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73" r:id="rId10"/>
    <p:sldId id="264" r:id="rId11"/>
    <p:sldId id="265" r:id="rId12"/>
    <p:sldId id="266" r:id="rId13"/>
    <p:sldId id="267" r:id="rId14"/>
    <p:sldId id="271" r:id="rId15"/>
    <p:sldId id="272" r:id="rId16"/>
    <p:sldId id="268" r:id="rId17"/>
    <p:sldId id="269" r:id="rId18"/>
    <p:sldId id="270" r:id="rId19"/>
    <p:sldId id="275" r:id="rId20"/>
    <p:sldId id="274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8" autoAdjust="0"/>
    <p:restoredTop sz="86481" autoAdjust="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F78FEF2-3AEB-44EC-94DB-214F88CB53D3}" type="datetimeFigureOut">
              <a:rPr lang="ru-RU" smtClean="0"/>
              <a:pPr/>
              <a:t>20.09.2018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4737FEA-3D55-47B7-89E0-32FE71743D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3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gif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Documents and Settings\Admin\Рабочий стол\БАНК_презентація\деньг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84975" cy="64087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6288360"/>
          </a:xfrm>
        </p:spPr>
        <p:txBody>
          <a:bodyPr>
            <a:noAutofit/>
          </a:bodyPr>
          <a:lstStyle/>
          <a:p>
            <a:r>
              <a:rPr lang="uk-UA" sz="8000" b="1" dirty="0" smtClean="0">
                <a:solidFill>
                  <a:srgbClr val="FFFF00"/>
                </a:solidFill>
              </a:rPr>
              <a:t>ВВЕДЕННЯ</a:t>
            </a:r>
            <a:br>
              <a:rPr lang="uk-UA" sz="8000" b="1" dirty="0" smtClean="0">
                <a:solidFill>
                  <a:srgbClr val="FFFF00"/>
                </a:solidFill>
              </a:rPr>
            </a:br>
            <a:r>
              <a:rPr lang="uk-UA" sz="8000" b="1" dirty="0" smtClean="0">
                <a:solidFill>
                  <a:srgbClr val="FFFF00"/>
                </a:solidFill>
              </a:rPr>
              <a:t> У СФЕРУ БАНКІВСЬ-КОГО БІЗНЕСУ</a:t>
            </a:r>
            <a:endParaRPr lang="ru-RU" sz="8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Банківська система Україн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15416"/>
            <a:ext cx="9144000" cy="4104456"/>
          </a:xfrm>
        </p:spPr>
      </p:pic>
      <p:pic>
        <p:nvPicPr>
          <p:cNvPr id="1027" name="Picture 3" descr="C:\Documents and Settings\Admin\Рабочий стол\БАНК_презентація\функції банківської систе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9144000" cy="328498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\Рабочий стол\БАНК_презентація\НБУ табли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306896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БАНК_презентація\НБУ дом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8960"/>
            <a:ext cx="4283968" cy="378904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Рабочий стол\БАНК_презентація\НБУ дом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996952"/>
            <a:ext cx="4932040" cy="38610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Documents and Settings\Admin\Рабочий стол\БАНК_презентація\Гонтаре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0"/>
            <a:ext cx="2619375" cy="1743075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БАНК_презентація\облікова ставка НБ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365104"/>
            <a:ext cx="2847975" cy="2088232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БАНК_презентація\друк купю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348880"/>
            <a:ext cx="3779912" cy="2132856"/>
          </a:xfrm>
          <a:prstGeom prst="rect">
            <a:avLst/>
          </a:prstGeom>
          <a:noFill/>
        </p:spPr>
      </p:pic>
      <p:pic>
        <p:nvPicPr>
          <p:cNvPr id="3080" name="Picture 8" descr="C:\Documents and Settings\Admin\Рабочий стол\БАНК_презентація\перевірка купю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581128"/>
            <a:ext cx="4499992" cy="2016224"/>
          </a:xfrm>
          <a:prstGeom prst="rect">
            <a:avLst/>
          </a:prstGeom>
          <a:noFill/>
        </p:spPr>
      </p:pic>
      <p:pic>
        <p:nvPicPr>
          <p:cNvPr id="3081" name="Picture 9" descr="C:\Documents and Settings\Admin\Рабочий стол\БАНК_презентація\Основні функції НБУ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0"/>
            <a:ext cx="5112568" cy="4146401"/>
          </a:xfrm>
          <a:prstGeom prst="rect">
            <a:avLst/>
          </a:prstGeom>
          <a:noFill/>
        </p:spPr>
      </p:pic>
      <p:pic>
        <p:nvPicPr>
          <p:cNvPr id="3082" name="Picture 10" descr="C:\Documents and Settings\Admin\Рабочий стол\БАНК_презентація\ювілейні монети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14300" y="0"/>
            <a:ext cx="3822204" cy="227687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C:\Documents and Settings\Admin\Рабочий стол\БАНК_презентація\грошово-кредитне регулювання НБУ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892480" cy="66693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Рабочий стол\БАНК_презентація\Регулювання банківської діяльності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649662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БАНК_презентація\Резерви НБУ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5986463" cy="32129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C:\Documents and Settings\Admin\Рабочий стол\БАНК_презентація\ставки кр-деп-НБУ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3096344"/>
          </a:xfrm>
          <a:prstGeom prst="rect">
            <a:avLst/>
          </a:prstGeom>
          <a:noFill/>
        </p:spPr>
      </p:pic>
      <p:pic>
        <p:nvPicPr>
          <p:cNvPr id="6" name="Picture 4" descr="C:\Documents and Settings\Admin\Рабочий стол\БАНК_презентація\Курс валют НБУ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6012160" cy="2996952"/>
          </a:xfrm>
          <a:prstGeom prst="rect">
            <a:avLst/>
          </a:prstGeom>
          <a:noFill/>
        </p:spPr>
      </p:pic>
      <p:pic>
        <p:nvPicPr>
          <p:cNvPr id="7" name="Picture 7" descr="C:\Documents and Settings\Admin\Рабочий стол\БАНК_презентація\євро-дола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573016"/>
            <a:ext cx="2448272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БАНК_презентація\орг структура ЦБ США та Японії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60648"/>
            <a:ext cx="9144000" cy="65973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БАНК_презентація\види міжнародного кредит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Documents and Settings\Admin\Рабочий стол\БАНК_презентація\муж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0"/>
            <a:ext cx="3203848" cy="2060848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Рабочий стол\БАНК_презентація\сро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3" y="4221088"/>
            <a:ext cx="3203848" cy="2636912"/>
          </a:xfrm>
          <a:prstGeom prst="rect">
            <a:avLst/>
          </a:prstGeom>
          <a:noFill/>
        </p:spPr>
      </p:pic>
      <p:pic>
        <p:nvPicPr>
          <p:cNvPr id="6150" name="Picture 6" descr="C:\Documents and Settings\Admin\Рабочий стол\БАНК_презентація\деньги расту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3" y="2060848"/>
            <a:ext cx="3127648" cy="2187302"/>
          </a:xfrm>
          <a:prstGeom prst="rect">
            <a:avLst/>
          </a:prstGeom>
          <a:noFill/>
        </p:spPr>
      </p:pic>
      <p:pic>
        <p:nvPicPr>
          <p:cNvPr id="6151" name="Picture 7" descr="C:\Documents and Settings\Admin\Рабочий стол\БАНК_презентація\пакети послуг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69135"/>
            <a:ext cx="5940152" cy="2588865"/>
          </a:xfrm>
          <a:prstGeom prst="rect">
            <a:avLst/>
          </a:prstGeom>
          <a:noFill/>
        </p:spPr>
      </p:pic>
      <p:pic>
        <p:nvPicPr>
          <p:cNvPr id="6146" name="Picture 2" descr="C:\Documents and Settings\Admin\Рабочий стол\БАНК_презентація\операції КБ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5940152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8" name="Picture 4" descr="C:\Documents and Settings\Admin\Рабочий стол\БАНК_презентація\види кредитних карт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8819456" cy="3456383"/>
          </a:xfrm>
          <a:prstGeom prst="rect">
            <a:avLst/>
          </a:prstGeom>
          <a:noFill/>
        </p:spPr>
      </p:pic>
      <p:pic>
        <p:nvPicPr>
          <p:cNvPr id="11269" name="Picture 5" descr="C:\Documents and Settings\Admin\Рабочий стол\БАНК_презентація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5413"/>
            <a:ext cx="9144000" cy="3365501"/>
          </a:xfrm>
          <a:prstGeom prst="rect">
            <a:avLst/>
          </a:prstGeom>
          <a:noFill/>
        </p:spPr>
      </p:pic>
      <p:pic>
        <p:nvPicPr>
          <p:cNvPr id="11266" name="Picture 2" descr="C:\Documents and Settings\Admin\Рабочий стол\БАНК_презентація\кредит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96952"/>
            <a:ext cx="2486025" cy="2095327"/>
          </a:xfrm>
          <a:prstGeom prst="rect">
            <a:avLst/>
          </a:prstGeom>
          <a:noFill/>
        </p:spPr>
      </p:pic>
      <p:pic>
        <p:nvPicPr>
          <p:cNvPr id="11267" name="Picture 3" descr="C:\Documents and Settings\Admin\Рабочий стол\БАНК_презентація\виза і мастеркар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5013176"/>
            <a:ext cx="2915816" cy="184482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КУРС </a:t>
            </a:r>
            <a:br>
              <a:rPr lang="uk-UA" dirty="0" smtClean="0"/>
            </a:br>
            <a:r>
              <a:rPr lang="uk-UA" dirty="0" smtClean="0"/>
              <a:t>ДОЗВОЛЯЄ ВИВЧИТИ ТА ДОПОМАГАЄ ЗРОЗУМІТИ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 rot="20895707">
            <a:off x="687976" y="1535277"/>
            <a:ext cx="7909961" cy="4969936"/>
          </a:xfrm>
        </p:spPr>
        <p:txBody>
          <a:bodyPr>
            <a:normAutofit fontScale="92500" lnSpcReduction="20000"/>
          </a:bodyPr>
          <a:lstStyle/>
          <a:p>
            <a:pPr algn="l">
              <a:buFont typeface="Wingdings" pitchFamily="2" charset="2"/>
              <a:buChar char="Ø"/>
            </a:pPr>
            <a:r>
              <a:rPr lang="uk-UA" dirty="0" smtClean="0">
                <a:solidFill>
                  <a:srgbClr val="FFFF00"/>
                </a:solidFill>
              </a:rPr>
              <a:t>Історичні аспекти появи банківського бізнесу: 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rgbClr val="FFFF00"/>
                </a:solidFill>
              </a:rPr>
              <a:t>Що таке банк; 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rgbClr val="FFFF00"/>
                </a:solidFill>
              </a:rPr>
              <a:t>Коли, чому і навіщо з</a:t>
            </a:r>
            <a:r>
              <a:rPr lang="en-US" dirty="0" smtClean="0">
                <a:solidFill>
                  <a:srgbClr val="FFFF00"/>
                </a:solidFill>
              </a:rPr>
              <a:t>’</a:t>
            </a:r>
            <a:r>
              <a:rPr lang="uk-UA" dirty="0" smtClean="0">
                <a:solidFill>
                  <a:srgbClr val="FFFF00"/>
                </a:solidFill>
              </a:rPr>
              <a:t>явилися банки;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rgbClr val="FFFF00"/>
                </a:solidFill>
              </a:rPr>
              <a:t> Які функції вони виконують</a:t>
            </a:r>
          </a:p>
          <a:p>
            <a:pPr algn="l">
              <a:buFont typeface="Wingdings" pitchFamily="2" charset="2"/>
              <a:buChar char="Ø"/>
            </a:pPr>
            <a:r>
              <a:rPr lang="uk-UA" dirty="0" smtClean="0">
                <a:solidFill>
                  <a:schemeClr val="tx1">
                    <a:lumMod val="95000"/>
                  </a:schemeClr>
                </a:solidFill>
              </a:rPr>
              <a:t>Практичні аспекти роботи у банківські сфері: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chemeClr val="tx1">
                    <a:lumMod val="95000"/>
                  </a:schemeClr>
                </a:solidFill>
              </a:rPr>
              <a:t>Що таке банківська система, її основні елементи;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chemeClr val="tx1">
                    <a:lumMod val="95000"/>
                  </a:schemeClr>
                </a:solidFill>
              </a:rPr>
              <a:t> Чим займаються банки, які послуги надають;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chemeClr val="tx1">
                    <a:lumMod val="95000"/>
                  </a:schemeClr>
                </a:solidFill>
              </a:rPr>
              <a:t> З чого складається їх прибуток;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chemeClr val="tx1">
                    <a:lumMod val="95000"/>
                  </a:schemeClr>
                </a:solidFill>
              </a:rPr>
              <a:t>Чому банки банкрутують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chemeClr val="tx1">
                    <a:lumMod val="95000"/>
                  </a:schemeClr>
                </a:solidFill>
              </a:rPr>
              <a:t>Як працюють офшори</a:t>
            </a:r>
          </a:p>
          <a:p>
            <a:pPr algn="l"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Можливості співпраці з банківськім бізнесом: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Що таке Національний банк і як він впливає на економічну ситуацію;</a:t>
            </a:r>
          </a:p>
          <a:p>
            <a:pPr lvl="1"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Як правильно використовувати послуги КБ:</a:t>
            </a:r>
          </a:p>
          <a:p>
            <a:pPr lvl="2"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Кредити</a:t>
            </a:r>
          </a:p>
          <a:p>
            <a:pPr lvl="2"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Депозити</a:t>
            </a:r>
          </a:p>
          <a:p>
            <a:pPr lvl="2"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Пластикові картки </a:t>
            </a:r>
          </a:p>
          <a:p>
            <a:pPr lvl="2">
              <a:buFont typeface="Wingdings" pitchFamily="2" charset="2"/>
              <a:buChar char="Ø"/>
            </a:pPr>
            <a:r>
              <a:rPr lang="uk-UA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Інші можливості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C:\Documents and Settings\Admin\Рабочий стол\БАНК_презентація\%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39752" cy="2276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3" name="Picture 3" descr="C:\Documents and Settings\Admin\Рабочий стол\БАНК_презентація\калькулято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0"/>
            <a:ext cx="2952328" cy="3843933"/>
          </a:xfrm>
          <a:prstGeom prst="rect">
            <a:avLst/>
          </a:prstGeom>
          <a:noFill/>
        </p:spPr>
      </p:pic>
      <p:pic>
        <p:nvPicPr>
          <p:cNvPr id="10244" name="Picture 4" descr="C:\Documents and Settings\Admin\Рабочий стол\БАНК_презентація\Kreditnaya-istoriy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804096"/>
            <a:ext cx="3281337" cy="3053904"/>
          </a:xfrm>
          <a:prstGeom prst="rect">
            <a:avLst/>
          </a:prstGeom>
          <a:noFill/>
        </p:spPr>
      </p:pic>
      <p:pic>
        <p:nvPicPr>
          <p:cNvPr id="10245" name="Picture 5" descr="C:\Documents and Settings\Admin\Рабочий стол\БАНК_презентація\кредитна історі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76872"/>
            <a:ext cx="2843808" cy="4581128"/>
          </a:xfrm>
          <a:prstGeom prst="rect">
            <a:avLst/>
          </a:prstGeom>
          <a:noFill/>
        </p:spPr>
      </p:pic>
      <p:pic>
        <p:nvPicPr>
          <p:cNvPr id="10246" name="Picture 6" descr="C:\Documents and Settings\Admin\Рабочий стол\БАНК_презентація\кредитний потопельн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19625" y="0"/>
            <a:ext cx="4524375" cy="3124200"/>
          </a:xfrm>
          <a:prstGeom prst="rect">
            <a:avLst/>
          </a:prstGeom>
          <a:noFill/>
        </p:spPr>
      </p:pic>
      <p:pic>
        <p:nvPicPr>
          <p:cNvPr id="10247" name="Picture 7" descr="C:\Documents and Settings\Admin\Рабочий стол\БАНК_презентація\погасил долг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3011810"/>
            <a:ext cx="3287862" cy="384619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228600"/>
            <a:ext cx="4680520" cy="284036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uk-UA" sz="5400" b="1" dirty="0" smtClean="0">
                <a:solidFill>
                  <a:srgbClr val="FF0000"/>
                </a:solidFill>
              </a:rPr>
              <a:t>ДЯКУЮ</a:t>
            </a:r>
            <a:br>
              <a:rPr lang="uk-UA" sz="5400" b="1" dirty="0" smtClean="0">
                <a:solidFill>
                  <a:srgbClr val="FF0000"/>
                </a:solidFill>
              </a:rPr>
            </a:br>
            <a:r>
              <a:rPr lang="uk-UA" sz="5400" b="1" dirty="0" smtClean="0">
                <a:solidFill>
                  <a:srgbClr val="FF0000"/>
                </a:solidFill>
              </a:rPr>
              <a:t> ЗА УВАГУ!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Admin\Рабочий стол\БАНК_презентація\бан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104456" cy="3672408"/>
          </a:xfrm>
          <a:prstGeom prst="rect">
            <a:avLst/>
          </a:prstGeom>
          <a:noFill/>
        </p:spPr>
      </p:pic>
      <p:pic>
        <p:nvPicPr>
          <p:cNvPr id="12290" name="Picture 2" descr="C:\Documents and Settings\Admin\Рабочий стол\БАНК_презентація\безпек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429000"/>
            <a:ext cx="4563581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112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ІСТОРІЯ ВИНИКНЕННЯ БАНКІВ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30-map-ital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764704"/>
            <a:ext cx="4536504" cy="6093297"/>
          </a:xfrm>
        </p:spPr>
      </p:pic>
      <p:sp>
        <p:nvSpPr>
          <p:cNvPr id="9" name="Прямоугольник 8"/>
          <p:cNvSpPr/>
          <p:nvPr/>
        </p:nvSpPr>
        <p:spPr>
          <a:xfrm>
            <a:off x="4788024" y="836712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Вперше</a:t>
            </a:r>
            <a:r>
              <a:rPr lang="ru-RU" dirty="0" smtClean="0"/>
              <a:t> </a:t>
            </a:r>
            <a:r>
              <a:rPr lang="ru-RU" dirty="0"/>
              <a:t>банки </a:t>
            </a:r>
            <a:r>
              <a:rPr lang="ru-RU" dirty="0" err="1"/>
              <a:t>з'явилися</a:t>
            </a:r>
            <a:r>
              <a:rPr lang="ru-RU" dirty="0"/>
              <a:t> в </a:t>
            </a:r>
            <a:r>
              <a:rPr lang="ru-RU" dirty="0" err="1"/>
              <a:t>Італії</a:t>
            </a:r>
            <a:r>
              <a:rPr lang="ru-RU" dirty="0"/>
              <a:t>, а </a:t>
            </a:r>
            <a:r>
              <a:rPr lang="ru-RU" dirty="0" err="1"/>
              <a:t>саме</a:t>
            </a:r>
            <a:r>
              <a:rPr lang="ru-RU" dirty="0"/>
              <a:t> у </a:t>
            </a:r>
            <a:r>
              <a:rPr lang="ru-RU" dirty="0" err="1"/>
              <a:t>містах</a:t>
            </a:r>
            <a:r>
              <a:rPr lang="ru-RU" dirty="0"/>
              <a:t> Генуя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Венеція</a:t>
            </a:r>
            <a:r>
              <a:rPr lang="ru-RU" dirty="0"/>
              <a:t>,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було</a:t>
            </a:r>
            <a:r>
              <a:rPr lang="ru-RU" dirty="0"/>
              <a:t> </a:t>
            </a:r>
            <a:r>
              <a:rPr lang="ru-RU" dirty="0" err="1"/>
              <a:t>це</a:t>
            </a:r>
            <a:r>
              <a:rPr lang="ru-RU" dirty="0"/>
              <a:t> в </a:t>
            </a:r>
            <a:r>
              <a:rPr lang="ru-RU" dirty="0" err="1" smtClean="0"/>
              <a:t>дванадцятому-п'ятнадцятому</a:t>
            </a:r>
            <a:r>
              <a:rPr lang="ru-RU" dirty="0" smtClean="0"/>
              <a:t> </a:t>
            </a:r>
            <a:r>
              <a:rPr lang="ru-RU" dirty="0" err="1"/>
              <a:t>столітті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2132856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Перший </a:t>
            </a:r>
            <a:r>
              <a:rPr lang="ru-RU" dirty="0" err="1" smtClean="0"/>
              <a:t>приватний</a:t>
            </a:r>
            <a:r>
              <a:rPr lang="ru-RU" dirty="0" smtClean="0"/>
              <a:t> банк </a:t>
            </a:r>
            <a:r>
              <a:rPr lang="ru-RU" dirty="0"/>
              <a:t>створив </a:t>
            </a:r>
            <a:r>
              <a:rPr lang="ru-RU" dirty="0" err="1"/>
              <a:t>італійський</a:t>
            </a:r>
            <a:r>
              <a:rPr lang="ru-RU" dirty="0"/>
              <a:t> герцог </a:t>
            </a:r>
            <a:r>
              <a:rPr lang="ru-RU" dirty="0" err="1"/>
              <a:t>Віталіс</a:t>
            </a:r>
            <a:r>
              <a:rPr lang="ru-RU" dirty="0"/>
              <a:t> у </a:t>
            </a:r>
            <a:r>
              <a:rPr lang="ru-RU" dirty="0" err="1"/>
              <a:t>Венеції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трапилося</a:t>
            </a:r>
            <a:r>
              <a:rPr lang="ru-RU" dirty="0"/>
              <a:t> в 1157-му.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95528" y="3140968"/>
            <a:ext cx="4068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Перший </a:t>
            </a:r>
            <a:r>
              <a:rPr lang="ru-RU" dirty="0" err="1" smtClean="0"/>
              <a:t>державний</a:t>
            </a:r>
            <a:r>
              <a:rPr lang="ru-RU" dirty="0" smtClean="0"/>
              <a:t> </a:t>
            </a:r>
            <a:r>
              <a:rPr lang="ru-RU" dirty="0"/>
              <a:t>банк </a:t>
            </a:r>
            <a:r>
              <a:rPr lang="ru-RU" dirty="0" err="1"/>
              <a:t>був</a:t>
            </a:r>
            <a:r>
              <a:rPr lang="ru-RU" dirty="0"/>
              <a:t> </a:t>
            </a:r>
            <a:r>
              <a:rPr lang="ru-RU" dirty="0" err="1"/>
              <a:t>заснований</a:t>
            </a:r>
            <a:r>
              <a:rPr lang="ru-RU" dirty="0"/>
              <a:t> в 1407-му </a:t>
            </a:r>
            <a:r>
              <a:rPr lang="ru-RU" dirty="0" err="1"/>
              <a:t>році</a:t>
            </a:r>
            <a:r>
              <a:rPr lang="ru-RU" dirty="0"/>
              <a:t>. </a:t>
            </a:r>
            <a:r>
              <a:rPr lang="ru-RU" dirty="0" err="1"/>
              <a:t>Він</a:t>
            </a:r>
            <a:r>
              <a:rPr lang="ru-RU" dirty="0"/>
              <a:t> носив </a:t>
            </a:r>
            <a:r>
              <a:rPr lang="ru-RU" dirty="0" err="1"/>
              <a:t>назву</a:t>
            </a:r>
            <a:r>
              <a:rPr lang="ru-RU" dirty="0"/>
              <a:t> «Банк </a:t>
            </a:r>
            <a:r>
              <a:rPr lang="ru-RU" dirty="0" err="1"/>
              <a:t>Сан-Джорджо</a:t>
            </a:r>
            <a:r>
              <a:rPr lang="ru-RU" dirty="0"/>
              <a:t>»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був</a:t>
            </a:r>
            <a:r>
              <a:rPr lang="ru-RU" dirty="0"/>
              <a:t> </a:t>
            </a:r>
            <a:r>
              <a:rPr lang="ru-RU" dirty="0" err="1"/>
              <a:t>генуезьким</a:t>
            </a:r>
            <a:r>
              <a:rPr lang="ru-RU" dirty="0"/>
              <a:t> банком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51512" y="4941168"/>
            <a:ext cx="4392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Однак</a:t>
            </a:r>
            <a:r>
              <a:rPr lang="ru-RU" dirty="0" smtClean="0"/>
              <a:t>, реальна </a:t>
            </a:r>
            <a:r>
              <a:rPr lang="ru-RU" dirty="0" err="1"/>
              <a:t>банківська</a:t>
            </a:r>
            <a:r>
              <a:rPr lang="ru-RU" dirty="0"/>
              <a:t> система в чистому </a:t>
            </a:r>
            <a:r>
              <a:rPr lang="ru-RU" dirty="0" err="1"/>
              <a:t>вигляді</a:t>
            </a:r>
            <a:r>
              <a:rPr lang="ru-RU" dirty="0"/>
              <a:t>, яка </a:t>
            </a:r>
            <a:r>
              <a:rPr lang="ru-RU" dirty="0" err="1"/>
              <a:t>була</a:t>
            </a:r>
            <a:r>
              <a:rPr lang="ru-RU" dirty="0"/>
              <a:t> схожа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сьогоднішньою</a:t>
            </a:r>
            <a:r>
              <a:rPr lang="ru-RU" dirty="0"/>
              <a:t> системою </a:t>
            </a:r>
            <a:r>
              <a:rPr lang="ru-RU" dirty="0" err="1"/>
              <a:t>банків</a:t>
            </a:r>
            <a:r>
              <a:rPr lang="ru-RU" dirty="0"/>
              <a:t>, </a:t>
            </a:r>
            <a:r>
              <a:rPr lang="ru-RU" dirty="0" err="1"/>
              <a:t>була</a:t>
            </a:r>
            <a:r>
              <a:rPr lang="ru-RU" dirty="0"/>
              <a:t> сформована у </a:t>
            </a:r>
            <a:r>
              <a:rPr lang="ru-RU" dirty="0" err="1"/>
              <a:t>Великобританії</a:t>
            </a:r>
            <a:r>
              <a:rPr lang="ru-RU" dirty="0"/>
              <a:t> на початку </a:t>
            </a:r>
            <a:r>
              <a:rPr lang="ru-RU" dirty="0" err="1"/>
              <a:t>сімнадцятого</a:t>
            </a:r>
            <a:r>
              <a:rPr lang="ru-RU" dirty="0"/>
              <a:t> </a:t>
            </a:r>
            <a:r>
              <a:rPr lang="ru-RU" dirty="0" err="1"/>
              <a:t>століття</a:t>
            </a:r>
            <a:r>
              <a:rPr lang="ru-RU" dirty="0"/>
              <a:t>. 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мон пилс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1" r="91"/>
          <a:stretch>
            <a:fillRect/>
          </a:stretch>
        </p:blipFill>
        <p:spPr>
          <a:xfrm>
            <a:off x="2555776" y="373966"/>
            <a:ext cx="5915948" cy="615137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260648"/>
            <a:ext cx="2174776" cy="5987752"/>
          </a:xfrm>
        </p:spPr>
        <p:txBody>
          <a:bodyPr>
            <a:normAutofit/>
          </a:bodyPr>
          <a:lstStyle/>
          <a:p>
            <a:r>
              <a:rPr lang="ru-RU" dirty="0" smtClean="0"/>
              <a:t>На </a:t>
            </a:r>
            <a:r>
              <a:rPr lang="ru-RU" dirty="0" err="1" smtClean="0"/>
              <a:t>Галичині</a:t>
            </a:r>
            <a:r>
              <a:rPr lang="ru-RU" dirty="0" smtClean="0"/>
              <a:t> </a:t>
            </a:r>
            <a:r>
              <a:rPr lang="ru-RU" dirty="0" err="1" smtClean="0"/>
              <a:t>перші</a:t>
            </a:r>
            <a:r>
              <a:rPr lang="ru-RU" dirty="0" smtClean="0"/>
              <a:t> банки </a:t>
            </a:r>
            <a:r>
              <a:rPr lang="ru-RU" dirty="0" err="1" smtClean="0"/>
              <a:t>виникли</a:t>
            </a:r>
            <a:r>
              <a:rPr lang="ru-RU" dirty="0" smtClean="0"/>
              <a:t> у </a:t>
            </a:r>
            <a:r>
              <a:rPr lang="ru-RU" dirty="0" err="1" smtClean="0"/>
              <a:t>другій</a:t>
            </a:r>
            <a:r>
              <a:rPr lang="ru-RU" dirty="0" smtClean="0"/>
              <a:t> </a:t>
            </a:r>
            <a:r>
              <a:rPr lang="ru-RU" dirty="0" err="1" smtClean="0"/>
              <a:t>половині</a:t>
            </a:r>
            <a:r>
              <a:rPr lang="ru-RU" dirty="0" smtClean="0"/>
              <a:t> XVIII </a:t>
            </a:r>
            <a:r>
              <a:rPr lang="ru-RU" dirty="0" err="1" smtClean="0"/>
              <a:t>століття</a:t>
            </a:r>
            <a:r>
              <a:rPr lang="ru-RU" dirty="0" smtClean="0"/>
              <a:t>, а </a:t>
            </a:r>
            <a:r>
              <a:rPr lang="ru-RU" dirty="0" err="1" smtClean="0"/>
              <a:t>вже</a:t>
            </a:r>
            <a:r>
              <a:rPr lang="ru-RU" dirty="0" smtClean="0"/>
              <a:t> в XIX </a:t>
            </a:r>
            <a:r>
              <a:rPr lang="ru-RU" dirty="0" err="1" smtClean="0"/>
              <a:t>столітті</a:t>
            </a:r>
            <a:r>
              <a:rPr lang="ru-RU" dirty="0" smtClean="0"/>
              <a:t> у </a:t>
            </a:r>
            <a:r>
              <a:rPr lang="ru-RU" dirty="0" err="1" smtClean="0"/>
              <a:t>Львові</a:t>
            </a:r>
            <a:r>
              <a:rPr lang="ru-RU" dirty="0" smtClean="0"/>
              <a:t> </a:t>
            </a:r>
            <a:r>
              <a:rPr lang="ru-RU" dirty="0" err="1" smtClean="0"/>
              <a:t>існували</a:t>
            </a:r>
            <a:r>
              <a:rPr lang="ru-RU" dirty="0" smtClean="0"/>
              <a:t> </a:t>
            </a:r>
            <a:r>
              <a:rPr lang="ru-RU" dirty="0" err="1" smtClean="0"/>
              <a:t>філії</a:t>
            </a:r>
            <a:r>
              <a:rPr lang="ru-RU" dirty="0" smtClean="0"/>
              <a:t> </a:t>
            </a:r>
            <a:r>
              <a:rPr lang="ru-RU" dirty="0" err="1" smtClean="0"/>
              <a:t>Австрійського</a:t>
            </a:r>
            <a:r>
              <a:rPr lang="ru-RU" dirty="0" smtClean="0"/>
              <a:t> </a:t>
            </a:r>
            <a:r>
              <a:rPr lang="ru-RU" dirty="0" err="1" smtClean="0"/>
              <a:t>національного</a:t>
            </a:r>
            <a:r>
              <a:rPr lang="ru-RU" dirty="0" smtClean="0"/>
              <a:t> банку та </a:t>
            </a:r>
            <a:r>
              <a:rPr lang="ru-RU" dirty="0" err="1" smtClean="0"/>
              <a:t>ощадні</a:t>
            </a:r>
            <a:r>
              <a:rPr lang="ru-RU" dirty="0" smtClean="0"/>
              <a:t> </a:t>
            </a:r>
            <a:r>
              <a:rPr lang="ru-RU" dirty="0" err="1" smtClean="0"/>
              <a:t>каси</a:t>
            </a:r>
            <a:r>
              <a:rPr lang="ru-RU" dirty="0" smtClean="0"/>
              <a:t>.</a:t>
            </a:r>
          </a:p>
          <a:p>
            <a:endParaRPr lang="en-US" dirty="0" smtClean="0"/>
          </a:p>
          <a:p>
            <a:r>
              <a:rPr lang="ru-RU" dirty="0" smtClean="0"/>
              <a:t>Але </a:t>
            </a:r>
            <a:r>
              <a:rPr lang="ru-RU" dirty="0" err="1" smtClean="0"/>
              <a:t>ще</a:t>
            </a:r>
            <a:r>
              <a:rPr lang="ru-RU" dirty="0" smtClean="0"/>
              <a:t> у 1640 </a:t>
            </a:r>
            <a:r>
              <a:rPr lang="ru-RU" dirty="0" err="1" smtClean="0"/>
              <a:t>вірменська</a:t>
            </a:r>
            <a:r>
              <a:rPr lang="ru-RU" dirty="0" smtClean="0"/>
              <a:t> громада у </a:t>
            </a:r>
            <a:r>
              <a:rPr lang="ru-RU" dirty="0" err="1" smtClean="0"/>
              <a:t>Львові</a:t>
            </a:r>
            <a:r>
              <a:rPr lang="ru-RU" dirty="0" smtClean="0"/>
              <a:t> </a:t>
            </a:r>
            <a:r>
              <a:rPr lang="ru-RU" dirty="0" err="1" smtClean="0"/>
              <a:t>організувала</a:t>
            </a:r>
            <a:r>
              <a:rPr lang="ru-RU" dirty="0" smtClean="0"/>
              <a:t> перший на </a:t>
            </a:r>
            <a:r>
              <a:rPr lang="ru-RU" dirty="0" err="1" smtClean="0"/>
              <a:t>території</a:t>
            </a:r>
            <a:r>
              <a:rPr lang="ru-RU" dirty="0" smtClean="0"/>
              <a:t> </a:t>
            </a:r>
            <a:r>
              <a:rPr lang="ru-RU" dirty="0" err="1" smtClean="0"/>
              <a:t>Польського</a:t>
            </a:r>
            <a:r>
              <a:rPr lang="ru-RU" dirty="0" smtClean="0"/>
              <a:t> </a:t>
            </a:r>
            <a:r>
              <a:rPr lang="ru-RU" dirty="0" err="1" smtClean="0"/>
              <a:t>королівства</a:t>
            </a:r>
            <a:r>
              <a:rPr lang="ru-RU" dirty="0" smtClean="0"/>
              <a:t> </a:t>
            </a:r>
            <a:r>
              <a:rPr lang="ru-RU" dirty="0" err="1" smtClean="0"/>
              <a:t>церковний</a:t>
            </a:r>
            <a:r>
              <a:rPr lang="ru-RU" dirty="0" smtClean="0"/>
              <a:t> банк «</a:t>
            </a:r>
            <a:r>
              <a:rPr lang="ru-RU" dirty="0" err="1" smtClean="0"/>
              <a:t>Mons</a:t>
            </a:r>
            <a:r>
              <a:rPr lang="ru-RU" dirty="0" smtClean="0"/>
              <a:t> </a:t>
            </a:r>
            <a:r>
              <a:rPr lang="ru-RU" dirty="0" err="1" smtClean="0"/>
              <a:t>pius</a:t>
            </a:r>
            <a:r>
              <a:rPr lang="ru-RU" dirty="0" smtClean="0"/>
              <a:t>». В </a:t>
            </a:r>
            <a:r>
              <a:rPr lang="ru-RU" dirty="0" err="1" smtClean="0"/>
              <a:t>перекладі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латині</a:t>
            </a:r>
            <a:r>
              <a:rPr lang="ru-RU" dirty="0" smtClean="0"/>
              <a:t> </a:t>
            </a:r>
            <a:r>
              <a:rPr lang="ru-RU" dirty="0" err="1" smtClean="0"/>
              <a:t>назва</a:t>
            </a:r>
            <a:r>
              <a:rPr lang="ru-RU" dirty="0" smtClean="0"/>
              <a:t> </a:t>
            </a:r>
            <a:r>
              <a:rPr lang="ru-RU" dirty="0" err="1" smtClean="0"/>
              <a:t>звучить</a:t>
            </a:r>
            <a:r>
              <a:rPr lang="ru-RU" dirty="0" smtClean="0"/>
              <a:t> як "Гора </a:t>
            </a:r>
            <a:r>
              <a:rPr lang="ru-RU" dirty="0" err="1" smtClean="0"/>
              <a:t>Милосердя</a:t>
            </a:r>
            <a:r>
              <a:rPr lang="ru-RU" dirty="0" smtClean="0"/>
              <a:t>". </a:t>
            </a:r>
            <a:r>
              <a:rPr lang="ru-RU" dirty="0" err="1" smtClean="0"/>
              <a:t>Установа</a:t>
            </a:r>
            <a:r>
              <a:rPr lang="ru-RU" dirty="0" smtClean="0"/>
              <a:t> </a:t>
            </a:r>
            <a:r>
              <a:rPr lang="ru-RU" dirty="0" err="1" smtClean="0"/>
              <a:t>створювалась</a:t>
            </a:r>
            <a:r>
              <a:rPr lang="ru-RU" dirty="0" smtClean="0"/>
              <a:t> за </a:t>
            </a:r>
            <a:r>
              <a:rPr lang="ru-RU" dirty="0" err="1" smtClean="0"/>
              <a:t>італійським</a:t>
            </a:r>
            <a:r>
              <a:rPr lang="ru-RU" dirty="0" smtClean="0"/>
              <a:t> аналогом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пропрацювала</a:t>
            </a:r>
            <a:r>
              <a:rPr lang="ru-RU" dirty="0" smtClean="0"/>
              <a:t> до 1937 року.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Харківський акціонерний земельний банк (1871 рік)</a:t>
            </a:r>
            <a:endParaRPr lang="ru-RU" dirty="0"/>
          </a:p>
        </p:txBody>
      </p:sp>
      <p:pic>
        <p:nvPicPr>
          <p:cNvPr id="7" name="Рисунок 6" descr="харківський банк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771" r="5771"/>
          <a:stretch>
            <a:fillRect/>
          </a:stretch>
        </p:blipFill>
        <p:spPr>
          <a:xfrm>
            <a:off x="3000375" y="609600"/>
            <a:ext cx="5867400" cy="418755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43000" y="5301208"/>
            <a:ext cx="7333488" cy="1251992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2200" dirty="0" smtClean="0"/>
              <a:t>У 1781 р. в </a:t>
            </a:r>
            <a:r>
              <a:rPr lang="ru-RU" sz="2200" dirty="0" err="1" smtClean="0"/>
              <a:t>Ніжині</a:t>
            </a:r>
            <a:r>
              <a:rPr lang="ru-RU" sz="2200" dirty="0" smtClean="0"/>
              <a:t>, </a:t>
            </a:r>
            <a:r>
              <a:rPr lang="ru-RU" sz="2200" dirty="0" err="1" smtClean="0"/>
              <a:t>Харкові</a:t>
            </a:r>
            <a:r>
              <a:rPr lang="ru-RU" sz="2200" dirty="0" smtClean="0"/>
              <a:t> </a:t>
            </a:r>
            <a:r>
              <a:rPr lang="ru-RU" sz="2200" dirty="0" err="1" smtClean="0"/>
              <a:t>з'явились</a:t>
            </a:r>
            <a:r>
              <a:rPr lang="ru-RU" sz="2200" dirty="0" smtClean="0"/>
              <a:t> </a:t>
            </a:r>
            <a:r>
              <a:rPr lang="ru-RU" sz="2200" dirty="0" err="1" smtClean="0"/>
              <a:t>перші</a:t>
            </a:r>
            <a:r>
              <a:rPr lang="ru-RU" sz="2200" dirty="0" smtClean="0"/>
              <a:t> </a:t>
            </a:r>
            <a:r>
              <a:rPr lang="ru-RU" sz="2200" dirty="0" err="1" smtClean="0"/>
              <a:t>банківські</a:t>
            </a:r>
            <a:r>
              <a:rPr lang="ru-RU" sz="2200" dirty="0" smtClean="0"/>
              <a:t> </a:t>
            </a:r>
            <a:r>
              <a:rPr lang="ru-RU" sz="2200" dirty="0" err="1" smtClean="0"/>
              <a:t>контори</a:t>
            </a:r>
            <a:r>
              <a:rPr lang="ru-RU" sz="2200" dirty="0" smtClean="0"/>
              <a:t>.</a:t>
            </a:r>
          </a:p>
          <a:p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   </a:t>
            </a:r>
            <a:r>
              <a:rPr lang="ru-RU" sz="2200" dirty="0" err="1" smtClean="0"/>
              <a:t>Наприкінці</a:t>
            </a:r>
            <a:r>
              <a:rPr lang="ru-RU" sz="2200" dirty="0" smtClean="0"/>
              <a:t> XVIII ст. у </a:t>
            </a:r>
            <a:r>
              <a:rPr lang="ru-RU" sz="2200" dirty="0" err="1" smtClean="0"/>
              <a:t>Києві</a:t>
            </a:r>
            <a:r>
              <a:rPr lang="ru-RU" sz="2200" dirty="0" smtClean="0"/>
              <a:t> </a:t>
            </a:r>
            <a:r>
              <a:rPr lang="ru-RU" sz="2200" dirty="0" err="1" smtClean="0"/>
              <a:t>було</a:t>
            </a:r>
            <a:r>
              <a:rPr lang="ru-RU" sz="2200" dirty="0" smtClean="0"/>
              <a:t> створено </a:t>
            </a:r>
            <a:r>
              <a:rPr lang="ru-RU" sz="2200" dirty="0" err="1" smtClean="0"/>
              <a:t>Громадську</a:t>
            </a:r>
            <a:r>
              <a:rPr lang="ru-RU" sz="2200" dirty="0" smtClean="0"/>
              <a:t> </a:t>
            </a:r>
            <a:r>
              <a:rPr lang="ru-RU" sz="2200" dirty="0" err="1" smtClean="0"/>
              <a:t>комісію</a:t>
            </a:r>
            <a:r>
              <a:rPr lang="ru-RU" sz="2200" dirty="0" smtClean="0"/>
              <a:t>, </a:t>
            </a:r>
            <a:r>
              <a:rPr lang="ru-RU" sz="2200" dirty="0" err="1" smtClean="0"/>
              <a:t>котра</a:t>
            </a:r>
            <a:r>
              <a:rPr lang="ru-RU" sz="2200" dirty="0" smtClean="0"/>
              <a:t> на правах банку </a:t>
            </a:r>
            <a:r>
              <a:rPr lang="ru-RU" sz="2200" dirty="0" err="1" smtClean="0"/>
              <a:t>приймала</a:t>
            </a:r>
            <a:r>
              <a:rPr lang="ru-RU" sz="2200" dirty="0" smtClean="0"/>
              <a:t> </a:t>
            </a:r>
            <a:r>
              <a:rPr lang="ru-RU" sz="2200" dirty="0" err="1" smtClean="0"/>
              <a:t>вклади</a:t>
            </a:r>
            <a:r>
              <a:rPr lang="ru-RU" sz="2200" dirty="0" smtClean="0"/>
              <a:t> та </a:t>
            </a:r>
            <a:r>
              <a:rPr lang="ru-RU" sz="2200" dirty="0" err="1" smtClean="0"/>
              <a:t>здійснювала</a:t>
            </a:r>
            <a:r>
              <a:rPr lang="ru-RU" sz="2200" dirty="0" smtClean="0"/>
              <a:t> </a:t>
            </a:r>
            <a:r>
              <a:rPr lang="ru-RU" sz="2200" dirty="0" err="1" smtClean="0"/>
              <a:t>кредитування</a:t>
            </a:r>
            <a:r>
              <a:rPr lang="ru-RU" sz="2200" dirty="0" smtClean="0"/>
              <a:t>. </a:t>
            </a:r>
            <a:endParaRPr lang="ru-RU" sz="22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Походження слово “БАНК”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Banko</a:t>
            </a:r>
            <a:r>
              <a:rPr lang="en-US" dirty="0" smtClean="0"/>
              <a:t> </a:t>
            </a:r>
            <a:r>
              <a:rPr lang="uk-UA" dirty="0" smtClean="0"/>
              <a:t>(італ.) – лавка, прилавок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uk-UA" dirty="0" smtClean="0"/>
              <a:t>Банк, </a:t>
            </a:r>
            <a:r>
              <a:rPr lang="en-US" dirty="0" smtClean="0"/>
              <a:t>Bank</a:t>
            </a:r>
            <a:r>
              <a:rPr lang="uk-UA" dirty="0" smtClean="0"/>
              <a:t> – фін. установа</a:t>
            </a:r>
            <a:endParaRPr lang="ru-RU" dirty="0"/>
          </a:p>
        </p:txBody>
      </p:sp>
      <p:pic>
        <p:nvPicPr>
          <p:cNvPr id="13" name="Содержимое 12" descr="старовинний прилавок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"/>
            <a:ext cx="7164288" cy="3429000"/>
          </a:xfrm>
        </p:spPr>
      </p:pic>
      <p:pic>
        <p:nvPicPr>
          <p:cNvPr id="14" name="Содержимое 13" descr="печать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979712" y="2753544"/>
            <a:ext cx="7164288" cy="4104456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Documents and Settings\Admin\Рабочий стол\БАНК_презентація\питан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5648" y="188640"/>
            <a:ext cx="3168352" cy="2661270"/>
          </a:xfrm>
          <a:prstGeom prst="rect">
            <a:avLst/>
          </a:prstGeom>
          <a:noFill/>
        </p:spPr>
      </p:pic>
      <p:pic>
        <p:nvPicPr>
          <p:cNvPr id="9" name="Содержимое 8" descr="схема прямого фінансуванн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5724128" cy="2664296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70892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Основна ідея банківського бізнесу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6" name="Picture 2" descr="C:\Documents and Settings\Admin\Рабочий стол\БАНК_презентація\схема опосередкованого фінасуванн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429000"/>
            <a:ext cx="5492502" cy="3240360"/>
          </a:xfrm>
          <a:prstGeom prst="rect">
            <a:avLst/>
          </a:prstGeom>
          <a:noFill/>
        </p:spPr>
      </p:pic>
      <p:pic>
        <p:nvPicPr>
          <p:cNvPr id="16388" name="Picture 4" descr="C:\Documents and Settings\Admin\Рабочий стол\БАНК_презентація\тянем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645024"/>
            <a:ext cx="3096344" cy="29062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За рахунок чого існує банківській бізнес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Admin\Рабочий стол\БАНК_презентація\сутність діяльності К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556792"/>
            <a:ext cx="7272808" cy="1656184"/>
          </a:xfrm>
          <a:prstGeom prst="rect">
            <a:avLst/>
          </a:prstGeom>
          <a:noFill/>
        </p:spPr>
      </p:pic>
      <p:pic>
        <p:nvPicPr>
          <p:cNvPr id="17411" name="Picture 3" descr="C:\Documents and Settings\Admin\Рабочий стол\БАНК_презентація\прибуток банку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4176464" cy="2831951"/>
          </a:xfrm>
          <a:prstGeom prst="rect">
            <a:avLst/>
          </a:prstGeom>
          <a:noFill/>
        </p:spPr>
      </p:pic>
      <p:pic>
        <p:nvPicPr>
          <p:cNvPr id="17412" name="Picture 4" descr="C:\Documents and Settings\Admin\Рабочий стол\БАНК_презентація\Послуги універсального КБ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284984"/>
            <a:ext cx="4262636" cy="2870076"/>
          </a:xfrm>
          <a:prstGeom prst="rect">
            <a:avLst/>
          </a:prstGeom>
          <a:noFill/>
        </p:spPr>
      </p:pic>
      <p:pic>
        <p:nvPicPr>
          <p:cNvPr id="17413" name="Picture 5" descr="C:\Documents and Settings\Admin\Рабочий стол\БАНК_презентація\бан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412776"/>
            <a:ext cx="2200275" cy="2076450"/>
          </a:xfrm>
          <a:prstGeom prst="rect">
            <a:avLst/>
          </a:prstGeom>
          <a:noFill/>
        </p:spPr>
      </p:pic>
      <p:pic>
        <p:nvPicPr>
          <p:cNvPr id="17414" name="Picture 6" descr="C:\Documents and Settings\Admin\Рабочий стол\БАНК_презентація\клиен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1340768"/>
            <a:ext cx="2143125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Рабочий стол\БАНК_презентація\Фінансово-кредитна система Україн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2466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184</TotalTime>
  <Words>300</Words>
  <Application>Microsoft Office PowerPoint</Application>
  <PresentationFormat>Экран (4:3)</PresentationFormat>
  <Paragraphs>37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Яркая</vt:lpstr>
      <vt:lpstr>ВВЕДЕННЯ  У СФЕРУ БАНКІВСЬ-КОГО БІЗНЕСУ</vt:lpstr>
      <vt:lpstr>КУРС  ДОЗВОЛЯЄ ВИВЧИТИ ТА ДОПОМАГАЄ ЗРОЗУМІТИ</vt:lpstr>
      <vt:lpstr>ІСТОРІЯ ВИНИКНЕННЯ БАНКІВ</vt:lpstr>
      <vt:lpstr>Слайд 4</vt:lpstr>
      <vt:lpstr>Харківський акціонерний земельний банк (1871 рік)</vt:lpstr>
      <vt:lpstr>Походження слово “БАНК”</vt:lpstr>
      <vt:lpstr>Основна ідея банківського бізнесу</vt:lpstr>
      <vt:lpstr>За рахунок чого існує банківській бізнес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ДЯКУЮ  ЗА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ВВЕДЕННЯ У СФЕРУ БАНКІВСЬКОГО БІЗНЕСУ</dc:title>
  <dc:creator>Юрьева</dc:creator>
  <cp:lastModifiedBy>Лена</cp:lastModifiedBy>
  <cp:revision>35</cp:revision>
  <dcterms:created xsi:type="dcterms:W3CDTF">2016-04-08T11:33:37Z</dcterms:created>
  <dcterms:modified xsi:type="dcterms:W3CDTF">2018-09-20T13:27:01Z</dcterms:modified>
</cp:coreProperties>
</file>