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embeddedFontLs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Gill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2-02-08T08:19:51.022">
    <p:pos x="6000" y="0"/>
    <p:text>-Автор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1435608" y="435936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5384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" type="body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66666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4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indent="-228600" lvl="1" marL="914400" algn="l">
              <a:lnSpc>
                <a:spcPct val="166666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75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2;p4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showMasterSp="0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5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25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25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showMasterSp="0" type="twoTxTwoObj">
  <p:cSld name="TWO_OBJECTS_WITH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55555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1" name="Google Shape;71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" type="body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25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28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7142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16666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89" name="Google Shape;89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EAD8B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Google Shape;90;p10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1" name="Google Shape;91;p10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25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28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  <a:defRPr b="0" i="0" sz="44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9375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7142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16666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>
              <a:solidFill>
                <a:srgbClr val="A8A292"/>
              </a:solidFill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1259632" y="1537577"/>
            <a:ext cx="7406640" cy="8217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rPr lang="ru-RU" sz="4400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rPr>
              <a:t>Основи </a:t>
            </a:r>
            <a:r>
              <a:rPr lang="ru-RU" sz="4400">
                <a:solidFill>
                  <a:srgbClr val="562214"/>
                </a:solidFill>
              </a:rPr>
              <a:t>метрології</a:t>
            </a:r>
            <a:endParaRPr/>
          </a:p>
        </p:txBody>
      </p:sp>
      <p:sp>
        <p:nvSpPr>
          <p:cNvPr id="110" name="Google Shape;110;p13"/>
          <p:cNvSpPr txBox="1"/>
          <p:nvPr>
            <p:ph idx="1" type="subTitle"/>
          </p:nvPr>
        </p:nvSpPr>
        <p:spPr>
          <a:xfrm>
            <a:off x="1259632" y="2382832"/>
            <a:ext cx="7406640" cy="686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73152" rtl="0" algn="ctr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ru-RU"/>
              <a:t>Лекція 2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Національний авіаційний університет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Інститут інформаційно-діагностичних систем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Кафедра комп’ютеризованих електротехнічних систем та технологій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Викладач: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Заслужений метролог України, д.т.н., професор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Квасніков Володимир Павлович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1187624" y="188640"/>
            <a:ext cx="7746064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Обробка результатів вимірювання</a:t>
            </a:r>
            <a:endParaRPr/>
          </a:p>
        </p:txBody>
      </p:sp>
      <p:sp>
        <p:nvSpPr>
          <p:cNvPr id="164" name="Google Shape;164;p22"/>
          <p:cNvSpPr txBox="1"/>
          <p:nvPr>
            <p:ph idx="1" type="body"/>
          </p:nvPr>
        </p:nvSpPr>
        <p:spPr>
          <a:xfrm>
            <a:off x="1187872" y="859532"/>
            <a:ext cx="7746064" cy="5737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Перший етап. Зчитування (зняття) інформації, перетворення її в цифровий код і запис в запам’ятовувальний пристрій мікропроцесора.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Другий  етап.  Статистична  обробка  результатів  спостереження  з оцінкою ступеня довіри </a:t>
            </a:r>
            <a:endParaRPr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Третій  етап.  Інтерпретація  результатів,  одержаних  на  другому етапі обробки. Вона містить, як правило, оцінку шуканих характеристик явища чи об’єкта, що вивчається. </a:t>
            </a:r>
            <a:endParaRPr/>
          </a:p>
          <a:p>
            <a:pPr indent="-161543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1187624" y="116632"/>
            <a:ext cx="7746064" cy="108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Основні компоненти вимірювального експерименту</a:t>
            </a:r>
            <a:endParaRPr/>
          </a:p>
        </p:txBody>
      </p:sp>
      <p:pic>
        <p:nvPicPr>
          <p:cNvPr id="170" name="Google Shape;170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2324" y="1196752"/>
            <a:ext cx="5976664" cy="55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 Основні компоненти вимірювального екперименту</a:t>
            </a:r>
            <a:endParaRPr/>
          </a:p>
        </p:txBody>
      </p:sp>
      <p:sp>
        <p:nvSpPr>
          <p:cNvPr id="176" name="Google Shape;176;p2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суб’єкт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об’єкт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вимірювані фізичні величини;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одиниці фізичних величин;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умови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методи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засоби вимірювання; 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результат вимірювання. </a:t>
            </a:r>
            <a:endParaRPr/>
          </a:p>
          <a:p>
            <a:pPr indent="-161543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</a:pPr>
            <a:r>
              <a:rPr lang="ru-RU" sz="4000"/>
              <a:t>Умови вимірювання</a:t>
            </a:r>
            <a:endParaRPr/>
          </a:p>
        </p:txBody>
      </p:sp>
      <p:sp>
        <p:nvSpPr>
          <p:cNvPr id="182" name="Google Shape;182;p25"/>
          <p:cNvSpPr txBox="1"/>
          <p:nvPr>
            <p:ph idx="1" type="body"/>
          </p:nvPr>
        </p:nvSpPr>
        <p:spPr>
          <a:xfrm>
            <a:off x="1435608" y="980728"/>
            <a:ext cx="7498080" cy="5267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Впливна величина</a:t>
            </a:r>
            <a:r>
              <a:rPr lang="ru-RU" sz="2400"/>
              <a:t>. Фізична величина, що впливає на результат вимірювання, але не є вимірюваною величиною. </a:t>
            </a:r>
            <a:endParaRPr/>
          </a:p>
          <a:p>
            <a:pPr indent="0" lvl="0" marL="82296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Нормальні  умови  </a:t>
            </a:r>
            <a:r>
              <a:rPr lang="ru-RU" sz="2400"/>
              <a:t>застосування  засобів  вимірювальної  техніки,  за  яких впливні величини мають нормальні значення чи знаходяться в границях (межах) нормального інтервалу значень. </a:t>
            </a:r>
            <a:endParaRPr sz="2400"/>
          </a:p>
          <a:p>
            <a:pPr indent="0" lvl="0" marL="82296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b="1" lang="ru-RU" sz="2800"/>
              <a:t>	Робочі  умови  </a:t>
            </a:r>
            <a:r>
              <a:rPr lang="ru-RU" sz="2400"/>
              <a:t>застосування  засобів  вимірювальної  техніки,  за  яких  значення впливних величин знаходяться в границях (межах) робочої зони. </a:t>
            </a:r>
            <a:endParaRPr/>
          </a:p>
          <a:p>
            <a:pPr indent="-161543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/>
          <p:nvPr>
            <p:ph type="title"/>
          </p:nvPr>
        </p:nvSpPr>
        <p:spPr>
          <a:xfrm>
            <a:off x="1435608" y="116633"/>
            <a:ext cx="7498080" cy="764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rPr lang="ru-RU"/>
              <a:t>Ознаки вимірюваннь</a:t>
            </a:r>
            <a:endParaRPr/>
          </a:p>
        </p:txBody>
      </p:sp>
      <p:pic>
        <p:nvPicPr>
          <p:cNvPr id="118" name="Google Shape;118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4272" y="880864"/>
            <a:ext cx="7589415" cy="5860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type="title"/>
          </p:nvPr>
        </p:nvSpPr>
        <p:spPr>
          <a:xfrm>
            <a:off x="1435608" y="116632"/>
            <a:ext cx="7498080" cy="72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Ознаки вимірюваннь</a:t>
            </a:r>
            <a:endParaRPr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1115616" y="1052736"/>
            <a:ext cx="7818072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318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відсутність чи наявність в процедурі вимірювання перетворення роду вимірюваної величини та обчислення її значення за відомими залежностями;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вид рівняння вимірювання;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призначеність вимірювання для незмінних чи змінних в часі вимірюваних величин;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особливості визначення похибок вимірювань;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наявність чи відсутність розмірності у вимірюваної величини; </a:t>
            </a:r>
            <a:endParaRPr/>
          </a:p>
          <a:p>
            <a:pPr indent="-342900" lvl="0" marL="43180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ru-RU" sz="2400"/>
              <a:t>співвідношення між кількістю вимірюваних величин та кількістю вимірювань.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Пряме  вимірювання</a:t>
            </a:r>
            <a:r>
              <a:rPr lang="ru-RU" sz="2400"/>
              <a:t>.  Вимірювання  однієї  величини,  значення  якої знаходять безпосередньо без перетворення її роду та використання відомих залежностей.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Непряме вимірювання</a:t>
            </a:r>
            <a:r>
              <a:rPr lang="ru-RU" sz="2400"/>
              <a:t>. Вимірювання, у якому значення однієї чи декількох вимірюваних величин знаходять після перетворення роду величини чи обчислення за відомими залежностями їх від декількох величин аргументів, що вимірюються прямо.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idx="1" type="body"/>
          </p:nvPr>
        </p:nvSpPr>
        <p:spPr>
          <a:xfrm>
            <a:off x="1187624" y="188640"/>
            <a:ext cx="7746064" cy="6552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Опосередковане  вимірювання</a:t>
            </a:r>
            <a:r>
              <a:rPr lang="ru-RU" sz="2400"/>
              <a:t>.  Непряме  вимірювання  однієї  величини з перетворенням її роду чи обчисленнями за результатами вимірювань інших величин, з якими вимірювана величина пов’язана явною функціональної залежністю.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Сукупне вимірювання</a:t>
            </a:r>
            <a:r>
              <a:rPr lang="ru-RU" sz="2400"/>
              <a:t>. Непряме вимірювання, в якому значення декількох  одночасно  вимірюваних  однорідних  величин  отримують розв’язанням рівнянь, що пов’язують різні сполучення цих величин, які вимірюються прямо чи опосередковано.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Сумісне вимірювання</a:t>
            </a:r>
            <a:r>
              <a:rPr lang="ru-RU" sz="2400"/>
              <a:t>. Непряме вимірювання, в якому значення декількох  одночасно  вимірюваних  різнорідних  величин  отримують розв’язанням рівнянь, які пов’язують їх з іншими величинами, що вимірюються прямо чи опосередковано.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1187624" y="260648"/>
            <a:ext cx="7746064" cy="6408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 </a:t>
            </a:r>
            <a:r>
              <a:rPr b="1" lang="ru-RU" sz="2800"/>
              <a:t>Статичне вимірювання</a:t>
            </a:r>
            <a:r>
              <a:rPr lang="ru-RU" sz="2400"/>
              <a:t>. Вимірювання величини, яку можна вважати незмінною за час вимірювання (коли похибкою, що виникає від її змінення, можна знехтувати). </a:t>
            </a:r>
            <a:endParaRPr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Динамічне вимірювання</a:t>
            </a:r>
            <a:r>
              <a:rPr lang="ru-RU" sz="2400"/>
              <a:t>. Вимірювання величини, що змінюється за час вимірювання.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Лабораторні  вимірювання</a:t>
            </a:r>
            <a:r>
              <a:rPr lang="ru-RU" sz="2400"/>
              <a:t>.  Вимірювання,  за  яких  похибки  кожного  результату вимірювання оцінюють за даними, що одержані при цьому вимірюванні. </a:t>
            </a:r>
            <a:endParaRPr sz="2400"/>
          </a:p>
          <a:p>
            <a:pPr indent="-283464" lvl="0" marL="365760" rtl="0" algn="just">
              <a:lnSpc>
                <a:spcPct val="107142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</a:pPr>
            <a:r>
              <a:rPr b="1" lang="ru-RU" sz="2800"/>
              <a:t>Технічні вимірювання</a:t>
            </a:r>
            <a:r>
              <a:rPr lang="ru-RU" sz="2400"/>
              <a:t>. Вимірювання, які виконуються в заданих умовах згідно з розробленою та рекомендованою раніше методикою, при цьому похибки кожного результату не оцінюють, але вони повинні бути нижчевстановлених методикою значень.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4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Вимірювання ФВ </a:t>
            </a:r>
            <a:r>
              <a:rPr i="1" lang="ru-RU" sz="2400"/>
              <a:t>за наявності або відсутності розмірності</a:t>
            </a:r>
            <a:r>
              <a:rPr lang="ru-RU" sz="2400"/>
              <a:t> у вимірюваних величин поділяють на вимірювання</a:t>
            </a:r>
            <a:r>
              <a:rPr i="1" lang="ru-RU" sz="2400"/>
              <a:t> розмірних величин (</a:t>
            </a:r>
            <a:r>
              <a:rPr b="1" i="1" lang="ru-RU" sz="2400"/>
              <a:t>абсолютні</a:t>
            </a:r>
            <a:r>
              <a:rPr i="1" lang="ru-RU" sz="2400"/>
              <a:t>) </a:t>
            </a:r>
            <a:r>
              <a:rPr lang="ru-RU" sz="2400"/>
              <a:t>та вимірювання </a:t>
            </a:r>
            <a:r>
              <a:rPr i="1" lang="ru-RU" sz="2400"/>
              <a:t>безрозмірних величин (</a:t>
            </a:r>
            <a:r>
              <a:rPr b="1" i="1" lang="ru-RU" sz="2400"/>
              <a:t>відносні</a:t>
            </a:r>
            <a:r>
              <a:rPr i="1" lang="ru-RU" sz="2400"/>
              <a:t>)</a:t>
            </a:r>
            <a:r>
              <a:rPr lang="ru-RU" sz="2400"/>
              <a:t>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Вимірювання  ФВ  </a:t>
            </a:r>
            <a:r>
              <a:rPr i="1" lang="ru-RU" sz="2400"/>
              <a:t>за  співвідношенням  між  кількістю  виміряних величин та кількістю вимірювань</a:t>
            </a:r>
            <a:r>
              <a:rPr lang="ru-RU" sz="2400"/>
              <a:t> поділяють на </a:t>
            </a:r>
            <a:r>
              <a:rPr b="1" lang="ru-RU" sz="2400"/>
              <a:t>ненадлишкові</a:t>
            </a:r>
            <a:r>
              <a:rPr lang="ru-RU" sz="2400"/>
              <a:t> одноразові  та  </a:t>
            </a:r>
            <a:r>
              <a:rPr b="1" lang="ru-RU" sz="2400"/>
              <a:t>надлишкові,</a:t>
            </a:r>
            <a:r>
              <a:rPr lang="ru-RU" sz="2400"/>
              <a:t>  які  виконуються  або  одноканально  багаторазово, або багатоканально одноразово, зокрема, із метою зниження рівня випадкових похибок шляхом усереднення.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Значущість вимірюваннь</a:t>
            </a:r>
            <a:endParaRPr/>
          </a:p>
        </p:txBody>
      </p:sp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1115616" y="980728"/>
            <a:ext cx="7818072" cy="5616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 вимірювань  </a:t>
            </a:r>
            <a:r>
              <a:rPr i="1" lang="ru-RU" sz="2400"/>
              <a:t>у  філософському  аспекті  </a:t>
            </a:r>
            <a:r>
              <a:rPr lang="ru-RU" sz="2400"/>
              <a:t>визначається передусім тим, що вимірювання є універсальним і разом із лічбою найбільш точним методом пізнання фізичних явищ і процесів. </a:t>
            </a:r>
            <a:endParaRPr sz="2400"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вимірювань </a:t>
            </a:r>
            <a:r>
              <a:rPr i="1" lang="ru-RU" sz="2400"/>
              <a:t>у науці </a:t>
            </a:r>
            <a:r>
              <a:rPr lang="ru-RU" sz="2400"/>
              <a:t>визначається тим, що за допомогою вимірювань, передусім у фізичних науках, здійснюється зв’язок науки і практики.</a:t>
            </a:r>
            <a:endParaRPr/>
          </a:p>
          <a:p>
            <a:pPr indent="-283464" lvl="0" marL="365760" rtl="0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Значущість вимірювання </a:t>
            </a:r>
            <a:r>
              <a:rPr i="1" lang="ru-RU" sz="2400"/>
              <a:t>в технічному аспекті </a:t>
            </a:r>
            <a:r>
              <a:rPr lang="ru-RU" sz="2400"/>
              <a:t>визначається тим, що  вимірювання  забезпечують  створення  кількісної  вимірювальної  інформації про об’єкт, без якої неможливе точне відтворення всіх заданих умов технологічного процесу, необхідних для одержання високої якості виробів.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1187624" y="116632"/>
            <a:ext cx="7848872" cy="5760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ru-RU"/>
              <a:t>Алгоритм виконання вимірювання</a:t>
            </a:r>
            <a:endParaRPr/>
          </a:p>
        </p:txBody>
      </p:sp>
      <p:sp>
        <p:nvSpPr>
          <p:cNvPr id="158" name="Google Shape;158;p21"/>
          <p:cNvSpPr txBox="1"/>
          <p:nvPr>
            <p:ph idx="1" type="body"/>
          </p:nvPr>
        </p:nvSpPr>
        <p:spPr>
          <a:xfrm>
            <a:off x="1475656" y="1124744"/>
            <a:ext cx="7458032" cy="5544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Постановка вимірювального завдання.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Вибір  методу  вимірювання.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Синтез вимірювальної структури (кола).</a:t>
            </a:r>
            <a:endParaRPr/>
          </a:p>
          <a:p>
            <a:pPr indent="-283464" lvl="0" marL="365760" rtl="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/>
              <a:t>Обробка  результатів  вимірювання.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Солнцестояние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