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0" r:id="rId1"/>
  </p:sldMasterIdLst>
  <p:notesMasterIdLst>
    <p:notesMasterId r:id="rId25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76" r:id="rId19"/>
    <p:sldId id="274" r:id="rId20"/>
    <p:sldId id="275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A907E-5FA8-412E-A64B-DF41E5A8EE2B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ED464-5E71-4529-AC30-F23E85CE4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51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ED464-5E71-4529-AC30-F23E85CE43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73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0C89-896E-44C0-A041-1855A53ACBE1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9C13925-8FB7-409F-992B-D268674509D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256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0C89-896E-44C0-A041-1855A53ACBE1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13925-8FB7-409F-992B-D268674509D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796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0C89-896E-44C0-A041-1855A53ACBE1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13925-8FB7-409F-992B-D268674509D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28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0C89-896E-44C0-A041-1855A53ACBE1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13925-8FB7-409F-992B-D268674509D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8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0C89-896E-44C0-A041-1855A53ACBE1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13925-8FB7-409F-992B-D268674509D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198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0C89-896E-44C0-A041-1855A53ACBE1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13925-8FB7-409F-992B-D268674509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5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0C89-896E-44C0-A041-1855A53ACBE1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13925-8FB7-409F-992B-D268674509D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696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0C89-896E-44C0-A041-1855A53ACBE1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13925-8FB7-409F-992B-D268674509D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06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0C89-896E-44C0-A041-1855A53ACBE1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13925-8FB7-409F-992B-D26867450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1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0C89-896E-44C0-A041-1855A53ACBE1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13925-8FB7-409F-992B-D268674509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92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99840C89-896E-44C0-A041-1855A53ACBE1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13925-8FB7-409F-992B-D268674509D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9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0C89-896E-44C0-A041-1855A53ACBE1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9C13925-8FB7-409F-992B-D268674509DE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8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5226" y="348494"/>
            <a:ext cx="10155694" cy="185375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Національний авіаційний університет</a:t>
            </a:r>
            <a:br>
              <a:rPr lang="uk-UA" dirty="0"/>
            </a:br>
            <a:r>
              <a:rPr lang="uk-UA" dirty="0"/>
              <a:t>Факультет економіки та бізнес-адміністрування</a:t>
            </a:r>
            <a:br>
              <a:rPr lang="uk-UA" dirty="0"/>
            </a:br>
            <a:r>
              <a:rPr lang="uk-UA" sz="4000" b="1" dirty="0"/>
              <a:t>Кафедра економіки повітряного транспорту</a:t>
            </a:r>
            <a:endParaRPr lang="en-US" dirty="0"/>
          </a:p>
        </p:txBody>
      </p:sp>
      <p:pic>
        <p:nvPicPr>
          <p:cNvPr id="4" name="Picture 2" descr="Картинки по запросу логотип на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068"/>
            <a:ext cx="18859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Картинки по запросу кафедра економіки повітряного транспорту на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205" y="322068"/>
            <a:ext cx="1745430" cy="174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2202248"/>
            <a:ext cx="4558665" cy="455866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58492" y="2788920"/>
            <a:ext cx="451242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80340" algn="l"/>
              </a:tabLst>
            </a:pPr>
            <a:r>
              <a:rPr lang="uk-UA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3600" b="1" dirty="0">
                <a:latin typeface="+mj-lt"/>
                <a:ea typeface="Times New Roman" panose="02020603050405020304" pitchFamily="18" charset="0"/>
              </a:rPr>
              <a:t>ЕКОНОМІКА ПІДПРИЄМСТВА»</a:t>
            </a:r>
            <a:endParaRPr lang="ru-RU" sz="3600" dirty="0">
              <a:latin typeface="+mj-lt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180340" algn="l"/>
              </a:tabLst>
            </a:pPr>
            <a:r>
              <a:rPr lang="uk-UA" sz="3600" dirty="0">
                <a:latin typeface="+mj-lt"/>
                <a:ea typeface="Times New Roman" panose="02020603050405020304" pitchFamily="18" charset="0"/>
              </a:rPr>
              <a:t>(бакалавр, </a:t>
            </a:r>
            <a:r>
              <a:rPr lang="uk-UA" sz="3600" dirty="0" smtClean="0">
                <a:latin typeface="+mj-lt"/>
                <a:ea typeface="Times New Roman" panose="02020603050405020304" pitchFamily="18" charset="0"/>
              </a:rPr>
              <a:t>магістр,</a:t>
            </a:r>
          </a:p>
          <a:p>
            <a:pPr algn="ctr">
              <a:spcAft>
                <a:spcPts val="0"/>
              </a:spcAft>
              <a:tabLst>
                <a:tab pos="180340" algn="l"/>
              </a:tabLst>
            </a:pPr>
            <a:r>
              <a:rPr lang="uk-UA" sz="3600" dirty="0" smtClean="0">
                <a:latin typeface="+mj-lt"/>
                <a:ea typeface="Times New Roman" panose="02020603050405020304" pitchFamily="18" charset="0"/>
              </a:rPr>
              <a:t>доктор філософії (</a:t>
            </a:r>
            <a:r>
              <a:rPr lang="en-US" sz="3600" dirty="0" err="1" smtClean="0">
                <a:latin typeface="+mj-lt"/>
                <a:ea typeface="Times New Roman" panose="02020603050405020304" pitchFamily="18" charset="0"/>
              </a:rPr>
              <a:t>Phd</a:t>
            </a:r>
            <a:r>
              <a:rPr lang="uk-UA" sz="3600" dirty="0" smtClean="0">
                <a:latin typeface="+mj-lt"/>
                <a:ea typeface="Times New Roman" panose="02020603050405020304" pitchFamily="18" charset="0"/>
              </a:rPr>
              <a:t>))</a:t>
            </a:r>
            <a:endParaRPr lang="ru-RU" sz="3600" dirty="0">
              <a:latin typeface="+mj-lt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180340" algn="l"/>
              </a:tabLst>
            </a:pPr>
            <a:r>
              <a:rPr lang="uk-UA" sz="2400" dirty="0">
                <a:solidFill>
                  <a:srgbClr val="000099"/>
                </a:solidFill>
                <a:latin typeface="+mj-lt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5510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2615"/>
            <a:ext cx="8046720" cy="4456774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"/>
            <a:ext cx="12192000" cy="1828800"/>
          </a:xfrm>
          <a:prstGeom prst="ribbon2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uk-UA" sz="3200" dirty="0" smtClean="0">
                <a:solidFill>
                  <a:schemeClr val="tx1"/>
                </a:solidFill>
              </a:rPr>
              <a:t>Професія </a:t>
            </a:r>
            <a:r>
              <a:rPr lang="uk-UA" sz="3200" b="1" u="sng" dirty="0" smtClean="0">
                <a:solidFill>
                  <a:schemeClr val="tx1"/>
                </a:solidFill>
              </a:rPr>
              <a:t>Інвестиційний аналітик</a:t>
            </a:r>
            <a:endParaRPr lang="en-US" sz="3200" b="1" u="sng" dirty="0">
              <a:solidFill>
                <a:schemeClr val="tx1"/>
              </a:solidFill>
            </a:endParaRPr>
          </a:p>
        </p:txBody>
      </p:sp>
      <p:sp>
        <p:nvSpPr>
          <p:cNvPr id="6" name="Шеврон 5"/>
          <p:cNvSpPr/>
          <p:nvPr/>
        </p:nvSpPr>
        <p:spPr>
          <a:xfrm>
            <a:off x="7239000" y="2129425"/>
            <a:ext cx="4953000" cy="129540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Фахівець із оцінки інвестиційних потреб підприємства, </a:t>
            </a:r>
            <a:r>
              <a:rPr lang="uk-UA" sz="2400" dirty="0" err="1" smtClean="0">
                <a:solidFill>
                  <a:schemeClr val="tx1"/>
                </a:solidFill>
              </a:rPr>
              <a:t>проєкту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Шеврон 6"/>
          <p:cNvSpPr/>
          <p:nvPr/>
        </p:nvSpPr>
        <p:spPr>
          <a:xfrm>
            <a:off x="7239000" y="3611284"/>
            <a:ext cx="4953000" cy="129540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Оцінює наявність потреби підприємства у капіталі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520" y="5093142"/>
            <a:ext cx="3528807" cy="176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9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37910"/>
          </a:xfrm>
          <a:prstGeom prst="rect">
            <a:avLst/>
          </a:prstGeom>
        </p:spPr>
      </p:pic>
      <p:sp>
        <p:nvSpPr>
          <p:cNvPr id="4" name="Шеврон 3"/>
          <p:cNvSpPr/>
          <p:nvPr/>
        </p:nvSpPr>
        <p:spPr>
          <a:xfrm>
            <a:off x="0" y="655386"/>
            <a:ext cx="5577840" cy="1559516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Аналізує наявні та можливі шляхи залучення інвестицій, їх умови надання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Шеврон 4"/>
          <p:cNvSpPr/>
          <p:nvPr/>
        </p:nvSpPr>
        <p:spPr>
          <a:xfrm>
            <a:off x="6827520" y="3068954"/>
            <a:ext cx="5228068" cy="165544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Оцінює обсяги та можливості інвестора, налагоджує співпрацю з ним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2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0" y="2194626"/>
            <a:ext cx="6614160" cy="3720465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52400"/>
            <a:ext cx="12192000" cy="1889759"/>
          </a:xfrm>
          <a:prstGeom prst="ribbon2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uk-UA" sz="3200" dirty="0" smtClean="0">
                <a:solidFill>
                  <a:schemeClr val="tx1"/>
                </a:solidFill>
              </a:rPr>
              <a:t>Професія </a:t>
            </a:r>
            <a:r>
              <a:rPr lang="uk-UA" sz="3200" b="1" u="sng" dirty="0" smtClean="0">
                <a:solidFill>
                  <a:schemeClr val="tx1"/>
                </a:solidFill>
              </a:rPr>
              <a:t>Організатор </a:t>
            </a:r>
            <a:r>
              <a:rPr lang="en-US" sz="3200" b="1" u="sng" dirty="0" smtClean="0">
                <a:solidFill>
                  <a:schemeClr val="tx1"/>
                </a:solidFill>
              </a:rPr>
              <a:t>Smart-</a:t>
            </a:r>
            <a:r>
              <a:rPr lang="uk-UA" sz="3200" b="1" u="sng" dirty="0" smtClean="0">
                <a:solidFill>
                  <a:schemeClr val="tx1"/>
                </a:solidFill>
              </a:rPr>
              <a:t>підприємства</a:t>
            </a:r>
            <a:endParaRPr lang="en-US" sz="3200" b="1" u="sng" dirty="0">
              <a:solidFill>
                <a:schemeClr val="tx1"/>
              </a:solidFill>
            </a:endParaRPr>
          </a:p>
        </p:txBody>
      </p:sp>
      <p:sp>
        <p:nvSpPr>
          <p:cNvPr id="5" name="Шеврон 4"/>
          <p:cNvSpPr/>
          <p:nvPr/>
        </p:nvSpPr>
        <p:spPr>
          <a:xfrm>
            <a:off x="0" y="2273852"/>
            <a:ext cx="6080760" cy="1559516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Експерт організації </a:t>
            </a:r>
            <a:r>
              <a:rPr lang="en-US" sz="2400" dirty="0" smtClean="0">
                <a:solidFill>
                  <a:schemeClr val="tx1"/>
                </a:solidFill>
              </a:rPr>
              <a:t>Smart-</a:t>
            </a:r>
            <a:r>
              <a:rPr lang="uk-UA" sz="2400" dirty="0" smtClean="0">
                <a:solidFill>
                  <a:schemeClr val="tx1"/>
                </a:solidFill>
              </a:rPr>
              <a:t>підприємства, супроводжує процеси від планування до розвитку підприємства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Шеврон 5"/>
          <p:cNvSpPr/>
          <p:nvPr/>
        </p:nvSpPr>
        <p:spPr>
          <a:xfrm>
            <a:off x="0" y="4054858"/>
            <a:ext cx="6080760" cy="1559516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Розуміється у господарському, податковому законодавстві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8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0" y="0"/>
            <a:ext cx="8290560" cy="6103236"/>
          </a:xfrm>
          <a:prstGeom prst="rect">
            <a:avLst/>
          </a:prstGeom>
        </p:spPr>
      </p:pic>
      <p:sp>
        <p:nvSpPr>
          <p:cNvPr id="4" name="Шеврон 3"/>
          <p:cNvSpPr/>
          <p:nvPr/>
        </p:nvSpPr>
        <p:spPr>
          <a:xfrm>
            <a:off x="0" y="399851"/>
            <a:ext cx="6629400" cy="193135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Оцінює наявні та можливі джерела фінансових, виробничих та </a:t>
            </a:r>
            <a:r>
              <a:rPr lang="en-US" sz="2400" dirty="0" smtClean="0">
                <a:solidFill>
                  <a:schemeClr val="tx1"/>
                </a:solidFill>
              </a:rPr>
              <a:t>HR </a:t>
            </a:r>
            <a:r>
              <a:rPr lang="uk-UA" sz="2400" dirty="0" smtClean="0">
                <a:solidFill>
                  <a:schemeClr val="tx1"/>
                </a:solidFill>
              </a:rPr>
              <a:t>ресурсів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Шеврон 4"/>
          <p:cNvSpPr/>
          <p:nvPr/>
        </p:nvSpPr>
        <p:spPr>
          <a:xfrm>
            <a:off x="0" y="2731052"/>
            <a:ext cx="6629400" cy="1978108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Аналізує ринок, розуміє основи бізнес-планування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6074"/>
            <a:ext cx="3154680" cy="206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6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5920"/>
            <a:ext cx="8641080" cy="521208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21920"/>
            <a:ext cx="12192000" cy="1889759"/>
          </a:xfrm>
          <a:prstGeom prst="ribbon2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uk-UA" sz="3200" dirty="0" smtClean="0">
                <a:solidFill>
                  <a:schemeClr val="tx1"/>
                </a:solidFill>
              </a:rPr>
              <a:t>Професія </a:t>
            </a:r>
            <a:r>
              <a:rPr lang="uk-UA" sz="3200" b="1" u="sng" dirty="0" smtClean="0">
                <a:solidFill>
                  <a:schemeClr val="tx1"/>
                </a:solidFill>
              </a:rPr>
              <a:t>Аналітик з управління </a:t>
            </a:r>
            <a:r>
              <a:rPr lang="uk-UA" sz="3200" b="1" u="sng" dirty="0" err="1" smtClean="0">
                <a:solidFill>
                  <a:schemeClr val="tx1"/>
                </a:solidFill>
              </a:rPr>
              <a:t>проєктами</a:t>
            </a:r>
            <a:endParaRPr lang="en-US" sz="3200" b="1" u="sng" dirty="0">
              <a:solidFill>
                <a:schemeClr val="tx1"/>
              </a:solidFill>
            </a:endParaRPr>
          </a:p>
        </p:txBody>
      </p:sp>
      <p:sp>
        <p:nvSpPr>
          <p:cNvPr id="5" name="Шеврон 4"/>
          <p:cNvSpPr/>
          <p:nvPr/>
        </p:nvSpPr>
        <p:spPr>
          <a:xfrm>
            <a:off x="6096000" y="2349543"/>
            <a:ext cx="6080760" cy="1559516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Фахівець-економіст, організовує процеси управління </a:t>
            </a:r>
            <a:r>
              <a:rPr lang="uk-UA" sz="2400" dirty="0" err="1" smtClean="0">
                <a:solidFill>
                  <a:schemeClr val="tx1"/>
                </a:solidFill>
              </a:rPr>
              <a:t>проєктами</a:t>
            </a:r>
            <a:r>
              <a:rPr lang="uk-UA" sz="2400" dirty="0" smtClean="0">
                <a:solidFill>
                  <a:schemeClr val="tx1"/>
                </a:solidFill>
              </a:rPr>
              <a:t> від створення до звернення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Шеврон 5"/>
          <p:cNvSpPr/>
          <p:nvPr/>
        </p:nvSpPr>
        <p:spPr>
          <a:xfrm>
            <a:off x="6111240" y="4251960"/>
            <a:ext cx="6080760" cy="1559516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Розробляє системи економічного планування </a:t>
            </a:r>
            <a:r>
              <a:rPr lang="uk-UA" sz="2400" dirty="0" err="1" smtClean="0">
                <a:solidFill>
                  <a:schemeClr val="tx1"/>
                </a:solidFill>
              </a:rPr>
              <a:t>проєкту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7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0"/>
            <a:ext cx="7985761" cy="6149937"/>
          </a:xfrm>
          <a:prstGeom prst="rect">
            <a:avLst/>
          </a:prstGeom>
        </p:spPr>
      </p:pic>
      <p:sp>
        <p:nvSpPr>
          <p:cNvPr id="4" name="Шеврон 3"/>
          <p:cNvSpPr/>
          <p:nvPr/>
        </p:nvSpPr>
        <p:spPr>
          <a:xfrm>
            <a:off x="0" y="637629"/>
            <a:ext cx="6492240" cy="1559516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Аналізує потреби у ресурсному забезпеченні (</a:t>
            </a:r>
            <a:r>
              <a:rPr lang="en-US" sz="2400" dirty="0" smtClean="0">
                <a:solidFill>
                  <a:schemeClr val="tx1"/>
                </a:solidFill>
              </a:rPr>
              <a:t>HR</a:t>
            </a:r>
            <a:r>
              <a:rPr lang="ru-RU" sz="2400" dirty="0" smtClean="0">
                <a:solidFill>
                  <a:schemeClr val="tx1"/>
                </a:solidFill>
              </a:rPr>
              <a:t>,</a:t>
            </a:r>
            <a:r>
              <a:rPr lang="uk-UA" sz="2400" dirty="0" smtClean="0">
                <a:solidFill>
                  <a:schemeClr val="tx1"/>
                </a:solidFill>
              </a:rPr>
              <a:t> фінансових активів, виробництва, інформації) </a:t>
            </a:r>
            <a:r>
              <a:rPr lang="uk-UA" sz="2400" dirty="0" err="1" smtClean="0">
                <a:solidFill>
                  <a:schemeClr val="tx1"/>
                </a:solidFill>
              </a:rPr>
              <a:t>проєкту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Шеврон 4"/>
          <p:cNvSpPr/>
          <p:nvPr/>
        </p:nvSpPr>
        <p:spPr>
          <a:xfrm>
            <a:off x="0" y="2430101"/>
            <a:ext cx="6492240" cy="1559516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Оцінює умови та ризики </a:t>
            </a:r>
            <a:r>
              <a:rPr lang="uk-UA" sz="2400" dirty="0" err="1" smtClean="0">
                <a:solidFill>
                  <a:schemeClr val="tx1"/>
                </a:solidFill>
              </a:rPr>
              <a:t>проєкту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Шеврон 5"/>
          <p:cNvSpPr/>
          <p:nvPr/>
        </p:nvSpPr>
        <p:spPr>
          <a:xfrm>
            <a:off x="0" y="4222573"/>
            <a:ext cx="6492240" cy="1559516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Налагоджує комунікації із партнерами, постачальниками, </a:t>
            </a:r>
            <a:r>
              <a:rPr lang="uk-UA" sz="2400" dirty="0" err="1" smtClean="0">
                <a:solidFill>
                  <a:schemeClr val="tx1"/>
                </a:solidFill>
              </a:rPr>
              <a:t>стейкхолдерами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5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0264"/>
            <a:ext cx="12192000" cy="4687736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21920"/>
            <a:ext cx="12192000" cy="1889759"/>
          </a:xfrm>
          <a:prstGeom prst="ribbon2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uk-UA" sz="3200" dirty="0" smtClean="0">
                <a:solidFill>
                  <a:schemeClr val="tx1"/>
                </a:solidFill>
              </a:rPr>
              <a:t>Професія </a:t>
            </a:r>
            <a:r>
              <a:rPr lang="uk-UA" sz="3200" b="1" u="sng" dirty="0" err="1" smtClean="0">
                <a:solidFill>
                  <a:schemeClr val="tx1"/>
                </a:solidFill>
              </a:rPr>
              <a:t>Діджитал</a:t>
            </a:r>
            <a:r>
              <a:rPr lang="uk-UA" sz="3200" b="1" u="sng" dirty="0" smtClean="0">
                <a:solidFill>
                  <a:schemeClr val="tx1"/>
                </a:solidFill>
              </a:rPr>
              <a:t>-аналітик з економічних питань</a:t>
            </a:r>
            <a:endParaRPr lang="en-US" sz="3200" b="1" u="sng" dirty="0">
              <a:solidFill>
                <a:schemeClr val="tx1"/>
              </a:solidFill>
            </a:endParaRPr>
          </a:p>
        </p:txBody>
      </p:sp>
      <p:sp>
        <p:nvSpPr>
          <p:cNvPr id="5" name="Шеврон 4"/>
          <p:cNvSpPr/>
          <p:nvPr/>
        </p:nvSpPr>
        <p:spPr>
          <a:xfrm>
            <a:off x="0" y="2574743"/>
            <a:ext cx="6492240" cy="1559516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Фахівець у сфері економіки, який розуміється на сучасних </a:t>
            </a:r>
            <a:r>
              <a:rPr lang="uk-UA" sz="2400" dirty="0" err="1" smtClean="0">
                <a:solidFill>
                  <a:schemeClr val="tx1"/>
                </a:solidFill>
              </a:rPr>
              <a:t>діджитал</a:t>
            </a:r>
            <a:r>
              <a:rPr lang="uk-UA" sz="2400" dirty="0" smtClean="0">
                <a:solidFill>
                  <a:schemeClr val="tx1"/>
                </a:solidFill>
              </a:rPr>
              <a:t>-трендах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Шеврон 5"/>
          <p:cNvSpPr/>
          <p:nvPr/>
        </p:nvSpPr>
        <p:spPr>
          <a:xfrm>
            <a:off x="0" y="4538738"/>
            <a:ext cx="6492240" cy="1559516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Вміє працювати із великими масивами економічної інформації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6120"/>
            <a:ext cx="6412851" cy="3611880"/>
          </a:xfrm>
          <a:prstGeom prst="rect">
            <a:avLst/>
          </a:prstGeom>
        </p:spPr>
      </p:pic>
      <p:sp>
        <p:nvSpPr>
          <p:cNvPr id="4" name="Шеврон 3"/>
          <p:cNvSpPr/>
          <p:nvPr/>
        </p:nvSpPr>
        <p:spPr>
          <a:xfrm>
            <a:off x="7620" y="1482641"/>
            <a:ext cx="6492240" cy="1291039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Виявляє та оцінює потреби підприємств, </a:t>
            </a:r>
            <a:r>
              <a:rPr lang="uk-UA" sz="2400" dirty="0" err="1" smtClean="0">
                <a:solidFill>
                  <a:schemeClr val="tx1"/>
                </a:solidFill>
              </a:rPr>
              <a:t>проєктів</a:t>
            </a:r>
            <a:r>
              <a:rPr lang="uk-UA" sz="2400" dirty="0" smtClean="0">
                <a:solidFill>
                  <a:schemeClr val="tx1"/>
                </a:solidFill>
              </a:rPr>
              <a:t> у активах, інноваціях, інформації, ресурсах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Шеврон 4"/>
          <p:cNvSpPr/>
          <p:nvPr/>
        </p:nvSpPr>
        <p:spPr>
          <a:xfrm>
            <a:off x="6499860" y="4456732"/>
            <a:ext cx="5692140" cy="1336018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Аналізує ринок, державну політику у заданій сфері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Шеврон 5"/>
          <p:cNvSpPr/>
          <p:nvPr/>
        </p:nvSpPr>
        <p:spPr>
          <a:xfrm>
            <a:off x="7620" y="187628"/>
            <a:ext cx="6492240" cy="1063928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Розуміється на бізнес-плануванні підприємства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860" y="0"/>
            <a:ext cx="5692140" cy="426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5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6683" y="746760"/>
            <a:ext cx="9834344" cy="896835"/>
          </a:xfrm>
        </p:spPr>
        <p:txBody>
          <a:bodyPr/>
          <a:lstStyle/>
          <a:p>
            <a:r>
              <a:rPr lang="uk-UA" b="1" dirty="0" smtClean="0"/>
              <a:t>НАШІ ВИПУСКНИКИ ЗАЙМАЮТЬ ПОСАДИ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14692" y="1985326"/>
            <a:ext cx="9905999" cy="4049713"/>
          </a:xfrm>
        </p:spPr>
        <p:txBody>
          <a:bodyPr>
            <a:noAutofit/>
          </a:bodyPr>
          <a:lstStyle/>
          <a:p>
            <a:pPr lvl="0"/>
            <a:r>
              <a:rPr lang="uk-UA" sz="2000" dirty="0" smtClean="0"/>
              <a:t>керівника підприємства;</a:t>
            </a:r>
            <a:endParaRPr lang="ru-RU" sz="2000" dirty="0" smtClean="0"/>
          </a:p>
          <a:p>
            <a:pPr lvl="0"/>
            <a:r>
              <a:rPr lang="uk-UA" sz="2000" dirty="0" smtClean="0"/>
              <a:t>фінансового та комерційного директора підприємства;</a:t>
            </a:r>
            <a:endParaRPr lang="ru-RU" sz="2000" dirty="0" smtClean="0"/>
          </a:p>
          <a:p>
            <a:pPr lvl="0"/>
            <a:r>
              <a:rPr lang="uk-UA" sz="2000" dirty="0" smtClean="0"/>
              <a:t>начальника економічного відділу;</a:t>
            </a:r>
            <a:endParaRPr lang="ru-RU" sz="2000" dirty="0" smtClean="0"/>
          </a:p>
          <a:p>
            <a:pPr lvl="0"/>
            <a:r>
              <a:rPr lang="uk-UA" sz="2000" dirty="0" smtClean="0"/>
              <a:t>заступника начальника відділу;</a:t>
            </a:r>
            <a:endParaRPr lang="ru-RU" sz="2000" dirty="0" smtClean="0"/>
          </a:p>
          <a:p>
            <a:pPr lvl="0"/>
            <a:r>
              <a:rPr lang="uk-UA" sz="2000" dirty="0" smtClean="0"/>
              <a:t>провідного економіста;</a:t>
            </a:r>
            <a:endParaRPr lang="ru-RU" sz="2000" dirty="0" smtClean="0"/>
          </a:p>
          <a:p>
            <a:pPr lvl="0"/>
            <a:r>
              <a:rPr lang="uk-UA" sz="2000" dirty="0" smtClean="0"/>
              <a:t>економіста-аналітика;</a:t>
            </a:r>
            <a:endParaRPr lang="ru-RU" sz="2000" dirty="0" smtClean="0"/>
          </a:p>
          <a:p>
            <a:pPr lvl="0"/>
            <a:r>
              <a:rPr lang="uk-UA" sz="2000" dirty="0" smtClean="0"/>
              <a:t>економіста-фінансиста;</a:t>
            </a:r>
            <a:endParaRPr lang="ru-RU" sz="2000" dirty="0" smtClean="0"/>
          </a:p>
          <a:p>
            <a:pPr lvl="0"/>
            <a:r>
              <a:rPr lang="uk-UA" sz="2000" dirty="0" smtClean="0"/>
              <a:t>економіста (бізнес-контролера);</a:t>
            </a:r>
            <a:endParaRPr lang="ru-RU" sz="2000" dirty="0" smtClean="0"/>
          </a:p>
        </p:txBody>
      </p:sp>
      <p:pic>
        <p:nvPicPr>
          <p:cNvPr id="5" name="Picture 3" descr="C:\Users\Lenovo\Desktop\будущий-предприниматель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1980" y="1790700"/>
            <a:ext cx="3352800" cy="1981200"/>
          </a:xfrm>
          <a:prstGeom prst="rect">
            <a:avLst/>
          </a:prstGeom>
          <a:noFill/>
        </p:spPr>
      </p:pic>
      <p:pic>
        <p:nvPicPr>
          <p:cNvPr id="6" name="Picture 2" descr="C:\Users\Lenovo\Desktop\1456610786_bentley-continental-gtc-2006-1366x768-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5291" y="4279294"/>
            <a:ext cx="4152900" cy="23348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038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929" y="111430"/>
            <a:ext cx="9520158" cy="887121"/>
          </a:xfrm>
        </p:spPr>
        <p:txBody>
          <a:bodyPr>
            <a:normAutofit fontScale="90000"/>
          </a:bodyPr>
          <a:lstStyle/>
          <a:p>
            <a:pPr algn="r"/>
            <a:r>
              <a:rPr lang="uk-UA" sz="3600" b="1" dirty="0" smtClean="0"/>
              <a:t>ЧИ ПОПУЛЯРНІ ЕКОНОМІСТИ СЬОГОДНІ?</a:t>
            </a:r>
            <a:endParaRPr lang="en-US" sz="3600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565929" y="1180494"/>
            <a:ext cx="9905999" cy="1467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/>
              <a:t>БЕЗУМОВНО! </a:t>
            </a:r>
            <a:r>
              <a:rPr lang="ru-RU" sz="2400" dirty="0" smtClean="0"/>
              <a:t>Без </a:t>
            </a:r>
            <a:r>
              <a:rPr lang="ru-RU" sz="2400" dirty="0" err="1"/>
              <a:t>представників</a:t>
            </a:r>
            <a:r>
              <a:rPr lang="ru-RU" sz="2400" dirty="0"/>
              <a:t> </a:t>
            </a:r>
            <a:r>
              <a:rPr lang="ru-RU" sz="2400" dirty="0" err="1"/>
              <a:t>цієї</a:t>
            </a:r>
            <a:r>
              <a:rPr lang="ru-RU" sz="2400" dirty="0"/>
              <a:t> </a:t>
            </a:r>
            <a:r>
              <a:rPr lang="ru-RU" sz="2400" dirty="0" err="1"/>
              <a:t>професії</a:t>
            </a:r>
            <a:r>
              <a:rPr lang="ru-RU" sz="2400" dirty="0"/>
              <a:t> не обходиться </a:t>
            </a:r>
            <a:r>
              <a:rPr lang="ru-RU" sz="2400" dirty="0" err="1"/>
              <a:t>жодне</a:t>
            </a:r>
            <a:r>
              <a:rPr lang="ru-RU" sz="2400" dirty="0"/>
              <a:t> </a:t>
            </a:r>
            <a:r>
              <a:rPr lang="ru-RU" sz="2400" dirty="0" err="1" smtClean="0"/>
              <a:t>мале</a:t>
            </a:r>
            <a:r>
              <a:rPr lang="ru-RU" sz="2400" dirty="0" smtClean="0"/>
              <a:t>, </a:t>
            </a:r>
            <a:r>
              <a:rPr lang="ru-RU" sz="2400" dirty="0" err="1" smtClean="0"/>
              <a:t>середнє</a:t>
            </a:r>
            <a:r>
              <a:rPr lang="ru-RU" sz="2400" dirty="0" smtClean="0"/>
              <a:t> </a:t>
            </a:r>
            <a:r>
              <a:rPr lang="ru-RU" sz="2400" dirty="0"/>
              <a:t>і </a:t>
            </a:r>
            <a:r>
              <a:rPr lang="ru-RU" sz="2400" dirty="0" err="1"/>
              <a:t>велике</a:t>
            </a:r>
            <a:r>
              <a:rPr lang="ru-RU" sz="2400" dirty="0"/>
              <a:t> </a:t>
            </a:r>
            <a:r>
              <a:rPr lang="ru-RU" sz="2400" dirty="0" err="1"/>
              <a:t>підприємство</a:t>
            </a:r>
            <a:r>
              <a:rPr lang="ru-RU" sz="2400" dirty="0"/>
              <a:t>.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економісти</a:t>
            </a:r>
            <a:r>
              <a:rPr lang="ru-RU" sz="2400" dirty="0"/>
              <a:t> </a:t>
            </a:r>
            <a:r>
              <a:rPr lang="ru-RU" sz="2400" dirty="0" err="1"/>
              <a:t>працюють</a:t>
            </a:r>
            <a:r>
              <a:rPr lang="ru-RU" sz="2400" dirty="0"/>
              <a:t> в </a:t>
            </a:r>
            <a:r>
              <a:rPr lang="ru-RU" sz="2400" dirty="0" err="1"/>
              <a:t>державних</a:t>
            </a:r>
            <a:r>
              <a:rPr lang="ru-RU" sz="2400" dirty="0"/>
              <a:t> органах, </a:t>
            </a:r>
            <a:r>
              <a:rPr lang="ru-RU" sz="2400" dirty="0" err="1"/>
              <a:t>міністерствах</a:t>
            </a:r>
            <a:r>
              <a:rPr lang="ru-RU" sz="24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30" y="2900529"/>
            <a:ext cx="6118885" cy="3947668"/>
          </a:xfrm>
          <a:prstGeom prst="rect">
            <a:avLst/>
          </a:prstGeom>
        </p:spPr>
      </p:pic>
      <p:pic>
        <p:nvPicPr>
          <p:cNvPr id="6" name="Picture 12" descr="Картинки по запросу адміністрація президента україн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304" y="2900529"/>
            <a:ext cx="2206968" cy="14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49200" y="2901459"/>
            <a:ext cx="2710175" cy="1507535"/>
          </a:xfrm>
          <a:prstGeom prst="rect">
            <a:avLst/>
          </a:prstGeom>
        </p:spPr>
      </p:pic>
      <p:pic>
        <p:nvPicPr>
          <p:cNvPr id="8" name="Picture 10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929" y="4350860"/>
            <a:ext cx="3176315" cy="171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по запросу кабінет міністрів україн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200" y="4427770"/>
            <a:ext cx="2484409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2073" y="213360"/>
            <a:ext cx="8022094" cy="847914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/>
              <a:t>ЗАВІДУВАЧ КАФЕДРИ</a:t>
            </a:r>
            <a:endParaRPr lang="en-US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3120" y="2015732"/>
            <a:ext cx="6004560" cy="38059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 err="1"/>
              <a:t>Ареф'єва</a:t>
            </a:r>
            <a:r>
              <a:rPr lang="ru-RU" sz="2800" b="1" dirty="0"/>
              <a:t> </a:t>
            </a:r>
            <a:r>
              <a:rPr lang="ru-RU" sz="2800" b="1" dirty="0" err="1"/>
              <a:t>Олена</a:t>
            </a:r>
            <a:r>
              <a:rPr lang="ru-RU" sz="2800" b="1" dirty="0"/>
              <a:t> </a:t>
            </a:r>
            <a:r>
              <a:rPr lang="ru-RU" sz="2800" b="1" dirty="0" err="1"/>
              <a:t>Володимирівна</a:t>
            </a:r>
            <a:endParaRPr lang="ru-RU" sz="2800" dirty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ru-RU" sz="2800" b="1" dirty="0" err="1" smtClean="0"/>
              <a:t>Завідувач</a:t>
            </a:r>
            <a:r>
              <a:rPr lang="ru-RU" sz="2800" b="1" dirty="0" smtClean="0"/>
              <a:t> </a:t>
            </a:r>
            <a:r>
              <a:rPr lang="ru-RU" sz="2800" b="1" dirty="0" err="1"/>
              <a:t>кафедри</a:t>
            </a:r>
            <a:r>
              <a:rPr lang="ru-RU" sz="2800" dirty="0"/>
              <a:t> </a:t>
            </a:r>
            <a:r>
              <a:rPr lang="ru-RU" sz="2800" b="1" dirty="0" err="1"/>
              <a:t>економіки</a:t>
            </a:r>
            <a:r>
              <a:rPr lang="ru-RU" sz="2800" b="1" dirty="0"/>
              <a:t> </a:t>
            </a:r>
            <a:r>
              <a:rPr lang="ru-RU" sz="2800" b="1" dirty="0" err="1"/>
              <a:t>повітряного</a:t>
            </a:r>
            <a:r>
              <a:rPr lang="ru-RU" sz="2800" b="1" dirty="0"/>
              <a:t> </a:t>
            </a:r>
            <a:r>
              <a:rPr lang="uk-UA" sz="2800" b="1" dirty="0"/>
              <a:t>т</a:t>
            </a:r>
            <a:r>
              <a:rPr lang="ru-RU" sz="2800" b="1" dirty="0" err="1" smtClean="0"/>
              <a:t>ранспорту</a:t>
            </a:r>
            <a:r>
              <a:rPr lang="ru-RU" sz="2800" b="1" dirty="0" smtClean="0"/>
              <a:t>,</a:t>
            </a:r>
            <a:r>
              <a:rPr lang="ru-RU" sz="2800" dirty="0" smtClean="0"/>
              <a:t> </a:t>
            </a:r>
            <a:r>
              <a:rPr lang="ru-RU" sz="2800" b="1" dirty="0" smtClean="0"/>
              <a:t>доктор </a:t>
            </a:r>
            <a:r>
              <a:rPr lang="ru-RU" sz="2800" b="1" dirty="0" err="1"/>
              <a:t>економічних</a:t>
            </a:r>
            <a:r>
              <a:rPr lang="ru-RU" sz="2800" b="1" dirty="0"/>
              <a:t> наук, </a:t>
            </a:r>
            <a:r>
              <a:rPr lang="ru-RU" sz="2800" b="1" dirty="0" err="1"/>
              <a:t>професор</a:t>
            </a:r>
            <a:endParaRPr lang="ru-RU" sz="2800" dirty="0"/>
          </a:p>
          <a:p>
            <a:endParaRPr lang="en-US" dirty="0"/>
          </a:p>
        </p:txBody>
      </p:sp>
      <p:pic>
        <p:nvPicPr>
          <p:cNvPr id="4" name="Picture 2" descr="C:\Users\Lenovo\Desktop\arefee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7040" y="1494487"/>
            <a:ext cx="3464560" cy="4493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537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016" y="106680"/>
            <a:ext cx="9520158" cy="942555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НАЙВИДАТНІШІ ПІДПРИЄМЦІ СВІТУ</a:t>
            </a:r>
            <a:endParaRPr lang="en-US" sz="3600" dirty="0"/>
          </a:p>
        </p:txBody>
      </p:sp>
      <p:pic>
        <p:nvPicPr>
          <p:cNvPr id="4" name="Picture 2" descr="C:\Users\Lenovo\Desktop\4905977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" y="1289396"/>
            <a:ext cx="3715890" cy="263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Lenovo\Desktop\201209101614154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3360" y="1263142"/>
            <a:ext cx="3982719" cy="2648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Lenovo\Desktop\size_590_jeff-bez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8160" y="1229360"/>
            <a:ext cx="3881120" cy="2673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77785" y="4040058"/>
            <a:ext cx="29260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000099"/>
                </a:solidFill>
              </a:rPr>
              <a:t>    </a:t>
            </a:r>
            <a:r>
              <a:rPr lang="uk-UA" sz="2400" b="1" dirty="0" err="1" smtClean="0"/>
              <a:t>Ілон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Маск</a:t>
            </a:r>
            <a:endParaRPr lang="uk-UA" sz="2400" b="1" dirty="0" smtClean="0"/>
          </a:p>
          <a:p>
            <a:r>
              <a:rPr lang="uk-UA" dirty="0" smtClean="0"/>
              <a:t>Засновник компаній </a:t>
            </a:r>
            <a:r>
              <a:rPr lang="en-US" dirty="0" err="1" smtClean="0"/>
              <a:t>SpaceX</a:t>
            </a:r>
            <a:r>
              <a:rPr lang="en-US" dirty="0" smtClean="0"/>
              <a:t>, PayPal</a:t>
            </a:r>
            <a:r>
              <a:rPr lang="uk-UA" dirty="0" smtClean="0"/>
              <a:t>,</a:t>
            </a:r>
          </a:p>
          <a:p>
            <a:r>
              <a:rPr lang="uk-UA" dirty="0" smtClean="0"/>
              <a:t>генеральний директор компанії </a:t>
            </a:r>
            <a:r>
              <a:rPr lang="en-US" dirty="0" smtClean="0"/>
              <a:t>TESLA</a:t>
            </a:r>
            <a:r>
              <a:rPr lang="uk-UA" dirty="0" smtClean="0"/>
              <a:t>.</a:t>
            </a:r>
          </a:p>
          <a:p>
            <a:r>
              <a:rPr lang="uk-UA" dirty="0" smtClean="0"/>
              <a:t>Станом на 17 червня 2020 року  статки Ілона Маска оцінювалися на 40,8 </a:t>
            </a:r>
            <a:r>
              <a:rPr lang="uk-UA" dirty="0" err="1" smtClean="0"/>
              <a:t>млрд</a:t>
            </a:r>
            <a:r>
              <a:rPr lang="uk-UA" dirty="0" smtClean="0"/>
              <a:t> </a:t>
            </a:r>
            <a:r>
              <a:rPr lang="uk-UA" dirty="0" err="1" smtClean="0"/>
              <a:t>долларів</a:t>
            </a:r>
            <a:endParaRPr lang="uk-UA" dirty="0" smtClean="0"/>
          </a:p>
          <a:p>
            <a:endParaRPr lang="uk-UA" sz="2400" dirty="0" smtClean="0">
              <a:solidFill>
                <a:srgbClr val="000099"/>
              </a:solidFill>
            </a:endParaRPr>
          </a:p>
          <a:p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91323" y="3945374"/>
            <a:ext cx="2781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Марк </a:t>
            </a:r>
            <a:r>
              <a:rPr lang="ru-RU" sz="2400" b="1" dirty="0" err="1" smtClean="0"/>
              <a:t>Цукерберг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66737" y="4455557"/>
            <a:ext cx="39393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Розробник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засновник</a:t>
            </a:r>
            <a:r>
              <a:rPr lang="ru-RU" dirty="0" smtClean="0"/>
              <a:t> 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 </a:t>
            </a:r>
            <a:r>
              <a:rPr lang="ru-RU" dirty="0" err="1" smtClean="0"/>
              <a:t>Facebook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2008 став </a:t>
            </a:r>
            <a:r>
              <a:rPr lang="ru-RU" dirty="0" err="1" smtClean="0"/>
              <a:t>наймолодшим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 </a:t>
            </a:r>
            <a:r>
              <a:rPr lang="ru-RU" dirty="0" err="1" smtClean="0"/>
              <a:t>мільярдером</a:t>
            </a:r>
            <a:r>
              <a:rPr lang="ru-RU" dirty="0" smtClean="0"/>
              <a:t>.</a:t>
            </a:r>
          </a:p>
          <a:p>
            <a:r>
              <a:rPr lang="uk-UA" dirty="0" smtClean="0"/>
              <a:t>Станом на 2 вересня 2020 року статки Марка </a:t>
            </a:r>
            <a:r>
              <a:rPr lang="uk-UA" dirty="0" err="1" smtClean="0"/>
              <a:t>Цукерберга</a:t>
            </a:r>
            <a:r>
              <a:rPr lang="uk-UA" dirty="0" smtClean="0"/>
              <a:t> оцінювалися в 64,2 </a:t>
            </a:r>
            <a:r>
              <a:rPr lang="uk-UA" dirty="0" err="1" smtClean="0"/>
              <a:t>млрд</a:t>
            </a:r>
            <a:r>
              <a:rPr lang="uk-UA" dirty="0" smtClean="0"/>
              <a:t> </a:t>
            </a:r>
            <a:r>
              <a:rPr lang="uk-UA" dirty="0" err="1" smtClean="0"/>
              <a:t>долларів</a:t>
            </a:r>
            <a:endParaRPr lang="ru-RU" dirty="0" smtClean="0"/>
          </a:p>
          <a:p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053048" y="3945374"/>
            <a:ext cx="2287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/>
              <a:t>Джефф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Безос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626328" y="4504174"/>
            <a:ext cx="3321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Засновник компанії </a:t>
            </a:r>
            <a:r>
              <a:rPr lang="en-US" dirty="0" smtClean="0"/>
              <a:t>Amazon</a:t>
            </a:r>
            <a:r>
              <a:rPr lang="uk-UA" dirty="0" smtClean="0"/>
              <a:t>.</a:t>
            </a:r>
          </a:p>
          <a:p>
            <a:r>
              <a:rPr lang="uk-UA" dirty="0" smtClean="0"/>
              <a:t>Станом на 2020 рік найбагатша людина світу.</a:t>
            </a:r>
          </a:p>
          <a:p>
            <a:r>
              <a:rPr lang="uk-UA" dirty="0" smtClean="0"/>
              <a:t>Власний капітал налічує близько 202 </a:t>
            </a:r>
            <a:r>
              <a:rPr lang="uk-UA" dirty="0" err="1" smtClean="0"/>
              <a:t>млрд</a:t>
            </a:r>
            <a:r>
              <a:rPr lang="uk-UA" dirty="0" smtClean="0"/>
              <a:t> </a:t>
            </a:r>
            <a:r>
              <a:rPr lang="uk-UA" dirty="0" err="1" smtClean="0"/>
              <a:t>долларів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50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1" y="1389618"/>
            <a:ext cx="5775960" cy="5209301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82446" y="161380"/>
            <a:ext cx="9571353" cy="1924050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А якщо я хочу власний </a:t>
            </a:r>
            <a:r>
              <a:rPr lang="en-US" b="1" dirty="0" smtClean="0"/>
              <a:t>Start-up</a:t>
            </a:r>
            <a:r>
              <a:rPr lang="uk-UA" sz="3200" b="1" dirty="0" smtClean="0"/>
              <a:t>? </a:t>
            </a:r>
            <a:br>
              <a:rPr lang="uk-UA" sz="3200" b="1" dirty="0" smtClean="0"/>
            </a:br>
            <a:r>
              <a:rPr lang="uk-UA" sz="3200" b="1" dirty="0" smtClean="0"/>
              <a:t>Креативний підхід також</a:t>
            </a:r>
            <a:br>
              <a:rPr lang="uk-UA" sz="3200" b="1" dirty="0" smtClean="0"/>
            </a:br>
            <a:r>
              <a:rPr lang="uk-UA" sz="3200" b="1" dirty="0" smtClean="0"/>
              <a:t>присутній в економіці</a:t>
            </a:r>
            <a:br>
              <a:rPr lang="uk-UA" sz="3200" b="1" dirty="0" smtClean="0"/>
            </a:br>
            <a:r>
              <a:rPr lang="uk-UA" sz="3200" b="1" dirty="0" smtClean="0"/>
              <a:t>підприємства !</a:t>
            </a:r>
            <a:endParaRPr lang="ru-RU" sz="3200" b="1" dirty="0"/>
          </a:p>
        </p:txBody>
      </p:sp>
      <p:sp>
        <p:nvSpPr>
          <p:cNvPr id="9" name="Загнутый угол 8"/>
          <p:cNvSpPr/>
          <p:nvPr/>
        </p:nvSpPr>
        <p:spPr>
          <a:xfrm>
            <a:off x="640080" y="2468880"/>
            <a:ext cx="4800600" cy="3474720"/>
          </a:xfrm>
          <a:prstGeom prst="foldedCorne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Отримані знання дозволять не тільки розпочати власну справу, але й успішно бути керівником, бухгалтером та аналітиком одночасно.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1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880" y="106680"/>
            <a:ext cx="10485120" cy="1508760"/>
          </a:xfrm>
        </p:spPr>
        <p:txBody>
          <a:bodyPr>
            <a:normAutofit/>
          </a:bodyPr>
          <a:lstStyle/>
          <a:p>
            <a:pPr>
              <a:spcAft>
                <a:spcPts val="500"/>
              </a:spcAft>
            </a:pPr>
            <a:r>
              <a:rPr lang="uk-UA" b="1" dirty="0" smtClean="0"/>
              <a:t>І ВЗАГАЛІ… З НАМИ ПРОСТО ВЕСЕЛО! </a:t>
            </a:r>
            <a:br>
              <a:rPr lang="uk-UA" b="1" dirty="0" smtClean="0"/>
            </a:br>
            <a:r>
              <a:rPr lang="uk-UA" b="1" dirty="0" smtClean="0"/>
              <a:t>НЕ ВІРИТЕ? ПЕРЕКОНАЙТЕСЬ НА ВЛАСНОМУ </a:t>
            </a:r>
            <a:br>
              <a:rPr lang="uk-UA" b="1" dirty="0" smtClean="0"/>
            </a:br>
            <a:r>
              <a:rPr lang="uk-UA" b="1" dirty="0" smtClean="0"/>
              <a:t>ДОСВІДІ!</a:t>
            </a:r>
            <a:endParaRPr lang="en-US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1" y="1539240"/>
            <a:ext cx="5318760" cy="53187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26" y="1615440"/>
            <a:ext cx="4976949" cy="497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1376" y="271119"/>
            <a:ext cx="9520158" cy="178628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КАФЕДРА ЕКОНОМІКИ ПОВІТРЯНОГО ТРАНСПОРТУ</a:t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 ЧЕКАЄ САМЕ НА ТЕБЕ !</a:t>
            </a:r>
            <a:endParaRPr lang="en-US" dirty="0"/>
          </a:p>
        </p:txBody>
      </p:sp>
      <p:pic>
        <p:nvPicPr>
          <p:cNvPr id="4" name="Рисунок 1" descr="QR-к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2080" y="2542353"/>
            <a:ext cx="4368800" cy="4208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097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880" y="-30480"/>
            <a:ext cx="11094720" cy="710754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ХТО ТАКІ ЕКОНОМІСТИ ТА ЧИМ ВОНИ ЗАЙМАЮТЬСЯ ?</a:t>
            </a:r>
            <a:endParaRPr lang="en-US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5532120" y="680274"/>
            <a:ext cx="6355080" cy="58521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b="1" dirty="0" err="1" smtClean="0"/>
              <a:t>Економіст</a:t>
            </a:r>
            <a:r>
              <a:rPr lang="ru-RU" sz="1400" b="1" dirty="0" smtClean="0"/>
              <a:t> </a:t>
            </a:r>
            <a:r>
              <a:rPr lang="ru-RU" sz="1400" b="1" dirty="0"/>
              <a:t>– </a:t>
            </a:r>
            <a:r>
              <a:rPr lang="ru-RU" sz="1400" b="1" dirty="0" err="1"/>
              <a:t>це</a:t>
            </a:r>
            <a:r>
              <a:rPr lang="ru-RU" sz="1400" b="1" dirty="0"/>
              <a:t> </a:t>
            </a:r>
            <a:r>
              <a:rPr lang="ru-RU" sz="1400" b="1" dirty="0" err="1"/>
              <a:t>універсальна</a:t>
            </a:r>
            <a:r>
              <a:rPr lang="ru-RU" sz="1400" b="1" dirty="0"/>
              <a:t> </a:t>
            </a:r>
            <a:r>
              <a:rPr lang="ru-RU" sz="1400" b="1" dirty="0" err="1"/>
              <a:t>професія</a:t>
            </a:r>
            <a:r>
              <a:rPr lang="ru-RU" sz="1400" b="1" dirty="0"/>
              <a:t>, яка </a:t>
            </a:r>
            <a:r>
              <a:rPr lang="ru-RU" sz="1400" b="1" dirty="0" err="1"/>
              <a:t>займає</a:t>
            </a:r>
            <a:r>
              <a:rPr lang="ru-RU" sz="1400" b="1" dirty="0"/>
              <a:t> </a:t>
            </a:r>
            <a:r>
              <a:rPr lang="ru-RU" sz="1400" b="1" dirty="0" err="1"/>
              <a:t>одне</a:t>
            </a:r>
            <a:r>
              <a:rPr lang="ru-RU" sz="1400" b="1" dirty="0"/>
              <a:t> з перших </a:t>
            </a:r>
            <a:r>
              <a:rPr lang="ru-RU" sz="1400" b="1" dirty="0" err="1"/>
              <a:t>місць</a:t>
            </a:r>
            <a:r>
              <a:rPr lang="ru-RU" sz="1400" b="1" dirty="0"/>
              <a:t> за </a:t>
            </a:r>
            <a:r>
              <a:rPr lang="ru-RU" sz="1400" b="1" dirty="0" err="1"/>
              <a:t>популярністю</a:t>
            </a:r>
            <a:r>
              <a:rPr lang="ru-RU" sz="1400" b="1" dirty="0"/>
              <a:t> </a:t>
            </a:r>
            <a:r>
              <a:rPr lang="ru-RU" sz="1400" b="1" dirty="0" err="1"/>
              <a:t>серед</a:t>
            </a:r>
            <a:r>
              <a:rPr lang="ru-RU" sz="1400" b="1" dirty="0"/>
              <a:t> </a:t>
            </a:r>
            <a:r>
              <a:rPr lang="ru-RU" sz="1400" b="1" dirty="0" err="1"/>
              <a:t>молодих</a:t>
            </a:r>
            <a:r>
              <a:rPr lang="ru-RU" sz="1400" b="1" dirty="0"/>
              <a:t> </a:t>
            </a:r>
            <a:r>
              <a:rPr lang="ru-RU" sz="1400" b="1" dirty="0" err="1"/>
              <a:t>фахівців</a:t>
            </a:r>
            <a:r>
              <a:rPr lang="ru-RU" sz="1400" b="1" dirty="0"/>
              <a:t>, </a:t>
            </a:r>
            <a:r>
              <a:rPr lang="ru-RU" sz="1400" b="1" dirty="0" err="1"/>
              <a:t>які</a:t>
            </a:r>
            <a:r>
              <a:rPr lang="ru-RU" sz="1400" b="1" dirty="0"/>
              <a:t> </a:t>
            </a:r>
            <a:r>
              <a:rPr lang="ru-RU" sz="1400" b="1" dirty="0" err="1"/>
              <a:t>оцінюють</a:t>
            </a:r>
            <a:r>
              <a:rPr lang="ru-RU" sz="1400" b="1" dirty="0"/>
              <a:t> </a:t>
            </a:r>
            <a:r>
              <a:rPr lang="ru-RU" sz="1400" b="1" dirty="0" err="1"/>
              <a:t>перспективи</a:t>
            </a:r>
            <a:r>
              <a:rPr lang="ru-RU" sz="1400" b="1" dirty="0"/>
              <a:t> і </a:t>
            </a:r>
            <a:r>
              <a:rPr lang="ru-RU" sz="1400" b="1" dirty="0" err="1"/>
              <a:t>змінюють</a:t>
            </a:r>
            <a:r>
              <a:rPr lang="ru-RU" sz="1400" b="1" dirty="0"/>
              <a:t> </a:t>
            </a:r>
            <a:r>
              <a:rPr lang="ru-RU" sz="1400" b="1" dirty="0" err="1" smtClean="0"/>
              <a:t>майбутнє</a:t>
            </a:r>
            <a:r>
              <a:rPr lang="ru-RU" sz="1400" b="1" dirty="0" smtClean="0"/>
              <a:t>.</a:t>
            </a:r>
            <a:endParaRPr lang="ru-RU" sz="1400" b="1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1400" b="1" dirty="0" smtClean="0"/>
              <a:t>підприємницька діяльність:</a:t>
            </a:r>
            <a:endParaRPr lang="ru-RU" sz="1400" b="1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400" b="1" dirty="0" err="1"/>
              <a:t>економічний</a:t>
            </a:r>
            <a:r>
              <a:rPr lang="ru-RU" sz="1400" b="1" dirty="0"/>
              <a:t> </a:t>
            </a:r>
            <a:r>
              <a:rPr lang="ru-RU" sz="1400" b="1" dirty="0" err="1"/>
              <a:t>аналіз</a:t>
            </a:r>
            <a:r>
              <a:rPr lang="ru-RU" sz="1400" b="1" dirty="0"/>
              <a:t>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400" b="1" dirty="0" err="1"/>
              <a:t>управління</a:t>
            </a:r>
            <a:r>
              <a:rPr lang="ru-RU" sz="1400" b="1" dirty="0"/>
              <a:t> </a:t>
            </a:r>
            <a:r>
              <a:rPr lang="ru-RU" sz="1400" b="1" dirty="0" err="1"/>
              <a:t>ризиками</a:t>
            </a:r>
            <a:r>
              <a:rPr lang="ru-RU" sz="1400" b="1" dirty="0"/>
              <a:t>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400" b="1" dirty="0" err="1"/>
              <a:t>планування</a:t>
            </a:r>
            <a:r>
              <a:rPr lang="ru-RU" sz="1400" b="1" dirty="0"/>
              <a:t> і </a:t>
            </a:r>
            <a:r>
              <a:rPr lang="ru-RU" sz="1400" b="1" dirty="0" err="1"/>
              <a:t>прогнозування</a:t>
            </a:r>
            <a:r>
              <a:rPr lang="ru-RU" sz="1400" b="1" dirty="0"/>
              <a:t>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400" b="1" dirty="0" err="1"/>
              <a:t>інвестиційна</a:t>
            </a:r>
            <a:r>
              <a:rPr lang="ru-RU" sz="1400" b="1" dirty="0"/>
              <a:t> </a:t>
            </a:r>
            <a:r>
              <a:rPr lang="ru-RU" sz="1400" b="1" dirty="0" err="1"/>
              <a:t>діяльність</a:t>
            </a:r>
            <a:r>
              <a:rPr lang="ru-RU" sz="1400" b="1" dirty="0"/>
              <a:t>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400" b="1" dirty="0" err="1"/>
              <a:t>управління</a:t>
            </a:r>
            <a:r>
              <a:rPr lang="ru-RU" sz="1400" b="1" dirty="0"/>
              <a:t> </a:t>
            </a:r>
            <a:r>
              <a:rPr lang="ru-RU" sz="1400" b="1" dirty="0" err="1"/>
              <a:t>матеріальними</a:t>
            </a:r>
            <a:r>
              <a:rPr lang="ru-RU" sz="1400" b="1" dirty="0"/>
              <a:t> ресурсами;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400" b="1" dirty="0" err="1"/>
              <a:t>ціноутворення</a:t>
            </a:r>
            <a:r>
              <a:rPr lang="ru-RU" sz="1400" b="1" dirty="0"/>
              <a:t>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400" b="1" dirty="0" err="1"/>
              <a:t>управління</a:t>
            </a:r>
            <a:r>
              <a:rPr lang="ru-RU" sz="1400" b="1" dirty="0"/>
              <a:t> </a:t>
            </a:r>
            <a:r>
              <a:rPr lang="ru-RU" sz="1400" b="1" dirty="0" err="1"/>
              <a:t>трудовими</a:t>
            </a:r>
            <a:r>
              <a:rPr lang="ru-RU" sz="1400" b="1" dirty="0"/>
              <a:t> ресурсами;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400" b="1" dirty="0" err="1"/>
              <a:t>оподаткування</a:t>
            </a:r>
            <a:r>
              <a:rPr lang="ru-RU" sz="1400" b="1" dirty="0"/>
              <a:t>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400" b="1" dirty="0" err="1"/>
              <a:t>бухгалтерський</a:t>
            </a:r>
            <a:r>
              <a:rPr lang="ru-RU" sz="1400" b="1" dirty="0"/>
              <a:t> </a:t>
            </a:r>
            <a:r>
              <a:rPr lang="ru-RU" sz="1400" b="1" dirty="0" err="1"/>
              <a:t>облік</a:t>
            </a:r>
            <a:r>
              <a:rPr lang="ru-RU" sz="1400" b="1" dirty="0"/>
              <a:t>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400" b="1" dirty="0" err="1" smtClean="0"/>
              <a:t>фінанси</a:t>
            </a:r>
            <a:r>
              <a:rPr lang="ru-RU" sz="1400" b="1" dirty="0" smtClean="0"/>
              <a:t> </a:t>
            </a:r>
            <a:r>
              <a:rPr lang="ru-RU" sz="1400" b="1" dirty="0"/>
              <a:t>і кредит;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400" b="1" dirty="0" smtClean="0"/>
              <a:t>маркетинг</a:t>
            </a:r>
            <a:r>
              <a:rPr lang="ru-RU" sz="1400" b="1" dirty="0"/>
              <a:t>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400" b="1" dirty="0" smtClean="0"/>
              <a:t>аудит</a:t>
            </a:r>
            <a:r>
              <a:rPr lang="ru-RU" sz="1400" b="1" dirty="0"/>
              <a:t>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400" b="1" dirty="0" err="1" smtClean="0"/>
              <a:t>банківська</a:t>
            </a:r>
            <a:r>
              <a:rPr lang="ru-RU" sz="1400" b="1" dirty="0" smtClean="0"/>
              <a:t> </a:t>
            </a:r>
            <a:r>
              <a:rPr lang="ru-RU" sz="1400" b="1" dirty="0" err="1"/>
              <a:t>діяльність</a:t>
            </a:r>
            <a:r>
              <a:rPr lang="ru-RU" sz="1400" b="1" dirty="0"/>
              <a:t>.</a:t>
            </a:r>
          </a:p>
          <a:p>
            <a:pPr marL="0" indent="0" algn="just">
              <a:buNone/>
            </a:pPr>
            <a:endParaRPr lang="ru-RU" sz="1400" b="1" dirty="0">
              <a:solidFill>
                <a:srgbClr val="000099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754"/>
            <a:ext cx="5259198" cy="582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5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492"/>
            <a:ext cx="10546080" cy="1049235"/>
          </a:xfrm>
        </p:spPr>
        <p:txBody>
          <a:bodyPr/>
          <a:lstStyle/>
          <a:p>
            <a:pPr algn="ctr"/>
            <a:r>
              <a:rPr lang="uk-UA" b="1" dirty="0" smtClean="0"/>
              <a:t>ОСНОВНІ ДИСЦИПЛІНИ, ЩО ВИКЛАДАЮТЬСЯ НА КАФЕДРІ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0329" y="929640"/>
            <a:ext cx="9520158" cy="5013960"/>
          </a:xfrm>
        </p:spPr>
        <p:txBody>
          <a:bodyPr>
            <a:noAutofit/>
          </a:bodyPr>
          <a:lstStyle/>
          <a:p>
            <a:r>
              <a:rPr lang="uk-UA" sz="1500" dirty="0"/>
              <a:t>Адаптивна </a:t>
            </a:r>
            <a:r>
              <a:rPr lang="uk-UA" sz="1500" dirty="0" smtClean="0"/>
              <a:t>економіка</a:t>
            </a:r>
          </a:p>
          <a:p>
            <a:r>
              <a:rPr lang="uk-UA" sz="1500" dirty="0"/>
              <a:t>Економіка галузевих </a:t>
            </a:r>
            <a:r>
              <a:rPr lang="uk-UA" sz="1500" dirty="0" smtClean="0"/>
              <a:t>ринків</a:t>
            </a:r>
          </a:p>
          <a:p>
            <a:r>
              <a:rPr lang="uk-UA" sz="1500" dirty="0"/>
              <a:t>Економіка і організація малого бізнесу </a:t>
            </a:r>
            <a:endParaRPr lang="uk-UA" sz="1500" dirty="0" smtClean="0"/>
          </a:p>
          <a:p>
            <a:r>
              <a:rPr lang="uk-UA" sz="1500" dirty="0"/>
              <a:t>Логістична </a:t>
            </a:r>
            <a:r>
              <a:rPr lang="uk-UA" sz="1500" dirty="0" smtClean="0"/>
              <a:t>інфраструктура</a:t>
            </a:r>
          </a:p>
          <a:p>
            <a:r>
              <a:rPr lang="uk-UA" sz="1500" dirty="0"/>
              <a:t>Соціально-економічна безпека </a:t>
            </a:r>
            <a:r>
              <a:rPr lang="uk-UA" sz="1500" dirty="0" err="1" smtClean="0"/>
              <a:t>підприє</a:t>
            </a:r>
            <a:endParaRPr lang="uk-UA" sz="1500" dirty="0" smtClean="0"/>
          </a:p>
          <a:p>
            <a:r>
              <a:rPr lang="uk-UA" sz="1500" dirty="0"/>
              <a:t>Сучасні технології дослідження соціально-економічних </a:t>
            </a:r>
            <a:r>
              <a:rPr lang="uk-UA" sz="1500" dirty="0" smtClean="0"/>
              <a:t>процесів</a:t>
            </a:r>
          </a:p>
          <a:p>
            <a:r>
              <a:rPr lang="uk-UA" sz="1500" dirty="0"/>
              <a:t>Прогнозування та макроекономічне планування </a:t>
            </a:r>
            <a:endParaRPr lang="uk-UA" sz="1500" dirty="0" smtClean="0"/>
          </a:p>
          <a:p>
            <a:r>
              <a:rPr lang="uk-UA" sz="1500" dirty="0"/>
              <a:t>Маркетинг промислового </a:t>
            </a:r>
            <a:r>
              <a:rPr lang="uk-UA" sz="1500" dirty="0" smtClean="0"/>
              <a:t>підприємства</a:t>
            </a:r>
          </a:p>
          <a:p>
            <a:r>
              <a:rPr lang="uk-UA" sz="1500" dirty="0"/>
              <a:t>Капітал підприємства: формування та </a:t>
            </a:r>
            <a:r>
              <a:rPr lang="uk-UA" sz="1500" dirty="0" smtClean="0"/>
              <a:t>використання</a:t>
            </a:r>
          </a:p>
          <a:p>
            <a:r>
              <a:rPr lang="uk-UA" sz="1500" dirty="0" err="1"/>
              <a:t>StartUp</a:t>
            </a:r>
            <a:r>
              <a:rPr lang="uk-UA" sz="1500" dirty="0"/>
              <a:t> та </a:t>
            </a:r>
            <a:r>
              <a:rPr lang="uk-UA" sz="1500" dirty="0" err="1"/>
              <a:t>Internet</a:t>
            </a:r>
            <a:r>
              <a:rPr lang="uk-UA" sz="1500" dirty="0"/>
              <a:t>-технології в </a:t>
            </a:r>
            <a:r>
              <a:rPr lang="uk-UA" sz="1500" dirty="0" smtClean="0"/>
              <a:t>економіці</a:t>
            </a:r>
          </a:p>
          <a:p>
            <a:r>
              <a:rPr lang="uk-UA" sz="1500" dirty="0"/>
              <a:t>Економіка інтелектуалізації та </a:t>
            </a:r>
            <a:r>
              <a:rPr lang="uk-UA" sz="1500" dirty="0" err="1" smtClean="0"/>
              <a:t>діджиталізації</a:t>
            </a:r>
            <a:endParaRPr lang="uk-UA" sz="1500" dirty="0" smtClean="0"/>
          </a:p>
          <a:p>
            <a:r>
              <a:rPr lang="uk-UA" sz="1500" dirty="0"/>
              <a:t>Управління якістю продукції та послуг суб'єктів господарювання </a:t>
            </a:r>
            <a:endParaRPr lang="uk-UA" sz="1500" dirty="0" smtClean="0"/>
          </a:p>
          <a:p>
            <a:r>
              <a:rPr lang="uk-UA" sz="1500" dirty="0"/>
              <a:t>Страхування діяльності суб’єктів </a:t>
            </a:r>
            <a:r>
              <a:rPr lang="uk-UA" sz="1500" dirty="0" smtClean="0"/>
              <a:t>господарювання</a:t>
            </a:r>
          </a:p>
          <a:p>
            <a:r>
              <a:rPr lang="uk-UA" sz="1500" dirty="0"/>
              <a:t>Основи управління ресурсними </a:t>
            </a:r>
            <a:r>
              <a:rPr lang="uk-UA" sz="1500" dirty="0" smtClean="0"/>
              <a:t>потоками</a:t>
            </a:r>
          </a:p>
          <a:p>
            <a:r>
              <a:rPr lang="uk-UA" sz="1500" dirty="0"/>
              <a:t>Економіка авіаційного транспорту</a:t>
            </a:r>
            <a:endParaRPr lang="en-US" sz="1500" dirty="0"/>
          </a:p>
        </p:txBody>
      </p:sp>
      <p:pic>
        <p:nvPicPr>
          <p:cNvPr id="4" name="Picture 3" descr="C:\Users\Lenovo\Desktop\20180621_prepod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8047" y="3627450"/>
            <a:ext cx="3661151" cy="2432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Users\Lenovo\Desktop\17003d07ee58d78f8c5177b37685aa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2977" y="813740"/>
            <a:ext cx="3800653" cy="2545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5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55080" y="289560"/>
            <a:ext cx="5501640" cy="601598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3200" b="1" dirty="0" smtClean="0"/>
              <a:t>МИ </a:t>
            </a:r>
            <a:r>
              <a:rPr lang="uk-UA" sz="3200" b="1" dirty="0"/>
              <a:t>ВАС </a:t>
            </a:r>
            <a:r>
              <a:rPr lang="uk-UA" sz="3200" b="1" dirty="0" smtClean="0"/>
              <a:t>НАВЧИМО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2400" dirty="0"/>
              <a:t>Складати бізнес-плани</a:t>
            </a:r>
            <a:endParaRPr lang="ru-RU" sz="24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 err="1"/>
              <a:t>Розробляти</a:t>
            </a:r>
            <a:r>
              <a:rPr lang="ru-RU" sz="2400" dirty="0"/>
              <a:t> </a:t>
            </a:r>
            <a:r>
              <a:rPr lang="ru-RU" sz="2400" dirty="0" err="1"/>
              <a:t>проекти</a:t>
            </a:r>
            <a:r>
              <a:rPr lang="ru-RU" sz="2400" dirty="0"/>
              <a:t> для </a:t>
            </a:r>
            <a:r>
              <a:rPr lang="ru-RU" sz="2400" dirty="0" err="1"/>
              <a:t>Вашого</a:t>
            </a:r>
            <a:r>
              <a:rPr lang="ru-RU" sz="2400" dirty="0"/>
              <a:t> </a:t>
            </a:r>
            <a:r>
              <a:rPr lang="ru-RU" sz="2400" dirty="0" err="1"/>
              <a:t>бізнесу</a:t>
            </a:r>
            <a:endParaRPr lang="ru-RU" sz="24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 err="1" smtClean="0"/>
              <a:t>Застосовувати</a:t>
            </a:r>
            <a:r>
              <a:rPr lang="ru-RU" sz="2400" dirty="0"/>
              <a:t> </a:t>
            </a:r>
            <a:r>
              <a:rPr lang="en-US" sz="2400" dirty="0" smtClean="0"/>
              <a:t>INTERNET-</a:t>
            </a:r>
            <a:r>
              <a:rPr lang="uk-UA" sz="2400" dirty="0"/>
              <a:t>технології в економіці підприємства</a:t>
            </a:r>
            <a:endParaRPr lang="ru-RU" sz="24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 err="1"/>
              <a:t>Створювати</a:t>
            </a:r>
            <a:r>
              <a:rPr lang="ru-RU" sz="2400" dirty="0"/>
              <a:t> </a:t>
            </a:r>
            <a:r>
              <a:rPr lang="en-US" sz="2400" dirty="0"/>
              <a:t>STARTUP</a:t>
            </a:r>
            <a:endParaRPr lang="ru-RU" sz="24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2400" dirty="0" smtClean="0"/>
              <a:t>Оцінювати перспективні </a:t>
            </a:r>
            <a:r>
              <a:rPr lang="uk-UA" sz="2400" dirty="0"/>
              <a:t>напрями діяльності</a:t>
            </a:r>
            <a:endParaRPr lang="ru-RU" sz="24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 err="1"/>
              <a:t>Прогнозувати</a:t>
            </a:r>
            <a:r>
              <a:rPr lang="ru-RU" sz="2400" dirty="0"/>
              <a:t> </a:t>
            </a:r>
            <a:r>
              <a:rPr lang="ru-RU" sz="2400" dirty="0" err="1"/>
              <a:t>конкурентні</a:t>
            </a:r>
            <a:r>
              <a:rPr lang="ru-RU" sz="2400" dirty="0"/>
              <a:t>  </a:t>
            </a:r>
            <a:r>
              <a:rPr lang="ru-RU" sz="2400" dirty="0" err="1"/>
              <a:t>позиції</a:t>
            </a:r>
            <a:endParaRPr lang="ru-RU" sz="24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 err="1"/>
              <a:t>Мінімізувати</a:t>
            </a:r>
            <a:r>
              <a:rPr lang="ru-RU" sz="2400" dirty="0"/>
              <a:t> </a:t>
            </a:r>
            <a:r>
              <a:rPr lang="ru-RU" sz="2400" dirty="0" err="1"/>
              <a:t>ризики</a:t>
            </a:r>
            <a:endParaRPr lang="ru-RU" sz="24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2400" dirty="0"/>
              <a:t>Проводити аналіз бізнес-середовища підприємства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64" y="495298"/>
            <a:ext cx="5259977" cy="581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6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1" y="-78294"/>
            <a:ext cx="6964680" cy="786954"/>
          </a:xfrm>
        </p:spPr>
        <p:txBody>
          <a:bodyPr/>
          <a:lstStyle/>
          <a:p>
            <a:pPr algn="ctr"/>
            <a:r>
              <a:rPr lang="ru-RU" b="1" dirty="0"/>
              <a:t>КОНКУРСНІ ПРЕДМЕТИ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8280" y="830580"/>
            <a:ext cx="5334001" cy="548983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5600" b="1" dirty="0"/>
              <a:t>• </a:t>
            </a:r>
            <a:r>
              <a:rPr lang="ru-RU" sz="6400" b="1" dirty="0"/>
              <a:t>на </a:t>
            </a:r>
            <a:r>
              <a:rPr lang="ru-RU" sz="6400" b="1" dirty="0" err="1"/>
              <a:t>бакалаврат</a:t>
            </a:r>
            <a:r>
              <a:rPr lang="ru-RU" sz="6400" b="1" dirty="0"/>
              <a:t> </a:t>
            </a:r>
          </a:p>
          <a:p>
            <a:pPr marL="0" indent="0" algn="just">
              <a:buNone/>
            </a:pPr>
            <a:r>
              <a:rPr lang="ru-RU" sz="6400" u="sng" dirty="0"/>
              <a:t>на </a:t>
            </a:r>
            <a:r>
              <a:rPr lang="ru-RU" sz="6400" u="sng" dirty="0" err="1"/>
              <a:t>базі</a:t>
            </a:r>
            <a:r>
              <a:rPr lang="ru-RU" sz="6400" u="sng" dirty="0"/>
              <a:t> </a:t>
            </a:r>
            <a:r>
              <a:rPr lang="ru-RU" sz="6400" u="sng" dirty="0" err="1"/>
              <a:t>середньої</a:t>
            </a:r>
            <a:r>
              <a:rPr lang="ru-RU" sz="6400" u="sng" dirty="0"/>
              <a:t> </a:t>
            </a:r>
            <a:r>
              <a:rPr lang="ru-RU" sz="6400" u="sng" dirty="0" err="1"/>
              <a:t>освіти</a:t>
            </a:r>
            <a:r>
              <a:rPr lang="ru-RU" sz="6400" u="sng" dirty="0"/>
              <a:t> (</a:t>
            </a:r>
            <a:r>
              <a:rPr lang="ru-RU" sz="6400" u="sng" dirty="0" err="1"/>
              <a:t>термін</a:t>
            </a:r>
            <a:r>
              <a:rPr lang="ru-RU" sz="6400" u="sng" dirty="0"/>
              <a:t> </a:t>
            </a:r>
            <a:r>
              <a:rPr lang="ru-RU" sz="6400" u="sng" dirty="0" err="1"/>
              <a:t>навчання</a:t>
            </a:r>
            <a:r>
              <a:rPr lang="ru-RU" sz="6400" u="sng" dirty="0"/>
              <a:t> – 3 роки 10 </a:t>
            </a:r>
            <a:r>
              <a:rPr lang="ru-RU" sz="6400" u="sng" dirty="0" err="1"/>
              <a:t>місяців</a:t>
            </a:r>
            <a:r>
              <a:rPr lang="ru-RU" sz="6400" u="sng" dirty="0"/>
              <a:t>): </a:t>
            </a:r>
          </a:p>
          <a:p>
            <a:pPr marL="0" indent="0" algn="just">
              <a:buNone/>
            </a:pPr>
            <a:r>
              <a:rPr lang="ru-RU" sz="6400" dirty="0"/>
              <a:t>1) </a:t>
            </a:r>
            <a:r>
              <a:rPr lang="ru-RU" sz="6400" dirty="0" err="1"/>
              <a:t>українська</a:t>
            </a:r>
            <a:r>
              <a:rPr lang="ru-RU" sz="6400" dirty="0"/>
              <a:t> </a:t>
            </a:r>
            <a:r>
              <a:rPr lang="ru-RU" sz="6400" dirty="0" err="1"/>
              <a:t>мова</a:t>
            </a:r>
            <a:r>
              <a:rPr lang="ru-RU" sz="6400" dirty="0"/>
              <a:t> та </a:t>
            </a:r>
            <a:r>
              <a:rPr lang="ru-RU" sz="6400" dirty="0" err="1"/>
              <a:t>література</a:t>
            </a:r>
            <a:r>
              <a:rPr lang="ru-RU" sz="6400" dirty="0"/>
              <a:t> </a:t>
            </a:r>
          </a:p>
          <a:p>
            <a:pPr marL="0" indent="0" algn="just">
              <a:buNone/>
            </a:pPr>
            <a:r>
              <a:rPr lang="ru-RU" sz="6400" dirty="0"/>
              <a:t>2) математика </a:t>
            </a:r>
          </a:p>
          <a:p>
            <a:pPr marL="0" indent="0" algn="just">
              <a:buNone/>
            </a:pPr>
            <a:r>
              <a:rPr lang="ru-RU" sz="6400" dirty="0"/>
              <a:t>3) </a:t>
            </a:r>
            <a:r>
              <a:rPr lang="ru-RU" sz="6400" dirty="0" err="1"/>
              <a:t>іноземна</a:t>
            </a:r>
            <a:r>
              <a:rPr lang="ru-RU" sz="6400" dirty="0"/>
              <a:t> </a:t>
            </a:r>
            <a:r>
              <a:rPr lang="ru-RU" sz="6400" dirty="0" err="1"/>
              <a:t>мова</a:t>
            </a:r>
            <a:r>
              <a:rPr lang="ru-RU" sz="6400" dirty="0"/>
              <a:t> </a:t>
            </a:r>
            <a:r>
              <a:rPr lang="ru-RU" sz="6400" dirty="0" err="1"/>
              <a:t>або</a:t>
            </a:r>
            <a:r>
              <a:rPr lang="ru-RU" sz="6400" dirty="0"/>
              <a:t> </a:t>
            </a:r>
            <a:r>
              <a:rPr lang="ru-RU" sz="6400" dirty="0" err="1"/>
              <a:t>географія</a:t>
            </a:r>
            <a:r>
              <a:rPr lang="ru-RU" sz="6400" dirty="0"/>
              <a:t>, </a:t>
            </a:r>
            <a:r>
              <a:rPr lang="ru-RU" sz="6400" dirty="0" err="1"/>
              <a:t>або</a:t>
            </a:r>
            <a:r>
              <a:rPr lang="ru-RU" sz="6400" dirty="0"/>
              <a:t> </a:t>
            </a:r>
            <a:r>
              <a:rPr lang="ru-RU" sz="6400" dirty="0" err="1"/>
              <a:t>біологія</a:t>
            </a:r>
            <a:endParaRPr lang="ru-RU" sz="6400" dirty="0"/>
          </a:p>
          <a:p>
            <a:pPr marL="0" indent="0" algn="just">
              <a:buNone/>
            </a:pPr>
            <a:r>
              <a:rPr lang="ru-RU" sz="6400" u="sng" dirty="0"/>
              <a:t>на </a:t>
            </a:r>
            <a:r>
              <a:rPr lang="ru-RU" sz="6400" u="sng" dirty="0" err="1"/>
              <a:t>базі</a:t>
            </a:r>
            <a:r>
              <a:rPr lang="ru-RU" sz="6400" u="sng" dirty="0"/>
              <a:t> диплому «</a:t>
            </a:r>
            <a:r>
              <a:rPr lang="ru-RU" sz="6400" u="sng" dirty="0" err="1"/>
              <a:t>молодший</a:t>
            </a:r>
            <a:r>
              <a:rPr lang="ru-RU" sz="6400" u="sng" dirty="0"/>
              <a:t> </a:t>
            </a:r>
            <a:r>
              <a:rPr lang="ru-RU" sz="6400" u="sng" dirty="0" err="1"/>
              <a:t>спеціаліст</a:t>
            </a:r>
            <a:r>
              <a:rPr lang="ru-RU" sz="6400" u="sng" dirty="0"/>
              <a:t>» (</a:t>
            </a:r>
            <a:r>
              <a:rPr lang="ru-RU" sz="6400" u="sng" dirty="0" err="1"/>
              <a:t>термін</a:t>
            </a:r>
            <a:r>
              <a:rPr lang="ru-RU" sz="6400" u="sng" dirty="0"/>
              <a:t> </a:t>
            </a:r>
            <a:r>
              <a:rPr lang="ru-RU" sz="6400" u="sng" dirty="0" err="1"/>
              <a:t>навчання</a:t>
            </a:r>
            <a:r>
              <a:rPr lang="ru-RU" sz="6400" u="sng" dirty="0"/>
              <a:t> –</a:t>
            </a:r>
          </a:p>
          <a:p>
            <a:pPr marL="0" indent="0" algn="just">
              <a:buNone/>
            </a:pPr>
            <a:r>
              <a:rPr lang="ru-RU" sz="6400" u="sng" dirty="0"/>
              <a:t> 1 </a:t>
            </a:r>
            <a:r>
              <a:rPr lang="ru-RU" sz="6400" u="sng" dirty="0" err="1"/>
              <a:t>рік</a:t>
            </a:r>
            <a:r>
              <a:rPr lang="ru-RU" sz="6400" u="sng" dirty="0"/>
              <a:t> і 10 </a:t>
            </a:r>
            <a:r>
              <a:rPr lang="ru-RU" sz="6400" u="sng" dirty="0" err="1"/>
              <a:t>місяців</a:t>
            </a:r>
            <a:r>
              <a:rPr lang="ru-RU" sz="6400" u="sng" dirty="0"/>
              <a:t> </a:t>
            </a:r>
            <a:r>
              <a:rPr lang="ru-RU" sz="6400" u="sng" dirty="0" err="1"/>
              <a:t>або</a:t>
            </a:r>
            <a:r>
              <a:rPr lang="ru-RU" sz="6400" u="sng" dirty="0"/>
              <a:t> 2 роки і 10 </a:t>
            </a:r>
            <a:r>
              <a:rPr lang="ru-RU" sz="6400" u="sng" dirty="0" err="1"/>
              <a:t>місяців</a:t>
            </a:r>
            <a:r>
              <a:rPr lang="ru-RU" sz="6400" u="sng" dirty="0"/>
              <a:t>):</a:t>
            </a:r>
          </a:p>
          <a:p>
            <a:pPr marL="0" indent="0" algn="just">
              <a:buNone/>
            </a:pPr>
            <a:r>
              <a:rPr lang="ru-RU" sz="6400" dirty="0"/>
              <a:t>1) </a:t>
            </a:r>
            <a:r>
              <a:rPr lang="ru-RU" sz="6400" dirty="0" err="1"/>
              <a:t>українська</a:t>
            </a:r>
            <a:r>
              <a:rPr lang="ru-RU" sz="6400" dirty="0"/>
              <a:t> </a:t>
            </a:r>
            <a:r>
              <a:rPr lang="ru-RU" sz="6400" dirty="0" err="1"/>
              <a:t>мова</a:t>
            </a:r>
            <a:r>
              <a:rPr lang="ru-RU" sz="6400" dirty="0"/>
              <a:t> (</a:t>
            </a:r>
            <a:r>
              <a:rPr lang="ru-RU" sz="6400" dirty="0" err="1"/>
              <a:t>сертифікат</a:t>
            </a:r>
            <a:r>
              <a:rPr lang="ru-RU" sz="6400" dirty="0"/>
              <a:t> ЗНО)</a:t>
            </a:r>
          </a:p>
          <a:p>
            <a:pPr marL="0" indent="0" algn="just">
              <a:buNone/>
            </a:pPr>
            <a:r>
              <a:rPr lang="ru-RU" sz="6400" dirty="0"/>
              <a:t>2) </a:t>
            </a:r>
            <a:r>
              <a:rPr lang="ru-RU" sz="6400" dirty="0" err="1"/>
              <a:t>вступне</a:t>
            </a:r>
            <a:r>
              <a:rPr lang="ru-RU" sz="6400" dirty="0"/>
              <a:t> </a:t>
            </a:r>
            <a:r>
              <a:rPr lang="ru-RU" sz="6400" dirty="0" err="1"/>
              <a:t>фахове</a:t>
            </a:r>
            <a:r>
              <a:rPr lang="ru-RU" sz="6400" dirty="0"/>
              <a:t> </a:t>
            </a:r>
            <a:r>
              <a:rPr lang="ru-RU" sz="6400" dirty="0" err="1"/>
              <a:t>випробування</a:t>
            </a:r>
            <a:endParaRPr lang="ru-RU" sz="6400" dirty="0"/>
          </a:p>
          <a:p>
            <a:pPr marL="0" indent="0" algn="just">
              <a:buNone/>
            </a:pPr>
            <a:r>
              <a:rPr lang="ru-RU" sz="6400" b="1" dirty="0"/>
              <a:t>• на </a:t>
            </a:r>
            <a:r>
              <a:rPr lang="ru-RU" sz="6400" b="1" dirty="0" err="1"/>
              <a:t>магістратуру</a:t>
            </a:r>
            <a:r>
              <a:rPr lang="ru-RU" sz="6400" b="1" dirty="0"/>
              <a:t> (</a:t>
            </a:r>
            <a:r>
              <a:rPr lang="ru-RU" sz="6400" b="1" dirty="0" err="1"/>
              <a:t>термін</a:t>
            </a:r>
            <a:r>
              <a:rPr lang="ru-RU" sz="6400" b="1" dirty="0"/>
              <a:t> </a:t>
            </a:r>
            <a:r>
              <a:rPr lang="ru-RU" sz="6400" b="1" dirty="0" err="1"/>
              <a:t>навчання</a:t>
            </a:r>
            <a:r>
              <a:rPr lang="ru-RU" sz="6400" b="1" dirty="0"/>
              <a:t> – 1 </a:t>
            </a:r>
            <a:r>
              <a:rPr lang="ru-RU" sz="6400" b="1" dirty="0" err="1"/>
              <a:t>рік</a:t>
            </a:r>
            <a:r>
              <a:rPr lang="ru-RU" sz="6400" b="1" dirty="0"/>
              <a:t> 4 </a:t>
            </a:r>
            <a:r>
              <a:rPr lang="ru-RU" sz="6400" b="1" dirty="0" err="1"/>
              <a:t>місяці</a:t>
            </a:r>
            <a:r>
              <a:rPr lang="ru-RU" sz="6400" b="1" dirty="0"/>
              <a:t>): </a:t>
            </a:r>
          </a:p>
          <a:p>
            <a:pPr marL="0" indent="0" algn="just">
              <a:buNone/>
            </a:pPr>
            <a:r>
              <a:rPr lang="ru-RU" sz="6400" dirty="0"/>
              <a:t>1) </a:t>
            </a:r>
            <a:r>
              <a:rPr lang="ru-RU" sz="6400" dirty="0" err="1"/>
              <a:t>іноземна</a:t>
            </a:r>
            <a:r>
              <a:rPr lang="ru-RU" sz="6400" dirty="0"/>
              <a:t> </a:t>
            </a:r>
            <a:r>
              <a:rPr lang="ru-RU" sz="6400" dirty="0" err="1"/>
              <a:t>мова</a:t>
            </a:r>
            <a:r>
              <a:rPr lang="ru-RU" sz="6400" dirty="0"/>
              <a:t> (</a:t>
            </a:r>
            <a:r>
              <a:rPr lang="ru-RU" sz="6400" dirty="0" err="1"/>
              <a:t>сертифікат</a:t>
            </a:r>
            <a:r>
              <a:rPr lang="ru-RU" sz="6400" dirty="0"/>
              <a:t> ЗНО) </a:t>
            </a:r>
          </a:p>
          <a:p>
            <a:pPr marL="0" indent="0" algn="just">
              <a:buNone/>
            </a:pPr>
            <a:r>
              <a:rPr lang="ru-RU" sz="6400" dirty="0"/>
              <a:t>2) </a:t>
            </a:r>
            <a:r>
              <a:rPr lang="ru-RU" sz="6400" dirty="0" err="1"/>
              <a:t>вступне</a:t>
            </a:r>
            <a:r>
              <a:rPr lang="ru-RU" sz="6400" dirty="0"/>
              <a:t> </a:t>
            </a:r>
            <a:r>
              <a:rPr lang="ru-RU" sz="6400" dirty="0" err="1"/>
              <a:t>фахове</a:t>
            </a:r>
            <a:r>
              <a:rPr lang="ru-RU" sz="6400" dirty="0"/>
              <a:t> </a:t>
            </a:r>
            <a:r>
              <a:rPr lang="ru-RU" sz="6400" dirty="0" err="1"/>
              <a:t>випробування</a:t>
            </a:r>
            <a:r>
              <a:rPr lang="ru-RU" sz="6400" dirty="0"/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400" b="1" dirty="0" smtClean="0">
                <a:solidFill>
                  <a:srgbClr val="000099"/>
                </a:solidFill>
              </a:rPr>
              <a:t>            </a:t>
            </a:r>
            <a:endParaRPr lang="en-US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29200" y="5059680"/>
            <a:ext cx="7162800" cy="17263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err="1">
                <a:solidFill>
                  <a:schemeClr val="tx1"/>
                </a:solidFill>
              </a:rPr>
              <a:t>Повна</a:t>
            </a:r>
            <a:r>
              <a:rPr lang="ru-RU" b="1" u="sng" dirty="0">
                <a:solidFill>
                  <a:schemeClr val="tx1"/>
                </a:solidFill>
              </a:rPr>
              <a:t> </a:t>
            </a:r>
            <a:r>
              <a:rPr lang="ru-RU" b="1" u="sng" dirty="0" err="1">
                <a:solidFill>
                  <a:schemeClr val="tx1"/>
                </a:solidFill>
              </a:rPr>
              <a:t>інформація</a:t>
            </a:r>
            <a:r>
              <a:rPr lang="ru-RU" b="1" u="sng" dirty="0">
                <a:solidFill>
                  <a:schemeClr val="tx1"/>
                </a:solidFill>
              </a:rPr>
              <a:t> для </a:t>
            </a:r>
            <a:r>
              <a:rPr lang="ru-RU" b="1" u="sng" dirty="0" err="1">
                <a:solidFill>
                  <a:schemeClr val="tx1"/>
                </a:solidFill>
              </a:rPr>
              <a:t>абітурієнтів</a:t>
            </a:r>
            <a:r>
              <a:rPr lang="ru-RU" b="1" u="sng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http://feba.nau.edu.ua/kafedri/kafedra-ekonomiki-povitryanogo-transportu </a:t>
            </a:r>
          </a:p>
          <a:p>
            <a:pPr algn="ctr"/>
            <a:r>
              <a:rPr lang="ru-RU" b="1" u="sng" dirty="0" err="1">
                <a:solidFill>
                  <a:schemeClr val="tx1"/>
                </a:solidFill>
              </a:rPr>
              <a:t>або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https://pk.nau.edu.ua</a:t>
            </a:r>
            <a:endParaRPr lang="uk-UA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www.facebook.com/nau.kept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www.Instagram.com./t_e_nau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681" y="213360"/>
            <a:ext cx="4724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2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7333" y="0"/>
            <a:ext cx="5643344" cy="881595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/>
              <a:t>ПЛЮСИ ПРОФЕСІЇ</a:t>
            </a:r>
            <a:endParaRPr lang="en-US" sz="40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517333" y="1106486"/>
            <a:ext cx="5919787" cy="48523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економісти були і залишаються найбільш популярними фахівцями на ринку праці;</a:t>
            </a:r>
            <a:endParaRPr lang="ru-RU" dirty="0" smtClean="0"/>
          </a:p>
          <a:p>
            <a:r>
              <a:rPr lang="uk-UA" dirty="0" smtClean="0"/>
              <a:t>висока заробітна плата;</a:t>
            </a:r>
            <a:endParaRPr lang="ru-RU" dirty="0" smtClean="0"/>
          </a:p>
          <a:p>
            <a:r>
              <a:rPr lang="uk-UA" dirty="0" smtClean="0"/>
              <a:t>універсальність професії – можна знайти роботу в будь-якій сфері економіки;</a:t>
            </a:r>
            <a:endParaRPr lang="ru-RU" dirty="0" smtClean="0"/>
          </a:p>
          <a:p>
            <a:r>
              <a:rPr lang="uk-UA" dirty="0" smtClean="0"/>
              <a:t>володіючи знаннями економіки можна почати власний бізнес;</a:t>
            </a:r>
            <a:endParaRPr lang="ru-RU" dirty="0" smtClean="0"/>
          </a:p>
          <a:p>
            <a:r>
              <a:rPr lang="uk-UA" dirty="0" smtClean="0"/>
              <a:t>перспективи кар’єрного зростання;</a:t>
            </a:r>
            <a:endParaRPr lang="ru-RU" dirty="0" smtClean="0"/>
          </a:p>
          <a:p>
            <a:r>
              <a:rPr lang="uk-UA" dirty="0" smtClean="0"/>
              <a:t>фінансова грамотність, притаманна економістам, дозволяє правильно управляти особистими фінансами</a:t>
            </a:r>
            <a:endParaRPr lang="ru-RU" dirty="0"/>
          </a:p>
        </p:txBody>
      </p:sp>
      <p:pic>
        <p:nvPicPr>
          <p:cNvPr id="5" name="Picture 4" descr="C:\Users\Lenovo\Desktop\predsta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3210" y="172720"/>
            <a:ext cx="39624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Lenovo\Desktop\business-ma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7120" y="2818511"/>
            <a:ext cx="4615180" cy="3140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9711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4" name="Лента лицом вверх 3"/>
          <p:cNvSpPr/>
          <p:nvPr/>
        </p:nvSpPr>
        <p:spPr>
          <a:xfrm>
            <a:off x="0" y="0"/>
            <a:ext cx="12192000" cy="1889760"/>
          </a:xfrm>
          <a:prstGeom prst="ribbon2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</a:rPr>
              <a:t>Професія </a:t>
            </a:r>
            <a:r>
              <a:rPr lang="en-US" sz="3200" b="1" u="sng" dirty="0" smtClean="0">
                <a:solidFill>
                  <a:schemeClr val="tx1"/>
                </a:solidFill>
              </a:rPr>
              <a:t>Product Economic Manager (</a:t>
            </a:r>
            <a:r>
              <a:rPr lang="uk-UA" sz="3200" b="1" u="sng" dirty="0" smtClean="0">
                <a:solidFill>
                  <a:schemeClr val="tx1"/>
                </a:solidFill>
              </a:rPr>
              <a:t>Менеджер економіки продукції)</a:t>
            </a:r>
            <a:endParaRPr lang="en-US" sz="3200" b="1" u="sng" dirty="0">
              <a:solidFill>
                <a:schemeClr val="tx1"/>
              </a:solidFill>
            </a:endParaRPr>
          </a:p>
        </p:txBody>
      </p:sp>
      <p:sp>
        <p:nvSpPr>
          <p:cNvPr id="16" name="Шеврон 15"/>
          <p:cNvSpPr/>
          <p:nvPr/>
        </p:nvSpPr>
        <p:spPr>
          <a:xfrm>
            <a:off x="0" y="2758439"/>
            <a:ext cx="4922520" cy="1325881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Фахівець із розвитку продукції чи послуг та забезпечення їх якості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Шеврон 16"/>
          <p:cNvSpPr/>
          <p:nvPr/>
        </p:nvSpPr>
        <p:spPr>
          <a:xfrm>
            <a:off x="6964680" y="2297428"/>
            <a:ext cx="5227320" cy="1085853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збільшення продажів продукту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Шеврон 17"/>
          <p:cNvSpPr/>
          <p:nvPr/>
        </p:nvSpPr>
        <p:spPr>
          <a:xfrm>
            <a:off x="6964680" y="3533774"/>
            <a:ext cx="5227320" cy="1085853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запуску на ринок нових продуктів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Шеврон 18"/>
          <p:cNvSpPr/>
          <p:nvPr/>
        </p:nvSpPr>
        <p:spPr>
          <a:xfrm>
            <a:off x="6964680" y="4770120"/>
            <a:ext cx="5227320" cy="1085853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моніторингу та аналізу конкурентів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12" y="0"/>
            <a:ext cx="8564387" cy="6164607"/>
          </a:xfrm>
          <a:prstGeom prst="rect">
            <a:avLst/>
          </a:prstGeom>
        </p:spPr>
      </p:pic>
      <p:sp>
        <p:nvSpPr>
          <p:cNvPr id="12" name="Шеврон 11"/>
          <p:cNvSpPr/>
          <p:nvPr/>
        </p:nvSpPr>
        <p:spPr>
          <a:xfrm>
            <a:off x="0" y="777240"/>
            <a:ext cx="5623560" cy="161544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Має стратегічне та аналітичне мислення з інноваційним підходом до роботи з </a:t>
            </a:r>
            <a:r>
              <a:rPr lang="uk-UA" sz="2400" dirty="0" smtClean="0">
                <a:solidFill>
                  <a:schemeClr val="tx1"/>
                </a:solidFill>
              </a:rPr>
              <a:t>клієнто</a:t>
            </a:r>
            <a:r>
              <a:rPr lang="uk-UA" sz="2400" dirty="0">
                <a:solidFill>
                  <a:schemeClr val="tx1"/>
                </a:solidFill>
              </a:rPr>
              <a:t>м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Шеврон 12"/>
          <p:cNvSpPr/>
          <p:nvPr/>
        </p:nvSpPr>
        <p:spPr>
          <a:xfrm>
            <a:off x="0" y="3169920"/>
            <a:ext cx="5623560" cy="163068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розумінням сучасних трендів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6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516</TotalTime>
  <Words>721</Words>
  <Application>Microsoft Office PowerPoint</Application>
  <PresentationFormat>Широкоэкранный</PresentationFormat>
  <Paragraphs>135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Palatino Linotype</vt:lpstr>
      <vt:lpstr>Times New Roman</vt:lpstr>
      <vt:lpstr>Wingdings</vt:lpstr>
      <vt:lpstr>Gallery</vt:lpstr>
      <vt:lpstr>Національний авіаційний університет Факультет економіки та бізнес-адміністрування Кафедра економіки повітряного транспорту</vt:lpstr>
      <vt:lpstr>ЗАВІДУВАЧ КАФЕДРИ</vt:lpstr>
      <vt:lpstr>ХТО ТАКІ ЕКОНОМІСТИ ТА ЧИМ ВОНИ ЗАЙМАЮТЬСЯ ?</vt:lpstr>
      <vt:lpstr>ОСНОВНІ ДИСЦИПЛІНИ, ЩО ВИКЛАДАЮТЬСЯ НА КАФЕДРІ</vt:lpstr>
      <vt:lpstr>Презентация PowerPoint</vt:lpstr>
      <vt:lpstr>КОНКУРСНІ ПРЕДМЕТИ</vt:lpstr>
      <vt:lpstr>ПЛЮСИ ПРОФЕСІЇ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НАШІ ВИПУСКНИКИ ЗАЙМАЮТЬ ПОСАДИ:</vt:lpstr>
      <vt:lpstr>ЧИ ПОПУЛЯРНІ ЕКОНОМІСТИ СЬОГОДНІ?</vt:lpstr>
      <vt:lpstr>НАЙВИДАТНІШІ ПІДПРИЄМЦІ СВІТУ</vt:lpstr>
      <vt:lpstr>А якщо я хочу власний Start-up?  Креативний підхід також присутній в економіці підприємства !</vt:lpstr>
      <vt:lpstr>І ВЗАГАЛІ… З НАМИ ПРОСТО ВЕСЕЛО!  НЕ ВІРИТЕ? ПЕРЕКОНАЙТЕСЬ НА ВЛАСНОМУ  ДОСВІДІ!</vt:lpstr>
      <vt:lpstr>КАФЕДРА ЕКОНОМІКИ ПОВІТРЯНОГО ТРАНСПОРТУ   ЧЕКАЄ САМЕ НА ТЕБЕ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ЕКОНОМІКА ПІДПРИЄМСТВА</dc:title>
  <dc:creator>Anya</dc:creator>
  <cp:lastModifiedBy>Anya</cp:lastModifiedBy>
  <cp:revision>51</cp:revision>
  <dcterms:created xsi:type="dcterms:W3CDTF">2021-03-31T09:42:04Z</dcterms:created>
  <dcterms:modified xsi:type="dcterms:W3CDTF">2021-05-16T13:20:12Z</dcterms:modified>
</cp:coreProperties>
</file>