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media/image12.jpeg" ContentType="image/jpeg"/>
  <Override PartName="/ppt/media/image11.jpeg" ContentType="image/jpeg"/>
  <Override PartName="/ppt/media/image10.jpeg" ContentType="image/jpeg"/>
  <Override PartName="/ppt/media/image9.png" ContentType="image/png"/>
  <Override PartName="/ppt/media/image8.png" ContentType="image/png"/>
  <Override PartName="/ppt/media/image7.png" ContentType="image/png"/>
  <Override PartName="/ppt/media/image6.jpeg" ContentType="image/jpeg"/>
  <Override PartName="/ppt/media/image4.png" ContentType="image/png"/>
  <Override PartName="/ppt/media/image5.jpeg" ContentType="image/jpeg"/>
  <Override PartName="/ppt/media/image3.png" ContentType="image/png"/>
  <Override PartName="/ppt/media/image13.jpeg" ContentType="image/jpeg"/>
  <Override PartName="/ppt/media/image2.png" ContentType="image/png"/>
  <Override PartName="/ppt/media/image1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6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7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Click to edit the title text formatОбразец заголовка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9/20/19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AE8C2F93-4537-487E-9B78-F563CA1FA383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400"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Click to edit the title text formatОбразец заголовка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Seventh Outline LevelОбразец текста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9/20/19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8DCADD61-6D40-41B7-B2E1-533546CEB375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4400">
                <a:solidFill>
                  <a:srgbClr val="002060"/>
                </a:solidFill>
                <a:latin typeface="Calibri"/>
              </a:rPr>
              <a:t>Звуки мови: </a:t>
            </a:r>
            <a:r>
              <a:rPr b="1" lang="ru-RU" sz="4400">
                <a:solidFill>
                  <a:srgbClr val="002060"/>
                </a:solidFill>
                <a:latin typeface="Calibri"/>
              </a:rPr>
              <a:t>
</a:t>
            </a:r>
            <a:r>
              <a:rPr b="1" lang="ru-RU" sz="4400">
                <a:solidFill>
                  <a:srgbClr val="002060"/>
                </a:solidFill>
                <a:latin typeface="Calibri"/>
              </a:rPr>
              <a:t>фонетика і фонологія</a:t>
            </a:r>
            <a:endParaRPr/>
          </a:p>
        </p:txBody>
      </p:sp>
      <p:sp>
        <p:nvSpPr>
          <p:cNvPr id="79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Calibri"/>
              </a:rPr>
              <a:t>Лекція 2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2060"/>
                </a:solidFill>
                <a:latin typeface="Calibri"/>
              </a:rPr>
              <a:t>Дифтонги</a:t>
            </a:r>
            <a:endParaRPr/>
          </a:p>
        </p:txBody>
      </p:sp>
      <p:sp>
        <p:nvSpPr>
          <p:cNvPr id="10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id="104" name="Рисунок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988000" y="1412640"/>
            <a:ext cx="3024000" cy="410400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200">
                <a:solidFill>
                  <a:srgbClr val="002060"/>
                </a:solidFill>
                <a:latin typeface="Calibri"/>
              </a:rPr>
              <a:t>Склади</a:t>
            </a:r>
            <a:endParaRPr/>
          </a:p>
        </p:txBody>
      </p:sp>
      <p:sp>
        <p:nvSpPr>
          <p:cNvPr id="10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pho-ne-tics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about  [ǝ.bæʊt]      medal [mɛd.ɫ]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             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V   CVC                      CVC C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Найбільш частотний тип складу: CV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2800">
                <a:solidFill>
                  <a:srgbClr val="002060"/>
                </a:solidFill>
                <a:latin typeface="Calibri"/>
              </a:rPr>
              <a:t>Просодичні характеристики</a:t>
            </a:r>
            <a:endParaRPr/>
          </a:p>
        </p:txBody>
      </p:sp>
      <p:sp>
        <p:nvSpPr>
          <p:cNvPr id="108" name="TextShape 2"/>
          <p:cNvSpPr txBox="1"/>
          <p:nvPr/>
        </p:nvSpPr>
        <p:spPr>
          <a:xfrm>
            <a:off x="457200" y="1052640"/>
            <a:ext cx="8229240" cy="507312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висота звуку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наголос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гучність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темп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протяжність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ритм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457200" y="274680"/>
            <a:ext cx="8229240" cy="6336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200">
                <a:solidFill>
                  <a:srgbClr val="002060"/>
                </a:solidFill>
                <a:latin typeface="Calibri"/>
              </a:rPr>
              <a:t>Тональні мови</a:t>
            </a:r>
            <a:endParaRPr/>
          </a:p>
        </p:txBody>
      </p:sp>
      <p:sp>
        <p:nvSpPr>
          <p:cNvPr id="110" name="TextShape 2"/>
          <p:cNvSpPr txBox="1"/>
          <p:nvPr/>
        </p:nvSpPr>
        <p:spPr>
          <a:xfrm>
            <a:off x="457200" y="1124640"/>
            <a:ext cx="8229240" cy="500112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b="1" lang="ru-RU" sz="4400">
                <a:solidFill>
                  <a:srgbClr val="c00000"/>
                </a:solidFill>
                <a:latin typeface="Calibri"/>
              </a:rPr>
              <a:t>[si]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високий падаючий тон – «поема»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середній тон – «спробувати»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низький тон – «справа»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дуже низький тон – «час»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високий висхідний тон – «спричиняти»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середній висхідний – «місто»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457200" y="274680"/>
            <a:ext cx="8229240" cy="7056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600">
                <a:solidFill>
                  <a:srgbClr val="002060"/>
                </a:solidFill>
                <a:latin typeface="Calibri"/>
              </a:rPr>
              <a:t>Фонеми та алофони</a:t>
            </a:r>
            <a:endParaRPr/>
          </a:p>
        </p:txBody>
      </p:sp>
      <p:sp>
        <p:nvSpPr>
          <p:cNvPr id="112" name="TextShape 2"/>
          <p:cNvSpPr txBox="1"/>
          <p:nvPr/>
        </p:nvSpPr>
        <p:spPr>
          <a:xfrm>
            <a:off x="457200" y="1052640"/>
            <a:ext cx="8229240" cy="507312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i="1" lang="ru-RU" sz="3200" u="sng">
                <a:solidFill>
                  <a:srgbClr val="c00000"/>
                </a:solidFill>
                <a:latin typeface="Calibri"/>
              </a:rPr>
              <a:t>b</a:t>
            </a:r>
            <a:r>
              <a:rPr i="1" lang="ru-RU" sz="3200">
                <a:solidFill>
                  <a:srgbClr val="c00000"/>
                </a:solidFill>
                <a:latin typeface="Calibri"/>
              </a:rPr>
              <a:t>an                  </a:t>
            </a:r>
            <a:r>
              <a:rPr i="1" lang="ru-RU" sz="3200" u="sng">
                <a:solidFill>
                  <a:srgbClr val="c00000"/>
                </a:solidFill>
                <a:latin typeface="Calibri"/>
              </a:rPr>
              <a:t>p</a:t>
            </a:r>
            <a:r>
              <a:rPr i="1" lang="ru-RU" sz="3200">
                <a:solidFill>
                  <a:srgbClr val="c00000"/>
                </a:solidFill>
                <a:latin typeface="Calibri"/>
              </a:rPr>
              <a:t>an                        s</a:t>
            </a:r>
            <a:r>
              <a:rPr i="1" lang="ru-RU" sz="3200" u="sng">
                <a:solidFill>
                  <a:srgbClr val="c00000"/>
                </a:solidFill>
                <a:latin typeface="Calibri"/>
              </a:rPr>
              <a:t>p</a:t>
            </a:r>
            <a:r>
              <a:rPr i="1" lang="ru-RU" sz="3200">
                <a:solidFill>
                  <a:srgbClr val="c00000"/>
                </a:solidFill>
                <a:latin typeface="Calibri"/>
              </a:rPr>
              <a:t>an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[b]                     [p</a:t>
            </a:r>
            <a:r>
              <a:rPr lang="ru-RU" sz="3200" baseline="30000">
                <a:solidFill>
                  <a:srgbClr val="000000"/>
                </a:solidFill>
                <a:latin typeface="Calibri"/>
              </a:rPr>
              <a:t>h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]                         [p]</a:t>
            </a:r>
            <a:endParaRPr/>
          </a:p>
        </p:txBody>
      </p:sp>
      <p:pic>
        <p:nvPicPr>
          <p:cNvPr id="113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827640" y="2565000"/>
            <a:ext cx="2695320" cy="4057200"/>
          </a:xfrm>
          <a:prstGeom prst="rect">
            <a:avLst/>
          </a:prstGeom>
          <a:ln>
            <a:noFill/>
          </a:ln>
        </p:spPr>
      </p:pic>
      <p:pic>
        <p:nvPicPr>
          <p:cNvPr id="114" name="Pictur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3996000" y="3213000"/>
            <a:ext cx="4818960" cy="3212640"/>
          </a:xfrm>
          <a:prstGeom prst="rect">
            <a:avLst/>
          </a:prstGeom>
          <a:ln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457200" y="274680"/>
            <a:ext cx="8229240" cy="7056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600">
                <a:solidFill>
                  <a:srgbClr val="002060"/>
                </a:solidFill>
                <a:latin typeface="Calibri"/>
              </a:rPr>
              <a:t>Фонеми та алофони</a:t>
            </a:r>
            <a:endParaRPr/>
          </a:p>
        </p:txBody>
      </p:sp>
      <p:sp>
        <p:nvSpPr>
          <p:cNvPr id="116" name="TextShape 2"/>
          <p:cNvSpPr txBox="1"/>
          <p:nvPr/>
        </p:nvSpPr>
        <p:spPr>
          <a:xfrm>
            <a:off x="457200" y="1052640"/>
            <a:ext cx="8229240" cy="507312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lang="ru-RU" sz="3200">
                <a:solidFill>
                  <a:srgbClr val="002060"/>
                </a:solidFill>
                <a:latin typeface="Calibri"/>
              </a:rPr>
              <a:t>У тайській мові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[pâ:] тітка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[bâ:] божевільний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[p</a:t>
            </a:r>
            <a:r>
              <a:rPr lang="ru-RU" sz="3200" baseline="30000">
                <a:solidFill>
                  <a:srgbClr val="000000"/>
                </a:solidFill>
                <a:latin typeface="Calibri"/>
              </a:rPr>
              <a:t>h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â:] тканина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600">
                <a:solidFill>
                  <a:srgbClr val="002060"/>
                </a:solidFill>
                <a:latin typeface="Calibri"/>
              </a:rPr>
              <a:t>Фонеми та алофони</a:t>
            </a:r>
            <a:endParaRPr/>
          </a:p>
        </p:txBody>
      </p:sp>
      <p:sp>
        <p:nvSpPr>
          <p:cNvPr id="11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 англійській: /p – p</a:t>
            </a:r>
            <a:r>
              <a:rPr lang="ru-RU" sz="3200" baseline="30000">
                <a:solidFill>
                  <a:srgbClr val="000000"/>
                </a:solidFill>
                <a:latin typeface="Calibri"/>
              </a:rPr>
              <a:t>h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/, /b/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 нюлнюлській: /p – p</a:t>
            </a:r>
            <a:r>
              <a:rPr lang="ru-RU" sz="3200" baseline="30000">
                <a:solidFill>
                  <a:srgbClr val="000000"/>
                </a:solidFill>
                <a:latin typeface="Calibri"/>
              </a:rPr>
              <a:t>h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3200" baseline="300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b/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 тайській: /p/ / p</a:t>
            </a:r>
            <a:r>
              <a:rPr lang="ru-RU" sz="3200" baseline="30000">
                <a:solidFill>
                  <a:srgbClr val="000000"/>
                </a:solidFill>
                <a:latin typeface="Calibri"/>
              </a:rPr>
              <a:t>h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/ /</a:t>
            </a:r>
            <a:r>
              <a:rPr lang="ru-RU" sz="3200" baseline="3000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3200">
                <a:solidFill>
                  <a:srgbClr val="000000"/>
                </a:solidFill>
                <a:latin typeface="Calibri"/>
              </a:rPr>
              <a:t>b/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ru-RU" sz="2800">
                <a:solidFill>
                  <a:srgbClr val="c00000"/>
                </a:solidFill>
                <a:latin typeface="Calibri"/>
              </a:rPr>
              <a:t>Алофон - реалізація фонеми, її варіант, обумовлений конкретним фонетичним оточенням.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600">
                <a:solidFill>
                  <a:srgbClr val="002060"/>
                </a:solidFill>
                <a:latin typeface="Calibri"/>
              </a:rPr>
              <a:t>Фонеми та алофони</a:t>
            </a:r>
            <a:endParaRPr/>
          </a:p>
        </p:txBody>
      </p:sp>
      <p:sp>
        <p:nvSpPr>
          <p:cNvPr id="12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2060"/>
                </a:solidFill>
                <a:latin typeface="Calibri"/>
              </a:rPr>
              <a:t>Алофони однієї фонеми знаходяться в стосунках </a:t>
            </a:r>
            <a:r>
              <a:rPr lang="ru-RU" sz="2800">
                <a:solidFill>
                  <a:srgbClr val="ff0000"/>
                </a:solidFill>
                <a:latin typeface="Calibri"/>
              </a:rPr>
              <a:t>додаткової дистрибуції</a:t>
            </a:r>
            <a:r>
              <a:rPr lang="ru-RU" sz="2800">
                <a:solidFill>
                  <a:srgbClr val="002060"/>
                </a:solidFill>
                <a:latin typeface="Calibri"/>
              </a:rPr>
              <a:t>. Два різних алофони однієї фонеми не можуть існувати в одній позиції.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600">
                <a:solidFill>
                  <a:srgbClr val="002060"/>
                </a:solidFill>
                <a:latin typeface="Calibri"/>
              </a:rPr>
              <a:t>Фонеми та алофони</a:t>
            </a:r>
            <a:endParaRPr/>
          </a:p>
        </p:txBody>
      </p:sp>
      <p:sp>
        <p:nvSpPr>
          <p:cNvPr id="12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ff0000"/>
                </a:solidFill>
                <a:latin typeface="Calibri"/>
              </a:rPr>
              <a:t>Фонеми</a:t>
            </a:r>
            <a:r>
              <a:rPr lang="ru-RU" sz="2800">
                <a:solidFill>
                  <a:srgbClr val="002060"/>
                </a:solidFill>
                <a:latin typeface="Calibri"/>
              </a:rPr>
              <a:t> знаходяться у </a:t>
            </a:r>
            <a:r>
              <a:rPr lang="ru-RU" sz="2800">
                <a:solidFill>
                  <a:srgbClr val="ff0000"/>
                </a:solidFill>
                <a:latin typeface="Calibri"/>
              </a:rPr>
              <a:t>контрастній дистрибуції</a:t>
            </a:r>
            <a:r>
              <a:rPr lang="ru-RU" sz="2800">
                <a:solidFill>
                  <a:srgbClr val="002060"/>
                </a:solidFill>
                <a:latin typeface="Calibri"/>
              </a:rPr>
              <a:t> – вони можуть траплятися в одній позиції, але змінюють значення слова.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8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id="82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8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id="85" name="Рисунок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115640" y="620640"/>
            <a:ext cx="7128360" cy="525636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8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id="88" name="Рисунок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95640" y="1196640"/>
            <a:ext cx="8280720" cy="475200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9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id="91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259640" y="404640"/>
            <a:ext cx="6523200" cy="6174000"/>
          </a:xfrm>
          <a:prstGeom prst="rect">
            <a:avLst/>
          </a:prstGeom>
          <a:ln>
            <a:noFill/>
          </a:ln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457200" y="274680"/>
            <a:ext cx="8229240" cy="6336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2800">
                <a:solidFill>
                  <a:srgbClr val="002060"/>
                </a:solidFill>
                <a:latin typeface="Calibri"/>
              </a:rPr>
              <a:t>Класифікація приголосних</a:t>
            </a:r>
            <a:endParaRPr/>
          </a:p>
        </p:txBody>
      </p:sp>
      <p:sp>
        <p:nvSpPr>
          <p:cNvPr id="93" name="TextShape 2"/>
          <p:cNvSpPr txBox="1"/>
          <p:nvPr/>
        </p:nvSpPr>
        <p:spPr>
          <a:xfrm>
            <a:off x="457200" y="980640"/>
            <a:ext cx="8229240" cy="514512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c00000"/>
                </a:solidFill>
                <a:latin typeface="Calibri"/>
              </a:rPr>
              <a:t>За способом артикуляції: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проривні: [p], [b], [t], ]d] …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щілинні: [f], [v], [s], [z], [</a:t>
            </a:r>
            <a:r>
              <a:rPr lang="ru-RU" sz="3200">
                <a:solidFill>
                  <a:srgbClr val="000000"/>
                </a:solidFill>
                <a:latin typeface="Times New Roman"/>
              </a:rPr>
              <a:t>θ], [ð] ...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носові: [m], [n], [ŋ]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африкати: [t</a:t>
            </a:r>
            <a:r>
              <a:rPr lang="ru-RU" sz="3200">
                <a:solidFill>
                  <a:srgbClr val="000000"/>
                </a:solidFill>
                <a:latin typeface="Times New Roman"/>
              </a:rPr>
              <a:t>ʃ], [d</a:t>
            </a:r>
            <a:r>
              <a:rPr lang="ru-RU" sz="2400">
                <a:solidFill>
                  <a:srgbClr val="000000"/>
                </a:solidFill>
                <a:latin typeface="Times New Roman"/>
              </a:rPr>
              <a:t>Ʒ]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латеральні (бокові): [l]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ротичні: різновиди [r]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глайди (напівголосні): [j], [w]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457200" y="274680"/>
            <a:ext cx="8229240" cy="6336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2800">
                <a:solidFill>
                  <a:srgbClr val="002060"/>
                </a:solidFill>
                <a:latin typeface="Calibri"/>
              </a:rPr>
              <a:t>Класифікація приголосних</a:t>
            </a:r>
            <a:endParaRPr/>
          </a:p>
        </p:txBody>
      </p:sp>
      <p:sp>
        <p:nvSpPr>
          <p:cNvPr id="95" name="TextShape 2"/>
          <p:cNvSpPr txBox="1"/>
          <p:nvPr/>
        </p:nvSpPr>
        <p:spPr>
          <a:xfrm>
            <a:off x="457200" y="980640"/>
            <a:ext cx="8229240" cy="514512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c00000"/>
                </a:solidFill>
                <a:latin typeface="Calibri"/>
              </a:rPr>
              <a:t>За місцем артикуляції: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2060"/>
                </a:solidFill>
                <a:latin typeface="Calibri"/>
              </a:rPr>
              <a:t>губні (лабіальні):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>
                <a:solidFill>
                  <a:srgbClr val="002060"/>
                </a:solidFill>
                <a:latin typeface="Calibri"/>
              </a:rPr>
              <a:t>губно-губні (білабіальні): [b], [m], [p]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>
                <a:solidFill>
                  <a:srgbClr val="002060"/>
                </a:solidFill>
                <a:latin typeface="Calibri"/>
              </a:rPr>
              <a:t>губно-зубні (лабіодентальні): [f], [v]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2060"/>
                </a:solidFill>
                <a:latin typeface="Calibri"/>
              </a:rPr>
              <a:t>зубні (дентальні): [</a:t>
            </a:r>
            <a:r>
              <a:rPr lang="ru-RU" sz="2800">
                <a:solidFill>
                  <a:srgbClr val="002060"/>
                </a:solidFill>
                <a:latin typeface="Times New Roman"/>
              </a:rPr>
              <a:t>θ], [ð]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2060"/>
                </a:solidFill>
                <a:latin typeface="Calibri"/>
              </a:rPr>
              <a:t>альвеолярні: [t], [d], [l], [n], [r], [s]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2060"/>
                </a:solidFill>
                <a:latin typeface="Calibri"/>
              </a:rPr>
              <a:t>палатальні: [</a:t>
            </a:r>
            <a:r>
              <a:rPr lang="ru-RU" sz="2800">
                <a:solidFill>
                  <a:srgbClr val="002060"/>
                </a:solidFill>
                <a:latin typeface="Times New Roman"/>
              </a:rPr>
              <a:t>ʃ], [dƷ</a:t>
            </a:r>
            <a:r>
              <a:rPr lang="ru-RU" sz="2800">
                <a:solidFill>
                  <a:srgbClr val="002060"/>
                </a:solidFill>
                <a:latin typeface="Calibri"/>
              </a:rPr>
              <a:t>], [t</a:t>
            </a:r>
            <a:r>
              <a:rPr lang="ru-RU" sz="2800">
                <a:solidFill>
                  <a:srgbClr val="002060"/>
                </a:solidFill>
                <a:latin typeface="Times New Roman"/>
              </a:rPr>
              <a:t>ʃ]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2060"/>
                </a:solidFill>
                <a:latin typeface="Calibri"/>
              </a:rPr>
              <a:t>велярні (задньоязикові): [k], [g], [ŋ]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2060"/>
                </a:solidFill>
                <a:latin typeface="Calibri"/>
              </a:rPr>
              <a:t>увулярні: франц. та нім. [r]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2060"/>
                </a:solidFill>
                <a:latin typeface="Calibri"/>
              </a:rPr>
              <a:t>фарингальні: [ʕ], [ħ]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02060"/>
                </a:solidFill>
                <a:latin typeface="Calibri"/>
              </a:rPr>
              <a:t>глотальні: [h], укр. [</a:t>
            </a:r>
            <a:r>
              <a:rPr i="1" lang="ru-RU" sz="2800">
                <a:solidFill>
                  <a:srgbClr val="002060"/>
                </a:solidFill>
                <a:latin typeface="Calibri"/>
              </a:rPr>
              <a:t>ɦ</a:t>
            </a:r>
            <a:r>
              <a:rPr lang="ru-RU" sz="2800">
                <a:solidFill>
                  <a:srgbClr val="002060"/>
                </a:solidFill>
                <a:latin typeface="Calibri"/>
              </a:rPr>
              <a:t>]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9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id="98" name="Рисунок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95640" y="1196640"/>
            <a:ext cx="8280720" cy="475200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57200" y="274680"/>
            <a:ext cx="8229240" cy="7056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2060"/>
                </a:solidFill>
                <a:latin typeface="Calibri"/>
              </a:rPr>
              <a:t>Класифікація голосних</a:t>
            </a:r>
            <a:endParaRPr/>
          </a:p>
        </p:txBody>
      </p:sp>
      <p:sp>
        <p:nvSpPr>
          <p:cNvPr id="100" name="TextShape 2"/>
          <p:cNvSpPr txBox="1"/>
          <p:nvPr/>
        </p:nvSpPr>
        <p:spPr>
          <a:xfrm>
            <a:off x="457200" y="980640"/>
            <a:ext cx="8229240" cy="514512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за рядом та підйомом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01" name="Рисунок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051640" y="1917000"/>
            <a:ext cx="4968360" cy="3816000"/>
          </a:xfrm>
          <a:prstGeom prst="rect">
            <a:avLst/>
          </a:prstGeom>
          <a:ln w="9360"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