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34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6" name="Picture 75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Picture 76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Click to edit the title text formatОбразец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9/6/19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1B3ED372-5193-4CBC-AD03-63FB0A83AF6E}" type="slidenum">
              <a:rPr lang="en-US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Click to edit the title text formatОбразец заголовка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Seventh Outline LevelОбразец текста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9/6/19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A5767C79-8C60-451E-9DDA-1562F8F6FD73}" type="slidenum">
              <a:rPr lang="en-US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1" dirty="0">
                <a:solidFill>
                  <a:srgbClr val="7030A0"/>
                </a:solidFill>
                <a:latin typeface="Calibri"/>
              </a:rPr>
              <a:t>Вступ. 
Що вивчає лінгвістика? Фундаментальні поняття лінгвістики. 
Характерні риси людської мови.</a:t>
            </a:r>
            <a:endParaRPr dirty="0"/>
          </a:p>
        </p:txBody>
      </p:sp>
      <p:sp>
        <p:nvSpPr>
          <p:cNvPr id="79" name="TextShape 2"/>
          <p:cNvSpPr txBox="1"/>
          <p:nvPr/>
        </p:nvSpPr>
        <p:spPr>
          <a:xfrm>
            <a:off x="1371600" y="4935772"/>
            <a:ext cx="6400440" cy="175212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en-US" sz="3200" dirty="0" err="1">
                <a:solidFill>
                  <a:srgbClr val="FF0000"/>
                </a:solidFill>
                <a:latin typeface="Calibri"/>
              </a:rPr>
              <a:t>Лекція</a:t>
            </a:r>
            <a:r>
              <a:rPr lang="en-US" sz="3200" dirty="0">
                <a:solidFill>
                  <a:srgbClr val="FF0000"/>
                </a:solidFill>
                <a:latin typeface="Calibri"/>
              </a:rPr>
              <a:t> 1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2. Фундаментальні поняття лінгвістики.</a:t>
            </a:r>
            <a:endParaRPr/>
          </a:p>
        </p:txBody>
      </p:sp>
      <p:sp>
        <p:nvSpPr>
          <p:cNvPr id="100" name="TextShape 2"/>
          <p:cNvSpPr txBox="1"/>
          <p:nvPr/>
        </p:nvSpPr>
        <p:spPr>
          <a:xfrm>
            <a:off x="611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Фердінанд де Соссюр (1857-1913)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01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23640" y="2421000"/>
            <a:ext cx="2879640" cy="3900240"/>
          </a:xfrm>
          <a:prstGeom prst="rect">
            <a:avLst/>
          </a:prstGeom>
          <a:ln>
            <a:noFill/>
          </a:ln>
        </p:spPr>
      </p:pic>
      <p:pic>
        <p:nvPicPr>
          <p:cNvPr id="102" name="Рисунок 6"/>
          <p:cNvPicPr/>
          <p:nvPr/>
        </p:nvPicPr>
        <p:blipFill>
          <a:blip r:embed="rId3"/>
          <a:stretch>
            <a:fillRect/>
          </a:stretch>
        </p:blipFill>
        <p:spPr>
          <a:xfrm>
            <a:off x="5364000" y="1917000"/>
            <a:ext cx="1893240" cy="1532160"/>
          </a:xfrm>
          <a:prstGeom prst="rect">
            <a:avLst/>
          </a:prstGeom>
          <a:ln w="9360">
            <a:noFill/>
          </a:ln>
        </p:spPr>
      </p:pic>
      <p:pic>
        <p:nvPicPr>
          <p:cNvPr id="103" name="Рисунок 7"/>
          <p:cNvPicPr/>
          <p:nvPr/>
        </p:nvPicPr>
        <p:blipFill>
          <a:blip r:embed="rId4"/>
          <a:stretch>
            <a:fillRect/>
          </a:stretch>
        </p:blipFill>
        <p:spPr>
          <a:xfrm>
            <a:off x="3276000" y="3861000"/>
            <a:ext cx="2654280" cy="2117880"/>
          </a:xfrm>
          <a:prstGeom prst="rect">
            <a:avLst/>
          </a:prstGeom>
          <a:ln w="9360">
            <a:noFill/>
          </a:ln>
        </p:spPr>
      </p:pic>
      <p:pic>
        <p:nvPicPr>
          <p:cNvPr id="104" name="Рисунок 8"/>
          <p:cNvPicPr/>
          <p:nvPr/>
        </p:nvPicPr>
        <p:blipFill>
          <a:blip r:embed="rId5"/>
          <a:stretch>
            <a:fillRect/>
          </a:stretch>
        </p:blipFill>
        <p:spPr>
          <a:xfrm>
            <a:off x="6228360" y="4005000"/>
            <a:ext cx="2743920" cy="1865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2. Фундаментальні поняття лінгвістики.</a:t>
            </a:r>
            <a:endParaRPr/>
          </a:p>
        </p:txBody>
      </p:sp>
      <p:sp>
        <p:nvSpPr>
          <p:cNvPr id="106" name="TextShape 2"/>
          <p:cNvSpPr txBox="1"/>
          <p:nvPr/>
        </p:nvSpPr>
        <p:spPr>
          <a:xfrm>
            <a:off x="611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Іконічні знаки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07" name="Рисунок 9"/>
          <p:cNvPicPr/>
          <p:nvPr/>
        </p:nvPicPr>
        <p:blipFill>
          <a:blip r:embed="rId2"/>
          <a:stretch>
            <a:fillRect/>
          </a:stretch>
        </p:blipFill>
        <p:spPr>
          <a:xfrm>
            <a:off x="611640" y="2709000"/>
            <a:ext cx="1300320" cy="1302120"/>
          </a:xfrm>
          <a:prstGeom prst="rect">
            <a:avLst/>
          </a:prstGeom>
          <a:ln w="9360">
            <a:noFill/>
          </a:ln>
        </p:spPr>
      </p:pic>
      <p:pic>
        <p:nvPicPr>
          <p:cNvPr id="108" name="Рисунок 10"/>
          <p:cNvPicPr/>
          <p:nvPr/>
        </p:nvPicPr>
        <p:blipFill>
          <a:blip r:embed="rId3"/>
          <a:stretch>
            <a:fillRect/>
          </a:stretch>
        </p:blipFill>
        <p:spPr>
          <a:xfrm>
            <a:off x="3993840" y="2849040"/>
            <a:ext cx="1155960" cy="1159920"/>
          </a:xfrm>
          <a:prstGeom prst="rect">
            <a:avLst/>
          </a:prstGeom>
          <a:ln w="9360">
            <a:noFill/>
          </a:ln>
        </p:spPr>
      </p:pic>
      <p:pic>
        <p:nvPicPr>
          <p:cNvPr id="109" name="Рисунок 11"/>
          <p:cNvPicPr/>
          <p:nvPr/>
        </p:nvPicPr>
        <p:blipFill>
          <a:blip r:embed="rId4"/>
          <a:stretch>
            <a:fillRect/>
          </a:stretch>
        </p:blipFill>
        <p:spPr>
          <a:xfrm>
            <a:off x="6732360" y="2637000"/>
            <a:ext cx="1546200" cy="154800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2. Фундаментальні поняття лінгвістики.</a:t>
            </a:r>
            <a:endParaRPr/>
          </a:p>
        </p:txBody>
      </p:sp>
      <p:sp>
        <p:nvSpPr>
          <p:cNvPr id="111" name="TextShape 2"/>
          <p:cNvSpPr txBox="1"/>
          <p:nvPr/>
        </p:nvSpPr>
        <p:spPr>
          <a:xfrm>
            <a:off x="611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Символічні знаки (символи)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12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683640" y="4149000"/>
            <a:ext cx="2994840" cy="1638360"/>
          </a:xfrm>
          <a:prstGeom prst="rect">
            <a:avLst/>
          </a:prstGeom>
          <a:ln w="9360">
            <a:noFill/>
          </a:ln>
        </p:spPr>
      </p:pic>
      <p:pic>
        <p:nvPicPr>
          <p:cNvPr id="113" name="Рисунок 7"/>
          <p:cNvPicPr/>
          <p:nvPr/>
        </p:nvPicPr>
        <p:blipFill>
          <a:blip r:embed="rId3"/>
          <a:stretch>
            <a:fillRect/>
          </a:stretch>
        </p:blipFill>
        <p:spPr>
          <a:xfrm>
            <a:off x="3990960" y="2421000"/>
            <a:ext cx="2669040" cy="1303560"/>
          </a:xfrm>
          <a:prstGeom prst="rect">
            <a:avLst/>
          </a:prstGeom>
          <a:ln w="9360">
            <a:noFill/>
          </a:ln>
        </p:spPr>
      </p:pic>
      <p:pic>
        <p:nvPicPr>
          <p:cNvPr id="114" name="Picture 2"/>
          <p:cNvPicPr/>
          <p:nvPr/>
        </p:nvPicPr>
        <p:blipFill>
          <a:blip r:embed="rId4"/>
          <a:stretch>
            <a:fillRect/>
          </a:stretch>
        </p:blipFill>
        <p:spPr>
          <a:xfrm>
            <a:off x="5399640" y="3113640"/>
            <a:ext cx="3744000" cy="3744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2. Фундаментальні поняття лінгвістики.</a:t>
            </a:r>
            <a:endParaRPr/>
          </a:p>
        </p:txBody>
      </p:sp>
      <p:sp>
        <p:nvSpPr>
          <p:cNvPr id="116" name="TextShape 2"/>
          <p:cNvSpPr txBox="1"/>
          <p:nvPr/>
        </p:nvSpPr>
        <p:spPr>
          <a:xfrm>
            <a:off x="611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Мова є знаковою системою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1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483640" y="2637000"/>
            <a:ext cx="5529960" cy="2304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2. Фундаментальні поняття лінгвістики.</a:t>
            </a:r>
            <a:endParaRPr/>
          </a:p>
        </p:txBody>
      </p:sp>
      <p:sp>
        <p:nvSpPr>
          <p:cNvPr id="119" name="TextShape 2"/>
          <p:cNvSpPr txBox="1"/>
          <p:nvPr/>
        </p:nvSpPr>
        <p:spPr>
          <a:xfrm>
            <a:off x="611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Більшість слів у мові – символи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Іконічні знаки у мові: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7030A0"/>
                </a:solidFill>
                <a:latin typeface="Calibri"/>
              </a:rPr>
              <a:t>звуконаслідувальні (ономатопеїчні) слова </a:t>
            </a:r>
            <a:r>
              <a:rPr lang="ru-RU" sz="3200" i="1">
                <a:solidFill>
                  <a:srgbClr val="7030A0"/>
                </a:solidFill>
                <a:latin typeface="Calibri"/>
              </a:rPr>
              <a:t>cock-a-doodle-do, meow, ding-dong, ping, baa-baa, bow-wow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20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724000" y="3861000"/>
            <a:ext cx="2857320" cy="2447640"/>
          </a:xfrm>
          <a:prstGeom prst="rect">
            <a:avLst/>
          </a:prstGeom>
          <a:ln>
            <a:noFill/>
          </a:ln>
        </p:spPr>
      </p:pic>
      <p:pic>
        <p:nvPicPr>
          <p:cNvPr id="121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683640" y="4005000"/>
            <a:ext cx="2376000" cy="2376000"/>
          </a:xfrm>
          <a:prstGeom prst="rect">
            <a:avLst/>
          </a:prstGeom>
          <a:ln>
            <a:noFill/>
          </a:ln>
        </p:spPr>
      </p:pic>
      <p:pic>
        <p:nvPicPr>
          <p:cNvPr id="122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2915640" y="4221000"/>
            <a:ext cx="2520000" cy="2025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2. Фундаментальні поняття лінгвістики.</a:t>
            </a:r>
            <a:endParaRPr/>
          </a:p>
        </p:txBody>
      </p:sp>
      <p:sp>
        <p:nvSpPr>
          <p:cNvPr id="124" name="TextShape 2"/>
          <p:cNvSpPr txBox="1"/>
          <p:nvPr/>
        </p:nvSpPr>
        <p:spPr>
          <a:xfrm>
            <a:off x="611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Іконічні знаки у мові: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7030A0"/>
                </a:solidFill>
                <a:latin typeface="Calibri"/>
              </a:rPr>
              <a:t>long &gt; loooooooong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7030A0"/>
                </a:solidFill>
                <a:latin typeface="Calibri"/>
              </a:rPr>
              <a:t>big &gt; biiiiig</a:t>
            </a:r>
            <a:endParaRPr/>
          </a:p>
        </p:txBody>
      </p:sp>
      <p:pic>
        <p:nvPicPr>
          <p:cNvPr id="125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932000" y="2997000"/>
            <a:ext cx="3594240" cy="3594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2. Фундаментальні поняття лінгвістики.</a:t>
            </a:r>
            <a:endParaRPr/>
          </a:p>
        </p:txBody>
      </p:sp>
      <p:sp>
        <p:nvSpPr>
          <p:cNvPr id="127" name="TextShape 2"/>
          <p:cNvSpPr txBox="1"/>
          <p:nvPr/>
        </p:nvSpPr>
        <p:spPr>
          <a:xfrm>
            <a:off x="611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>
                <a:solidFill>
                  <a:srgbClr val="000000"/>
                </a:solidFill>
                <a:latin typeface="Calibri"/>
              </a:rPr>
              <a:t>Відношення між мовними знаками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7030A0"/>
                </a:solidFill>
                <a:latin typeface="Calibri"/>
              </a:rPr>
              <a:t>синтагматичні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7030A0"/>
                </a:solidFill>
                <a:latin typeface="Calibri"/>
              </a:rPr>
              <a:t>парадигматичні</a:t>
            </a:r>
            <a:endParaRPr/>
          </a:p>
        </p:txBody>
      </p:sp>
      <p:pic>
        <p:nvPicPr>
          <p:cNvPr id="128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389120" y="3657600"/>
            <a:ext cx="3854880" cy="2102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2. Фундаментальні поняття лінгвістики.</a:t>
            </a:r>
            <a:endParaRPr/>
          </a:p>
        </p:txBody>
      </p:sp>
      <p:sp>
        <p:nvSpPr>
          <p:cNvPr id="130" name="TextShape 2"/>
          <p:cNvSpPr txBox="1"/>
          <p:nvPr/>
        </p:nvSpPr>
        <p:spPr>
          <a:xfrm>
            <a:off x="611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>
                <a:solidFill>
                  <a:srgbClr val="000000"/>
                </a:solidFill>
                <a:latin typeface="Calibri"/>
              </a:rPr>
              <a:t>Синтагматичні відносини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4400" i="1">
                <a:solidFill>
                  <a:srgbClr val="7030A0"/>
                </a:solidFill>
                <a:latin typeface="Calibri"/>
              </a:rPr>
              <a:t>I will never forget that terrible day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2. Фундаментальні поняття лінгвістики.</a:t>
            </a:r>
            <a:endParaRPr/>
          </a:p>
        </p:txBody>
      </p:sp>
      <p:sp>
        <p:nvSpPr>
          <p:cNvPr id="132" name="TextShape 2"/>
          <p:cNvSpPr txBox="1"/>
          <p:nvPr/>
        </p:nvSpPr>
        <p:spPr>
          <a:xfrm>
            <a:off x="611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Синтагми: 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7030A0"/>
                </a:solidFill>
                <a:latin typeface="Calibri"/>
              </a:rPr>
              <a:t>I will never forget that terrible day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7030A0"/>
                </a:solidFill>
                <a:latin typeface="Calibri"/>
              </a:rPr>
              <a:t>that terrible day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7030A0"/>
                </a:solidFill>
                <a:latin typeface="Calibri"/>
              </a:rPr>
              <a:t>never forget that 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     </a:t>
            </a:r>
            <a:r>
              <a:rPr lang="ru-RU" sz="3200">
                <a:solidFill>
                  <a:srgbClr val="FF0000"/>
                </a:solidFill>
                <a:latin typeface="Calibri"/>
              </a:rPr>
              <a:t>НЕ СИНТАГМА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2. Фундаментальні поняття лінгвістики.</a:t>
            </a:r>
            <a:endParaRPr/>
          </a:p>
        </p:txBody>
      </p:sp>
      <p:sp>
        <p:nvSpPr>
          <p:cNvPr id="134" name="TextShape 2"/>
          <p:cNvSpPr txBox="1"/>
          <p:nvPr/>
        </p:nvSpPr>
        <p:spPr>
          <a:xfrm>
            <a:off x="611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Парадигматичні відносини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graphicFrame>
        <p:nvGraphicFramePr>
          <p:cNvPr id="135" name="Table 3"/>
          <p:cNvGraphicFramePr/>
          <p:nvPr>
            <p:extLst>
              <p:ext uri="{D42A27DB-BD31-4B8C-83A1-F6EECF244321}">
                <p14:modId xmlns:p14="http://schemas.microsoft.com/office/powerpoint/2010/main" val="3368230315"/>
              </p:ext>
            </p:extLst>
          </p:nvPr>
        </p:nvGraphicFramePr>
        <p:xfrm>
          <a:off x="492981" y="1989000"/>
          <a:ext cx="8183019" cy="4107240"/>
        </p:xfrm>
        <a:graphic>
          <a:graphicData uri="http://schemas.openxmlformats.org/drawingml/2006/table">
            <a:tbl>
              <a:tblPr/>
              <a:tblGrid>
                <a:gridCol w="1478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8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95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53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53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53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65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072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400" b="1" dirty="0">
                          <a:solidFill>
                            <a:srgbClr val="002060"/>
                          </a:solidFill>
                          <a:latin typeface="Calibri"/>
                        </a:rPr>
                        <a:t>I</a:t>
                      </a:r>
                      <a:endParaRPr sz="2000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Calibri"/>
                        </a:rPr>
                        <a:t>you</a:t>
                      </a:r>
                      <a:endParaRPr sz="2000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Calibri"/>
                        </a:rPr>
                        <a:t>he </a:t>
                      </a:r>
                      <a:endParaRPr sz="2000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Calibri"/>
                        </a:rPr>
                        <a:t>she</a:t>
                      </a:r>
                      <a:endParaRPr sz="2000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Calibri"/>
                        </a:rPr>
                        <a:t>my brother</a:t>
                      </a:r>
                      <a:endParaRPr sz="2000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Calibri"/>
                        </a:rPr>
                        <a:t>John</a:t>
                      </a:r>
                      <a:endParaRPr sz="2000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strike="sngStrike" dirty="0">
                          <a:solidFill>
                            <a:srgbClr val="002060"/>
                          </a:solidFill>
                          <a:latin typeface="Calibri"/>
                        </a:rPr>
                        <a:t>hit</a:t>
                      </a:r>
                      <a:endParaRPr sz="2000" strike="sngStrike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strike="sngStrike" dirty="0">
                          <a:solidFill>
                            <a:srgbClr val="002060"/>
                          </a:solidFill>
                          <a:latin typeface="Calibri"/>
                        </a:rPr>
                        <a:t>and</a:t>
                      </a:r>
                      <a:endParaRPr sz="2000" strike="sngStrike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strike="sngStrike" dirty="0">
                          <a:solidFill>
                            <a:srgbClr val="002060"/>
                          </a:solidFill>
                          <a:latin typeface="Calibri"/>
                        </a:rPr>
                        <a:t>not</a:t>
                      </a:r>
                      <a:endParaRPr sz="2000" strike="sngStrike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strike="sngStrike" dirty="0">
                          <a:solidFill>
                            <a:srgbClr val="002060"/>
                          </a:solidFill>
                          <a:latin typeface="Calibri"/>
                        </a:rPr>
                        <a:t>up </a:t>
                      </a:r>
                      <a:endParaRPr sz="2000" strike="sngStrike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strike="sngStrike" dirty="0">
                          <a:solidFill>
                            <a:srgbClr val="002060"/>
                          </a:solidFill>
                          <a:latin typeface="Calibri"/>
                        </a:rPr>
                        <a:t>won’t</a:t>
                      </a:r>
                      <a:endParaRPr sz="2000" strike="sngStrik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Calibri"/>
                        </a:rPr>
                        <a:t>will</a:t>
                      </a:r>
                      <a:endParaRPr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Calibri"/>
                        </a:rPr>
                        <a:t>never</a:t>
                      </a:r>
                      <a:endParaRPr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Calibri"/>
                        </a:rPr>
                        <a:t>forget</a:t>
                      </a:r>
                      <a:endParaRPr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Calibri"/>
                        </a:rPr>
                        <a:t>that</a:t>
                      </a:r>
                      <a:endParaRPr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Calibri"/>
                        </a:rPr>
                        <a:t>terrible</a:t>
                      </a:r>
                      <a:endParaRPr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  <a:latin typeface="Calibri"/>
                        </a:rPr>
                        <a:t>day</a:t>
                      </a:r>
                      <a:endParaRPr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457200" y="274680"/>
            <a:ext cx="8229240" cy="705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alibri"/>
              </a:rPr>
              <a:t>Система оцінювання</a:t>
            </a:r>
            <a:endParaRPr/>
          </a:p>
        </p:txBody>
      </p:sp>
      <p:graphicFrame>
        <p:nvGraphicFramePr>
          <p:cNvPr id="81" name="Table 2"/>
          <p:cNvGraphicFramePr/>
          <p:nvPr>
            <p:extLst>
              <p:ext uri="{D42A27DB-BD31-4B8C-83A1-F6EECF244321}">
                <p14:modId xmlns:p14="http://schemas.microsoft.com/office/powerpoint/2010/main" val="2506968250"/>
              </p:ext>
            </p:extLst>
          </p:nvPr>
        </p:nvGraphicFramePr>
        <p:xfrm>
          <a:off x="429370" y="1600200"/>
          <a:ext cx="8257070" cy="3548520"/>
        </p:xfrm>
        <a:graphic>
          <a:graphicData uri="http://schemas.openxmlformats.org/drawingml/2006/table">
            <a:tbl>
              <a:tblPr/>
              <a:tblGrid>
                <a:gridCol w="6662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4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8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400" b="1" dirty="0" err="1">
                          <a:solidFill>
                            <a:schemeClr val="tx1"/>
                          </a:solidFill>
                          <a:latin typeface="Calibri"/>
                        </a:rPr>
                        <a:t>Модуль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Calibri"/>
                        </a:rPr>
                        <a:t> 1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400">
                          <a:solidFill>
                            <a:schemeClr val="tx1"/>
                          </a:solidFill>
                          <a:latin typeface="Calibri"/>
                        </a:rPr>
                        <a:t>Виконання поточних тестів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Calibri"/>
                        </a:rPr>
                        <a:t>40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5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Calibri"/>
                        </a:rPr>
                        <a:t>Допуск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Calibri"/>
                        </a:rPr>
                        <a:t>до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Calibri"/>
                        </a:rPr>
                        <a:t>модульної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Calibri"/>
                        </a:rPr>
                        <a:t>контрольної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Calibri"/>
                        </a:rPr>
                        <a:t>роботи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Calibri"/>
                        </a:rPr>
                        <a:t>24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400">
                          <a:solidFill>
                            <a:schemeClr val="tx1"/>
                          </a:solidFill>
                          <a:latin typeface="Calibri"/>
                        </a:rPr>
                        <a:t>МОДУЛЬНА КОНТРОЛЬНА РОБОТА</a:t>
                      </a:r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Calibri"/>
                        </a:rPr>
                        <a:t>20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8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/>
                        </a:rPr>
                        <a:t>Усього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/>
                        </a:rPr>
                        <a:t>за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/>
                        </a:rPr>
                        <a:t>модулем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endParaRPr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Calibri"/>
                        </a:rPr>
                        <a:t>60</a:t>
                      </a:r>
                      <a:endParaRPr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8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/>
                        </a:rPr>
                        <a:t>Семестровий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/>
                        </a:rPr>
                        <a:t>екзамен</a:t>
                      </a:r>
                      <a:endParaRPr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Calibri"/>
                        </a:rPr>
                        <a:t>40</a:t>
                      </a:r>
                      <a:endParaRPr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8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/>
                        </a:rPr>
                        <a:t>Усього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/>
                        </a:rPr>
                        <a:t>за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Calibri"/>
                        </a:rPr>
                        <a:t> 1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/>
                        </a:rPr>
                        <a:t>семестр</a:t>
                      </a:r>
                      <a:endParaRPr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Calibri"/>
                        </a:rPr>
                        <a:t>100</a:t>
                      </a:r>
                      <a:endParaRPr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2. Фундаментальні поняття лінгвістики.</a:t>
            </a:r>
            <a:endParaRPr/>
          </a:p>
        </p:txBody>
      </p:sp>
      <p:sp>
        <p:nvSpPr>
          <p:cNvPr id="137" name="TextShape 2"/>
          <p:cNvSpPr txBox="1"/>
          <p:nvPr/>
        </p:nvSpPr>
        <p:spPr>
          <a:xfrm>
            <a:off x="611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Середовища, в яких існує мова: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7030A0"/>
                </a:solidFill>
                <a:latin typeface="Calibri"/>
              </a:rPr>
              <a:t>акустично-звукове (усне мовлення)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7030A0"/>
                </a:solidFill>
                <a:latin typeface="Calibri"/>
              </a:rPr>
              <a:t>письмо (писемне мовлення)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3. Характерні риси людської мови.</a:t>
            </a:r>
            <a:endParaRPr/>
          </a:p>
        </p:txBody>
      </p:sp>
      <p:sp>
        <p:nvSpPr>
          <p:cNvPr id="139" name="TextShape 2"/>
          <p:cNvSpPr txBox="1"/>
          <p:nvPr/>
        </p:nvSpPr>
        <p:spPr>
          <a:xfrm>
            <a:off x="611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Чарльз Хокетт (1916-2000)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7030A0"/>
                </a:solidFill>
                <a:latin typeface="Calibri"/>
              </a:rPr>
              <a:t>design features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40" name="CustomShape 3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</p:sp>
      <p:sp>
        <p:nvSpPr>
          <p:cNvPr id="141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</p:sp>
      <p:pic>
        <p:nvPicPr>
          <p:cNvPr id="142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4644000" y="2205000"/>
            <a:ext cx="2571480" cy="3771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3. Характерні риси людської мови.</a:t>
            </a:r>
            <a:endParaRPr/>
          </a:p>
        </p:txBody>
      </p:sp>
      <p:sp>
        <p:nvSpPr>
          <p:cNvPr id="144" name="TextShape 2"/>
          <p:cNvSpPr txBox="1"/>
          <p:nvPr/>
        </p:nvSpPr>
        <p:spPr>
          <a:xfrm>
            <a:off x="611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>
                <a:solidFill>
                  <a:srgbClr val="000000"/>
                </a:solidFill>
                <a:latin typeface="Calibri"/>
              </a:rPr>
              <a:t>Чарльз Хокетт:</a:t>
            </a:r>
            <a:endParaRPr/>
          </a:p>
          <a:p>
            <a:pPr>
              <a:lnSpc>
                <a:spcPct val="100000"/>
              </a:lnSpc>
              <a:buFont typeface="Arial"/>
              <a:buAutoNum type="arabicParenR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довільність словесних знаків (arbitrariness)</a:t>
            </a:r>
            <a:endParaRPr/>
          </a:p>
          <a:p>
            <a:pPr>
              <a:lnSpc>
                <a:spcPct val="100000"/>
              </a:lnSpc>
              <a:buFont typeface="Arial"/>
              <a:buAutoNum type="arabicParenR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можливість переносу (displacement)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3) культурне поширення (cultural transmission)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4) дуалізм (duality)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5) продуктивність або креативність (productivity)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6) рефлексивність (reflexivity)</a:t>
            </a:r>
            <a:endParaRPr/>
          </a:p>
        </p:txBody>
      </p:sp>
      <p:sp>
        <p:nvSpPr>
          <p:cNvPr id="145" name="CustomShape 3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</p:sp>
      <p:sp>
        <p:nvSpPr>
          <p:cNvPr id="146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1. Що вивчає мовознавство (лінгвістика)?</a:t>
            </a:r>
            <a:endParaRPr/>
          </a:p>
        </p:txBody>
      </p:sp>
      <p:sp>
        <p:nvSpPr>
          <p:cNvPr id="83" name="TextShape 2"/>
          <p:cNvSpPr txBox="1"/>
          <p:nvPr/>
        </p:nvSpPr>
        <p:spPr>
          <a:xfrm>
            <a:off x="457200" y="1196640"/>
            <a:ext cx="8229240" cy="2309885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>
                <a:solidFill>
                  <a:srgbClr val="000000"/>
                </a:solidFill>
                <a:latin typeface="Calibri"/>
              </a:rPr>
              <a:t>Академічний тлумачний словник української мови: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000000"/>
                </a:solidFill>
                <a:latin typeface="Calibri"/>
              </a:rPr>
              <a:t>Лінгвістика</a:t>
            </a:r>
            <a:r>
              <a:rPr lang="ru-RU" sz="3200" dirty="0">
                <a:solidFill>
                  <a:srgbClr val="000000"/>
                </a:solidFill>
                <a:latin typeface="Calibri"/>
              </a:rPr>
              <a:t> – наука про мову, мовознавство.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1026" name="Picture 2" descr="Академічний тлумачний словник української мови">
            <a:extLst>
              <a:ext uri="{FF2B5EF4-FFF2-40B4-BE49-F238E27FC236}">
                <a16:creationId xmlns:a16="http://schemas.microsoft.com/office/drawing/2014/main" id="{F42A8315-F8D3-4E9D-95C8-AEA5C6EDB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925" y="3429000"/>
            <a:ext cx="3721805" cy="278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1. Що вивчає мовознавство (лінгвістика)?</a:t>
            </a:r>
            <a:endParaRPr/>
          </a:p>
        </p:txBody>
      </p:sp>
      <p:sp>
        <p:nvSpPr>
          <p:cNvPr id="85" name="TextShape 2"/>
          <p:cNvSpPr txBox="1"/>
          <p:nvPr/>
        </p:nvSpPr>
        <p:spPr>
          <a:xfrm>
            <a:off x="457200" y="1196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b="1">
                <a:solidFill>
                  <a:srgbClr val="000000"/>
                </a:solidFill>
                <a:latin typeface="Calibri"/>
              </a:rPr>
              <a:t>Чи можна вважати лінгвістику наукою</a:t>
            </a:r>
            <a:r>
              <a:rPr lang="ru-RU" sz="2800">
                <a:solidFill>
                  <a:srgbClr val="000000"/>
                </a:solidFill>
                <a:latin typeface="Calibri"/>
              </a:rPr>
              <a:t>?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вона користується науковим (критичним, дослідницьким) підходом до фактів мови;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прагне до об’єктивності, користується науковим методом пізнання;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з одного боку, має емпіричну основу (базується на фактах мови), з іншого боку, розробляє теорії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1. Що вивчає мовознавство (лінгвістика)?</a:t>
            </a:r>
            <a:endParaRPr/>
          </a:p>
        </p:txBody>
      </p:sp>
      <p:sp>
        <p:nvSpPr>
          <p:cNvPr id="87" name="TextShape 2"/>
          <p:cNvSpPr txBox="1"/>
          <p:nvPr/>
        </p:nvSpPr>
        <p:spPr>
          <a:xfrm>
            <a:off x="457200" y="1196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>
                <a:solidFill>
                  <a:srgbClr val="000000"/>
                </a:solidFill>
                <a:latin typeface="Calibri"/>
              </a:rPr>
              <a:t>Лінгвістика дескриптивна, а не прескриптивна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7030A0"/>
                </a:solidFill>
                <a:latin typeface="Calibri"/>
              </a:rPr>
              <a:t>That is the child </a:t>
            </a:r>
            <a:r>
              <a:rPr lang="ru-RU" sz="3200" b="1" i="1">
                <a:solidFill>
                  <a:srgbClr val="7030A0"/>
                </a:solidFill>
                <a:latin typeface="Calibri"/>
              </a:rPr>
              <a:t>whom</a:t>
            </a:r>
            <a:r>
              <a:rPr lang="ru-RU" sz="3200" i="1">
                <a:solidFill>
                  <a:srgbClr val="7030A0"/>
                </a:solidFill>
                <a:latin typeface="Calibri"/>
              </a:rPr>
              <a:t> the dog bit.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 i="1">
                <a:solidFill>
                  <a:srgbClr val="7030A0"/>
                </a:solidFill>
                <a:latin typeface="Calibri"/>
              </a:rPr>
              <a:t>That is the child </a:t>
            </a:r>
            <a:r>
              <a:rPr lang="ru-RU" sz="3200" b="1" i="1">
                <a:solidFill>
                  <a:srgbClr val="7030A0"/>
                </a:solidFill>
                <a:latin typeface="Calibri"/>
              </a:rPr>
              <a:t>who</a:t>
            </a:r>
            <a:r>
              <a:rPr lang="ru-RU" sz="3200" i="1">
                <a:solidFill>
                  <a:srgbClr val="7030A0"/>
                </a:solidFill>
                <a:latin typeface="Calibri"/>
              </a:rPr>
              <a:t> the dog bit.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1. Що вивчає мовознавство (лінгвістика)?</a:t>
            </a:r>
            <a:endParaRPr/>
          </a:p>
        </p:txBody>
      </p:sp>
      <p:sp>
        <p:nvSpPr>
          <p:cNvPr id="89" name="TextShape 2"/>
          <p:cNvSpPr txBox="1"/>
          <p:nvPr/>
        </p:nvSpPr>
        <p:spPr>
          <a:xfrm>
            <a:off x="457200" y="1196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>
                <a:solidFill>
                  <a:srgbClr val="000000"/>
                </a:solidFill>
                <a:latin typeface="Calibri"/>
              </a:rPr>
              <a:t>Лінгвістика пов'язана з: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гуманітарними науками – історією, філософією;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соціальними науками – соціологією, психологією,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точними науками - фізикою, математикою.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1. Що вивчає мовознавство (лінгвістика)?</a:t>
            </a:r>
            <a:endParaRPr/>
          </a:p>
        </p:txBody>
      </p:sp>
      <p:sp>
        <p:nvSpPr>
          <p:cNvPr id="91" name="TextShape 2"/>
          <p:cNvSpPr txBox="1"/>
          <p:nvPr/>
        </p:nvSpPr>
        <p:spPr>
          <a:xfrm>
            <a:off x="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b="1">
                <a:solidFill>
                  <a:srgbClr val="000000"/>
                </a:solidFill>
                <a:latin typeface="Calibri"/>
              </a:rPr>
              <a:t>Що таке мова?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мова бджіл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мова генетичного коду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мова науки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мова кохання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мова програмування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мова тіла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англійська мова тощо.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92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1772640"/>
            <a:ext cx="4571640" cy="367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1. Що вивчає мовознавство (лінгвістика)?</a:t>
            </a:r>
            <a:endParaRPr/>
          </a:p>
        </p:txBody>
      </p:sp>
      <p:sp>
        <p:nvSpPr>
          <p:cNvPr id="94" name="TextShape 2"/>
          <p:cNvSpPr txBox="1"/>
          <p:nvPr/>
        </p:nvSpPr>
        <p:spPr>
          <a:xfrm>
            <a:off x="539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>
                <a:solidFill>
                  <a:srgbClr val="000000"/>
                </a:solidFill>
                <a:latin typeface="Calibri"/>
              </a:rPr>
              <a:t>Галузі лінгвістики: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7030A0"/>
                </a:solidFill>
                <a:latin typeface="Calibri"/>
              </a:rPr>
              <a:t>фонетика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7030A0"/>
                </a:solidFill>
                <a:latin typeface="Calibri"/>
              </a:rPr>
              <a:t>фонологія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7030A0"/>
                </a:solidFill>
                <a:latin typeface="Calibri"/>
              </a:rPr>
              <a:t>морфологія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7030A0"/>
                </a:solidFill>
                <a:latin typeface="Calibri"/>
              </a:rPr>
              <a:t>синтаксис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7030A0"/>
                </a:solidFill>
                <a:latin typeface="Calibri"/>
              </a:rPr>
              <a:t>семантика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7030A0"/>
                </a:solidFill>
                <a:latin typeface="Calibri"/>
              </a:rPr>
              <a:t>прагматика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7030A0"/>
                </a:solidFill>
                <a:latin typeface="Calibri"/>
              </a:rPr>
              <a:t>психолінгвістика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7030A0"/>
                </a:solidFill>
                <a:latin typeface="Calibri"/>
              </a:rPr>
              <a:t>нейролінгвістика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7030A0"/>
                </a:solidFill>
                <a:latin typeface="Calibri"/>
              </a:rPr>
              <a:t>соціолінгвістика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>
                <a:solidFill>
                  <a:srgbClr val="7030A0"/>
                </a:solidFill>
                <a:latin typeface="Calibri"/>
              </a:rPr>
              <a:t>дискурсивний аналіз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Calibri"/>
              </a:rPr>
              <a:t>2. Фундаментальні поняття лінгвістики.</a:t>
            </a:r>
            <a:endParaRPr/>
          </a:p>
        </p:txBody>
      </p:sp>
      <p:sp>
        <p:nvSpPr>
          <p:cNvPr id="96" name="TextShape 2"/>
          <p:cNvSpPr txBox="1"/>
          <p:nvPr/>
        </p:nvSpPr>
        <p:spPr>
          <a:xfrm>
            <a:off x="539640" y="1124640"/>
            <a:ext cx="8229240" cy="49291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>
                <a:solidFill>
                  <a:srgbClr val="000000"/>
                </a:solidFill>
                <a:latin typeface="Calibri"/>
              </a:rPr>
              <a:t>Знак</a:t>
            </a:r>
            <a:endParaRPr/>
          </a:p>
          <a:p>
            <a:pPr>
              <a:lnSpc>
                <a:spcPct val="100000"/>
              </a:lnSpc>
            </a:pPr>
            <a:r>
              <a:rPr lang="ru-RU" sz="7200">
                <a:solidFill>
                  <a:srgbClr val="000000"/>
                </a:solidFill>
                <a:latin typeface="Calibri"/>
              </a:rPr>
              <a:t>☺   ?     $   &amp;     5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9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3285000"/>
            <a:ext cx="2534760" cy="2348640"/>
          </a:xfrm>
          <a:prstGeom prst="rect">
            <a:avLst/>
          </a:prstGeom>
          <a:ln>
            <a:noFill/>
          </a:ln>
        </p:spPr>
      </p:pic>
      <p:pic>
        <p:nvPicPr>
          <p:cNvPr id="98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788000" y="3213000"/>
            <a:ext cx="2437920" cy="2437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507</Words>
  <Application>Microsoft Office PowerPoint</Application>
  <PresentationFormat>On-screen Show (4:3)</PresentationFormat>
  <Paragraphs>139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StarSymbol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svsyd</cp:lastModifiedBy>
  <cp:revision>5</cp:revision>
  <dcterms:modified xsi:type="dcterms:W3CDTF">2020-09-13T09:58:17Z</dcterms:modified>
</cp:coreProperties>
</file>