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8D25E-84A2-46AF-B210-43CAB26C82A7}" type="datetimeFigureOut">
              <a:rPr lang="ru-RU" smtClean="0"/>
              <a:t>24.11.2018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98E92-9B90-4167-9923-093B7DC49F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8D25E-84A2-46AF-B210-43CAB26C82A7}" type="datetimeFigureOut">
              <a:rPr lang="ru-RU" smtClean="0"/>
              <a:t>24.11.2018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98E92-9B90-4167-9923-093B7DC49F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8D25E-84A2-46AF-B210-43CAB26C82A7}" type="datetimeFigureOut">
              <a:rPr lang="ru-RU" smtClean="0"/>
              <a:t>24.11.2018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98E92-9B90-4167-9923-093B7DC49F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8D25E-84A2-46AF-B210-43CAB26C82A7}" type="datetimeFigureOut">
              <a:rPr lang="ru-RU" smtClean="0"/>
              <a:t>24.11.2018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98E92-9B90-4167-9923-093B7DC49F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8D25E-84A2-46AF-B210-43CAB26C82A7}" type="datetimeFigureOut">
              <a:rPr lang="ru-RU" smtClean="0"/>
              <a:t>24.11.2018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98E92-9B90-4167-9923-093B7DC49F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8D25E-84A2-46AF-B210-43CAB26C82A7}" type="datetimeFigureOut">
              <a:rPr lang="ru-RU" smtClean="0"/>
              <a:t>24.11.2018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98E92-9B90-4167-9923-093B7DC49F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8D25E-84A2-46AF-B210-43CAB26C82A7}" type="datetimeFigureOut">
              <a:rPr lang="ru-RU" smtClean="0"/>
              <a:t>24.11.2018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98E92-9B90-4167-9923-093B7DC49F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8D25E-84A2-46AF-B210-43CAB26C82A7}" type="datetimeFigureOut">
              <a:rPr lang="ru-RU" smtClean="0"/>
              <a:t>24.11.2018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98E92-9B90-4167-9923-093B7DC49F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8D25E-84A2-46AF-B210-43CAB26C82A7}" type="datetimeFigureOut">
              <a:rPr lang="ru-RU" smtClean="0"/>
              <a:t>24.11.2018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98E92-9B90-4167-9923-093B7DC49F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8D25E-84A2-46AF-B210-43CAB26C82A7}" type="datetimeFigureOut">
              <a:rPr lang="ru-RU" smtClean="0"/>
              <a:t>24.11.2018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98E92-9B90-4167-9923-093B7DC49F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8D25E-84A2-46AF-B210-43CAB26C82A7}" type="datetimeFigureOut">
              <a:rPr lang="ru-RU" smtClean="0"/>
              <a:t>24.11.2018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98E92-9B90-4167-9923-093B7DC49F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8D25E-84A2-46AF-B210-43CAB26C82A7}" type="datetimeFigureOut">
              <a:rPr lang="ru-RU" smtClean="0"/>
              <a:t>24.11.2018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98E92-9B90-4167-9923-093B7DC49F5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002060"/>
                </a:solidFill>
              </a:rPr>
              <a:t>Письмо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Лекція 12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Типи систем письма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>
              <a:buNone/>
            </a:pPr>
            <a:r>
              <a:rPr lang="uk-UA" dirty="0"/>
              <a:t>1) </a:t>
            </a:r>
            <a:r>
              <a:rPr lang="uk-UA" b="1" dirty="0" err="1"/>
              <a:t>логографічне</a:t>
            </a:r>
            <a:r>
              <a:rPr lang="uk-UA" b="1" dirty="0"/>
              <a:t> </a:t>
            </a:r>
            <a:r>
              <a:rPr lang="uk-UA" b="1" dirty="0" smtClean="0"/>
              <a:t>письмо</a:t>
            </a:r>
            <a:endParaRPr lang="ru-RU" dirty="0"/>
          </a:p>
          <a:p>
            <a:pPr>
              <a:buNone/>
            </a:pPr>
            <a:r>
              <a:rPr lang="uk-UA" dirty="0"/>
              <a:t>2) </a:t>
            </a:r>
            <a:r>
              <a:rPr lang="uk-UA" b="1" dirty="0"/>
              <a:t>складове (силабічне) </a:t>
            </a:r>
            <a:r>
              <a:rPr lang="uk-UA" b="1" dirty="0" smtClean="0"/>
              <a:t>письмо</a:t>
            </a:r>
            <a:endParaRPr lang="ru-RU" dirty="0"/>
          </a:p>
          <a:p>
            <a:pPr>
              <a:buNone/>
            </a:pPr>
            <a:r>
              <a:rPr lang="uk-UA" dirty="0"/>
              <a:t>3) </a:t>
            </a:r>
            <a:r>
              <a:rPr lang="uk-UA" b="1" dirty="0"/>
              <a:t>консонантне письмо</a:t>
            </a:r>
            <a:r>
              <a:rPr lang="uk-UA" dirty="0"/>
              <a:t> </a:t>
            </a:r>
            <a:r>
              <a:rPr lang="uk-UA" b="1" dirty="0"/>
              <a:t>(</a:t>
            </a:r>
            <a:r>
              <a:rPr lang="uk-UA" b="1" dirty="0" err="1"/>
              <a:t>абджад</a:t>
            </a:r>
            <a:r>
              <a:rPr lang="uk-UA" b="1" dirty="0" smtClean="0"/>
              <a:t>)</a:t>
            </a:r>
            <a:endParaRPr lang="ru-RU" dirty="0"/>
          </a:p>
          <a:p>
            <a:pPr>
              <a:buNone/>
            </a:pPr>
            <a:r>
              <a:rPr lang="uk-UA" dirty="0"/>
              <a:t>4) </a:t>
            </a:r>
            <a:r>
              <a:rPr lang="uk-UA" b="1" dirty="0"/>
              <a:t>алфавітне письмо</a:t>
            </a:r>
            <a:r>
              <a:rPr lang="uk-UA" dirty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uk-UA" sz="2400" dirty="0" err="1" smtClean="0">
                <a:solidFill>
                  <a:srgbClr val="002060"/>
                </a:solidFill>
              </a:rPr>
              <a:t>Логографічне</a:t>
            </a:r>
            <a:r>
              <a:rPr lang="uk-UA" sz="2400" dirty="0" smtClean="0">
                <a:solidFill>
                  <a:srgbClr val="002060"/>
                </a:solidFill>
              </a:rPr>
              <a:t> письмо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7" name="Содержимое 6" descr="ÐÐ°ÑÑÐ¸Ð½ÐºÐ¸ Ð¿Ð¾ Ð·Ð°Ð¿ÑÐ¾ÑÑ Chinese character for 'burn'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4664"/>
            <a:ext cx="1224605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ÐÐ°ÑÑÐ¸Ð½ÐºÐ¸ Ð¿Ð¾ Ð·Ð°Ð¿ÑÐ¾ÑÑ Chinese character for 'ash'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628800"/>
            <a:ext cx="1165163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ÐÐ°ÑÑÐ¸Ð½ÐºÐ¸ Ð¿Ð¾ Ð·Ð°Ð¿ÑÐ¾ÑÑ Chinese character for 'cooker'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996952"/>
            <a:ext cx="1885370" cy="854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ÐÐ°ÑÑÐ¸Ð½ÐºÐ¸ Ð¿Ð¾ Ð·Ð°Ð¿ÑÐ¾ÑÑ Chinese character for 'coal'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4005064"/>
            <a:ext cx="1040297" cy="104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ÐÐ°ÑÑÐ¸Ð½ÐºÐ¸ Ð¿Ð¾ Ð·Ð°Ð¿ÑÐ¾ÑÑ Chinese character for 'ignite'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576" y="5229200"/>
            <a:ext cx="1152128" cy="1041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ÐÐ°ÑÑÐ¸Ð½ÐºÐ¸ Ð¿Ð¾ Ð·Ð°Ð¿ÑÐ¾ÑÑ Chinese character for 'fire'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39952" y="1484784"/>
            <a:ext cx="3096344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Складове письмо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395536" y="980728"/>
            <a:ext cx="8291264" cy="518457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5" name="Рисунок 14" descr="ÐÐ°ÑÑÐ¸Ð½ÐºÐ¸ Ð¿Ð¾ Ð·Ð°Ð¿ÑÐ¾ÑÑ Japanese writi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24744"/>
            <a:ext cx="763284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Консонантне письмо (</a:t>
            </a:r>
            <a:r>
              <a:rPr lang="uk-UA" sz="2400" dirty="0" err="1" smtClean="0">
                <a:solidFill>
                  <a:srgbClr val="002060"/>
                </a:solidFill>
              </a:rPr>
              <a:t>абджад</a:t>
            </a:r>
            <a:r>
              <a:rPr lang="uk-UA" sz="2400" dirty="0" smtClean="0">
                <a:solidFill>
                  <a:srgbClr val="002060"/>
                </a:solidFill>
              </a:rPr>
              <a:t>)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395536" y="980728"/>
            <a:ext cx="8291264" cy="5184576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Фінікійське </a:t>
            </a:r>
          </a:p>
          <a:p>
            <a:pPr>
              <a:buNone/>
            </a:pPr>
            <a:r>
              <a:rPr lang="uk-UA" dirty="0" smtClean="0"/>
              <a:t>письмо</a:t>
            </a:r>
            <a:endParaRPr lang="ru-RU" dirty="0"/>
          </a:p>
        </p:txBody>
      </p:sp>
      <p:pic>
        <p:nvPicPr>
          <p:cNvPr id="5" name="Рисунок 4" descr="ÐÐ°ÑÑÐ¸Ð½ÐºÐ¸ Ð¿Ð¾ Ð·Ð°Ð¿ÑÐ¾ÑÑ Phoenician writi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1340768"/>
            <a:ext cx="3468722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Консонантне письмо (</a:t>
            </a:r>
            <a:r>
              <a:rPr lang="uk-UA" sz="2400" dirty="0" err="1" smtClean="0">
                <a:solidFill>
                  <a:srgbClr val="002060"/>
                </a:solidFill>
              </a:rPr>
              <a:t>абджад</a:t>
            </a:r>
            <a:r>
              <a:rPr lang="uk-UA" sz="2400" dirty="0" smtClean="0">
                <a:solidFill>
                  <a:srgbClr val="002060"/>
                </a:solidFill>
              </a:rPr>
              <a:t>)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395536" y="980728"/>
            <a:ext cx="8291264" cy="5184576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Арабське</a:t>
            </a:r>
          </a:p>
          <a:p>
            <a:pPr>
              <a:buNone/>
            </a:pPr>
            <a:r>
              <a:rPr lang="uk-UA" dirty="0" smtClean="0"/>
              <a:t>письмо</a:t>
            </a:r>
            <a:endParaRPr lang="ru-RU" dirty="0"/>
          </a:p>
        </p:txBody>
      </p:sp>
      <p:pic>
        <p:nvPicPr>
          <p:cNvPr id="6" name="Рисунок 5" descr="ÐÐ°ÑÑÐ¸Ð½ÐºÐ¸ Ð¿Ð¾ Ð·Ð°Ð¿ÑÐ¾ÑÑ Arabic writi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844824"/>
            <a:ext cx="5400599" cy="4104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Консонантне письмо (</a:t>
            </a:r>
            <a:r>
              <a:rPr lang="uk-UA" sz="2400" dirty="0" err="1" smtClean="0">
                <a:solidFill>
                  <a:srgbClr val="002060"/>
                </a:solidFill>
              </a:rPr>
              <a:t>абджад</a:t>
            </a:r>
            <a:r>
              <a:rPr lang="uk-UA" sz="2400" dirty="0" smtClean="0">
                <a:solidFill>
                  <a:srgbClr val="002060"/>
                </a:solidFill>
              </a:rPr>
              <a:t>)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395536" y="980728"/>
            <a:ext cx="8291264" cy="5184576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Арабське</a:t>
            </a:r>
          </a:p>
          <a:p>
            <a:pPr>
              <a:buNone/>
            </a:pPr>
            <a:r>
              <a:rPr lang="uk-UA" dirty="0" smtClean="0"/>
              <a:t>письмо</a:t>
            </a:r>
            <a:endParaRPr lang="ru-RU" dirty="0"/>
          </a:p>
        </p:txBody>
      </p:sp>
      <p:pic>
        <p:nvPicPr>
          <p:cNvPr id="5" name="Рисунок 4" descr="ÐÐ°ÑÑÐ¸Ð½ÐºÐ¸ Ð¿Ð¾ Ð·Ð°Ð¿ÑÐ¾ÑÑ Arabic calligraphy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492896"/>
            <a:ext cx="4608512" cy="3302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Алфавітне письмо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395536" y="980728"/>
            <a:ext cx="8291264" cy="51845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400" dirty="0" smtClean="0"/>
              <a:t>Давньоанглійській алфавіт</a:t>
            </a:r>
            <a:endParaRPr lang="ru-RU" sz="2400" dirty="0"/>
          </a:p>
        </p:txBody>
      </p:sp>
      <p:pic>
        <p:nvPicPr>
          <p:cNvPr id="6" name="Рисунок 5" descr="ÐÐ°ÑÑÐ¸Ð½ÐºÐ¸ Ð¿Ð¾ Ð·Ð°Ð¿ÑÐ¾ÑÑ Anglo-Saxon alphabet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844824"/>
            <a:ext cx="5904656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Системи письма в суспільстві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395536" y="980728"/>
            <a:ext cx="8291264" cy="5184576"/>
          </a:xfrm>
        </p:spPr>
        <p:txBody>
          <a:bodyPr>
            <a:normAutofit/>
          </a:bodyPr>
          <a:lstStyle/>
          <a:p>
            <a:pPr>
              <a:buNone/>
            </a:pPr>
            <a:endParaRPr lang="uk-UA" sz="2400" dirty="0" smtClean="0"/>
          </a:p>
          <a:p>
            <a:pPr>
              <a:buNone/>
            </a:pPr>
            <a:endParaRPr lang="uk-UA" sz="2400" dirty="0"/>
          </a:p>
          <a:p>
            <a:pPr>
              <a:buNone/>
            </a:pPr>
            <a:r>
              <a:rPr lang="uk-UA" sz="2400" dirty="0" smtClean="0"/>
              <a:t>За </a:t>
            </a:r>
            <a:r>
              <a:rPr lang="uk-UA" sz="2400" dirty="0"/>
              <a:t>даними ЮНЕСКО, в світі сьогодні 750 млн. неписьменних дорослих, 2/3 з яких – жінки, переважно в Африці та Азії. Навіть в розвинутих країнах рівень функціональної неграмотності коливається від 5 до 20 відсотків.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Системи письма в суспільстві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395536" y="980728"/>
            <a:ext cx="8291264" cy="51845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400" dirty="0" err="1"/>
              <a:t>Ноа</a:t>
            </a:r>
            <a:r>
              <a:rPr lang="uk-UA" sz="2400" dirty="0"/>
              <a:t> </a:t>
            </a:r>
            <a:r>
              <a:rPr lang="uk-UA" sz="2400" dirty="0" err="1"/>
              <a:t>Вебстер</a:t>
            </a:r>
            <a:r>
              <a:rPr lang="uk-UA" sz="2400" dirty="0"/>
              <a:t> (1758-1843)</a:t>
            </a:r>
            <a:endParaRPr lang="uk-UA" sz="2400" dirty="0" smtClean="0"/>
          </a:p>
          <a:p>
            <a:pPr>
              <a:buNone/>
            </a:pPr>
            <a:endParaRPr lang="uk-UA" sz="2400" dirty="0"/>
          </a:p>
        </p:txBody>
      </p:sp>
      <p:pic>
        <p:nvPicPr>
          <p:cNvPr id="16386" name="Picture 2" descr="Noah Webster pre-1843 IMG 44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2204864"/>
            <a:ext cx="3721824" cy="2798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uk-UA" sz="2400" dirty="0">
                <a:solidFill>
                  <a:srgbClr val="002060"/>
                </a:solidFill>
              </a:rPr>
              <a:t>Лінгвістичні характеристики деяких різновидів письма</a:t>
            </a:r>
            <a:endParaRPr lang="ru-RU" sz="2400" dirty="0">
              <a:solidFill>
                <a:srgbClr val="00206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95288" y="981075"/>
          <a:ext cx="8291512" cy="5684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8640"/>
                <a:gridCol w="4762872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Times New Roman"/>
                          <a:ea typeface="Calibri"/>
                          <a:cs typeface="Times New Roman"/>
                        </a:rPr>
                        <a:t>Усне мовлення</a:t>
                      </a:r>
                      <a:endParaRPr lang="ru-RU" sz="2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Times New Roman"/>
                          <a:ea typeface="Calibri"/>
                          <a:cs typeface="Times New Roman"/>
                        </a:rPr>
                        <a:t>Писемне мовлення</a:t>
                      </a:r>
                      <a:endParaRPr lang="ru-RU" sz="2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Times New Roman"/>
                          <a:ea typeface="Calibri"/>
                          <a:cs typeface="Times New Roman"/>
                        </a:rPr>
                        <a:t>нетривале, минуще</a:t>
                      </a:r>
                      <a:endParaRPr lang="ru-RU" sz="2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latin typeface="Times New Roman"/>
                          <a:ea typeface="Calibri"/>
                          <a:cs typeface="Times New Roman"/>
                        </a:rPr>
                        <a:t>тривале, фіксоване</a:t>
                      </a:r>
                      <a:endParaRPr lang="ru-RU" sz="2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Times New Roman"/>
                          <a:ea typeface="Calibri"/>
                          <a:cs typeface="Times New Roman"/>
                        </a:rPr>
                        <a:t>досить швидко змінюється</a:t>
                      </a:r>
                      <a:endParaRPr lang="ru-RU" sz="2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latin typeface="Times New Roman"/>
                          <a:ea typeface="Calibri"/>
                          <a:cs typeface="Times New Roman"/>
                        </a:rPr>
                        <a:t>змінюється повільно</a:t>
                      </a:r>
                      <a:endParaRPr lang="ru-RU" sz="2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Times New Roman"/>
                          <a:ea typeface="Calibri"/>
                          <a:cs typeface="Times New Roman"/>
                        </a:rPr>
                        <a:t>відбувається в реальному міжособистісному контексті</a:t>
                      </a:r>
                      <a:endParaRPr lang="ru-RU" sz="2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Times New Roman"/>
                          <a:ea typeface="Calibri"/>
                          <a:cs typeface="Times New Roman"/>
                        </a:rPr>
                        <a:t>відбувається в уявному міжособистісному контексті</a:t>
                      </a:r>
                      <a:endParaRPr lang="ru-RU" sz="2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latin typeface="Times New Roman"/>
                          <a:ea typeface="Calibri"/>
                          <a:cs typeface="Times New Roman"/>
                        </a:rPr>
                        <a:t>швидка обробка сказаного та почутого в режимі реального часу</a:t>
                      </a:r>
                      <a:endParaRPr lang="ru-RU" sz="2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Times New Roman"/>
                          <a:ea typeface="Calibri"/>
                          <a:cs typeface="Times New Roman"/>
                        </a:rPr>
                        <a:t>повільне, плановане у продукуванні (письмо), швидке у розумінні (читання)</a:t>
                      </a:r>
                      <a:endParaRPr lang="ru-RU" sz="2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latin typeface="Times New Roman"/>
                          <a:ea typeface="Calibri"/>
                          <a:cs typeface="Times New Roman"/>
                        </a:rPr>
                        <a:t>демонструє соціальні параметри гендеру, віку тощо</a:t>
                      </a:r>
                      <a:endParaRPr lang="ru-RU" sz="2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Times New Roman"/>
                          <a:ea typeface="Calibri"/>
                          <a:cs typeface="Times New Roman"/>
                        </a:rPr>
                        <a:t>соціальні параметри </a:t>
                      </a:r>
                      <a:r>
                        <a:rPr lang="uk-UA" sz="2000" dirty="0" err="1">
                          <a:latin typeface="Times New Roman"/>
                          <a:ea typeface="Calibri"/>
                          <a:cs typeface="Times New Roman"/>
                        </a:rPr>
                        <a:t>гендеру</a:t>
                      </a:r>
                      <a:r>
                        <a:rPr lang="uk-UA" sz="2000" dirty="0">
                          <a:latin typeface="Times New Roman"/>
                          <a:ea typeface="Calibri"/>
                          <a:cs typeface="Times New Roman"/>
                        </a:rPr>
                        <a:t>, віку тощо не є очевидними</a:t>
                      </a:r>
                      <a:endParaRPr lang="ru-RU" sz="2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latin typeface="Times New Roman"/>
                          <a:ea typeface="Calibri"/>
                          <a:cs typeface="Times New Roman"/>
                        </a:rPr>
                        <a:t>одразу ідентифікує особистість</a:t>
                      </a:r>
                      <a:endParaRPr lang="ru-RU" sz="2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Times New Roman"/>
                          <a:ea typeface="Calibri"/>
                          <a:cs typeface="Times New Roman"/>
                        </a:rPr>
                        <a:t>ідентифікація особистості ускладнена </a:t>
                      </a:r>
                      <a:endParaRPr lang="ru-RU" sz="2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latin typeface="Times New Roman"/>
                          <a:ea typeface="Calibri"/>
                          <a:cs typeface="Times New Roman"/>
                        </a:rPr>
                        <a:t>емоційність передається просодичними засобами</a:t>
                      </a:r>
                      <a:endParaRPr lang="ru-RU" sz="2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Times New Roman"/>
                          <a:ea typeface="Calibri"/>
                          <a:cs typeface="Times New Roman"/>
                        </a:rPr>
                        <a:t>емоційність передається лексичними та граматичними засобами, пунктуацією</a:t>
                      </a:r>
                      <a:endParaRPr lang="ru-RU" sz="2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Times New Roman"/>
                          <a:ea typeface="Calibri"/>
                          <a:cs typeface="Times New Roman"/>
                        </a:rPr>
                        <a:t>простір не використовується систематично для передачі значення (крім супроводжуючих жестів)</a:t>
                      </a:r>
                      <a:endParaRPr lang="ru-RU" sz="2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latin typeface="Times New Roman"/>
                          <a:ea typeface="Calibri"/>
                          <a:cs typeface="Times New Roman"/>
                        </a:rPr>
                        <a:t>систематичне використання простору для передачі значення (інтервали між словами, реченнями, параграфами, візуалізація – таблиці тощо)</a:t>
                      </a:r>
                      <a:endParaRPr lang="ru-RU" sz="2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Історія письма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ÐÐ°ÑÑÐ¸Ð½ÐºÐ¸ Ð¿Ð¾ Ð·Ð°Ð¿ÑÐ¾ÑÑ ÐÐµÑÐ¾Ð¿Ð¾ÑÐ°Ð¼ÑÑ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24744"/>
            <a:ext cx="7727961" cy="54000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uk-UA" sz="2400" dirty="0">
                <a:solidFill>
                  <a:srgbClr val="002060"/>
                </a:solidFill>
              </a:rPr>
              <a:t>Лінгвістичні характеристики деяких різновидів письма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Text messaging (texting)</a:t>
            </a:r>
            <a:endParaRPr lang="ru-RU" dirty="0"/>
          </a:p>
        </p:txBody>
      </p:sp>
      <p:pic>
        <p:nvPicPr>
          <p:cNvPr id="6" name="Рисунок 5" descr="ÐÐ°ÑÑÐ¸Ð½ÐºÐ¸ Ð¿Ð¾ Ð·Ð°Ð¿ÑÐ¾ÑÑ texti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564904"/>
            <a:ext cx="3672408" cy="2664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ÐÐ°ÑÑÐ¸Ð½ÐºÐ¸ Ð¿Ð¾ Ð·Ð°Ð¿ÑÐ¾ÑÑ unreadable texti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988840"/>
            <a:ext cx="324036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Історія письма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>
              <a:buNone/>
            </a:pPr>
            <a:r>
              <a:rPr lang="uk-UA" dirty="0" err="1" smtClean="0"/>
              <a:t>Клінопис</a:t>
            </a:r>
            <a:endParaRPr lang="ru-RU" dirty="0"/>
          </a:p>
        </p:txBody>
      </p:sp>
      <p:pic>
        <p:nvPicPr>
          <p:cNvPr id="15362" name="Picture 2" descr="https://upload.wikimedia.org/wikipedia/commons/9/91/Sumerian_26th_c_Ada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980728"/>
            <a:ext cx="5295900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Історія письма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>
              <a:buNone/>
            </a:pPr>
            <a:r>
              <a:rPr lang="uk-UA" dirty="0" err="1" smtClean="0"/>
              <a:t>Давньоєгіпетське</a:t>
            </a:r>
            <a:r>
              <a:rPr lang="uk-UA" dirty="0" smtClean="0"/>
              <a:t> </a:t>
            </a:r>
          </a:p>
          <a:p>
            <a:pPr>
              <a:buNone/>
            </a:pPr>
            <a:r>
              <a:rPr lang="uk-UA" dirty="0" smtClean="0"/>
              <a:t>ієратичне письмо</a:t>
            </a:r>
            <a:endParaRPr lang="ru-RU" dirty="0"/>
          </a:p>
        </p:txBody>
      </p:sp>
      <p:pic>
        <p:nvPicPr>
          <p:cNvPr id="5" name="Рисунок 4" descr="ÐÐ°ÑÑÐ¸Ð½ÐºÐ¸ Ð¿Ð¾ Ð·Ð°Ð¿ÑÐ¾ÑÑ hieratic writi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068960"/>
            <a:ext cx="3876705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Історія письма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>
              <a:buNone/>
            </a:pPr>
            <a:r>
              <a:rPr lang="uk-UA" dirty="0" err="1" smtClean="0"/>
              <a:t>Давньоєгіпетське</a:t>
            </a:r>
            <a:r>
              <a:rPr lang="uk-UA" dirty="0" smtClean="0"/>
              <a:t> </a:t>
            </a:r>
          </a:p>
          <a:p>
            <a:pPr>
              <a:buNone/>
            </a:pPr>
            <a:r>
              <a:rPr lang="uk-UA" dirty="0" smtClean="0"/>
              <a:t>демотичне письмо</a:t>
            </a:r>
            <a:endParaRPr lang="ru-RU" dirty="0"/>
          </a:p>
        </p:txBody>
      </p:sp>
      <p:pic>
        <p:nvPicPr>
          <p:cNvPr id="6" name="Рисунок 5" descr="DemoticScriptsRosettaStoneReplic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708920"/>
            <a:ext cx="4648600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Історія письма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Розетський камінь</a:t>
            </a:r>
            <a:endParaRPr lang="ru-RU" dirty="0"/>
          </a:p>
        </p:txBody>
      </p:sp>
      <p:pic>
        <p:nvPicPr>
          <p:cNvPr id="5" name="Рисунок 4" descr="https://upload.wikimedia.org/wikipedia/commons/thumb/2/23/Rosetta_Stone.JPG/300px-Rosetta_Ston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2204864"/>
            <a:ext cx="2952328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Історія письма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Зародження письма в давньому Китаї</a:t>
            </a:r>
            <a:endParaRPr lang="ru-RU" dirty="0"/>
          </a:p>
        </p:txBody>
      </p:sp>
      <p:pic>
        <p:nvPicPr>
          <p:cNvPr id="6" name="Рисунок 5" descr="ÐÐ°ÑÑÐ¸Ð½ÐºÐ¸ Ð¿Ð¾ Ð·Ð°Ð¿ÑÐ¾ÑÑ oracle bones ancient china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2276872"/>
            <a:ext cx="4737538" cy="4021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Історія письма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Письмо </a:t>
            </a:r>
            <a:r>
              <a:rPr lang="uk-UA" dirty="0" err="1" smtClean="0"/>
              <a:t>ронго-ронго</a:t>
            </a:r>
            <a:endParaRPr lang="ru-RU" dirty="0"/>
          </a:p>
        </p:txBody>
      </p:sp>
      <p:pic>
        <p:nvPicPr>
          <p:cNvPr id="5" name="Рисунок 4" descr="https://upload.wikimedia.org/wikipedia/commons/7/76/Rongo-rongo_script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412776"/>
            <a:ext cx="3480357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Історія письма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Письмо </a:t>
            </a:r>
            <a:r>
              <a:rPr lang="uk-UA" dirty="0" err="1" smtClean="0"/>
              <a:t>Ольмеки</a:t>
            </a:r>
            <a:endParaRPr lang="ru-RU" dirty="0"/>
          </a:p>
        </p:txBody>
      </p:sp>
      <p:pic>
        <p:nvPicPr>
          <p:cNvPr id="6" name="Рисунок 5" descr="https://upload.wikimedia.org/wikipedia/commons/thumb/8/82/Cascajal-text.jpg/800px-Cascajal-text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124744"/>
            <a:ext cx="3600400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272</Words>
  <Application>Microsoft Office PowerPoint</Application>
  <PresentationFormat>Экран (4:3)</PresentationFormat>
  <Paragraphs>64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Письмо</vt:lpstr>
      <vt:lpstr>Історія письма</vt:lpstr>
      <vt:lpstr>Історія письма</vt:lpstr>
      <vt:lpstr>Історія письма</vt:lpstr>
      <vt:lpstr>Історія письма</vt:lpstr>
      <vt:lpstr>Історія письма</vt:lpstr>
      <vt:lpstr>Історія письма</vt:lpstr>
      <vt:lpstr>Історія письма</vt:lpstr>
      <vt:lpstr>Історія письма</vt:lpstr>
      <vt:lpstr>Типи систем письма</vt:lpstr>
      <vt:lpstr>Логографічне письмо</vt:lpstr>
      <vt:lpstr>Складове письмо</vt:lpstr>
      <vt:lpstr>Консонантне письмо (абджад)</vt:lpstr>
      <vt:lpstr>Консонантне письмо (абджад)</vt:lpstr>
      <vt:lpstr>Консонантне письмо (абджад)</vt:lpstr>
      <vt:lpstr>Алфавітне письмо </vt:lpstr>
      <vt:lpstr>Системи письма в суспільстві</vt:lpstr>
      <vt:lpstr>Системи письма в суспільстві</vt:lpstr>
      <vt:lpstr>Лінгвістичні характеристики деяких різновидів письма</vt:lpstr>
      <vt:lpstr>Лінгвістичні характеристики деяких різновидів письма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Komp</dc:creator>
  <cp:lastModifiedBy>Komp</cp:lastModifiedBy>
  <cp:revision>8</cp:revision>
  <dcterms:created xsi:type="dcterms:W3CDTF">2018-11-24T18:33:07Z</dcterms:created>
  <dcterms:modified xsi:type="dcterms:W3CDTF">2018-11-24T19:16:08Z</dcterms:modified>
</cp:coreProperties>
</file>