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CA3F-7AF0-46B5-BE72-1C550C89399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CE4A-0D73-4C6C-B8A6-89083C70B2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Психолінгвістика: мова, свідомість та мозок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Лекція 9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Розуміння та продукування мовлення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i="1" dirty="0" err="1"/>
              <a:t>For</a:t>
            </a:r>
            <a:r>
              <a:rPr lang="uk-UA" sz="2800" i="1" dirty="0"/>
              <a:t> </a:t>
            </a:r>
            <a:r>
              <a:rPr lang="uk-UA" sz="2800" i="1" dirty="0" err="1"/>
              <a:t>several</a:t>
            </a:r>
            <a:r>
              <a:rPr lang="uk-UA" sz="2800" i="1" dirty="0"/>
              <a:t> </a:t>
            </a:r>
            <a:r>
              <a:rPr lang="uk-UA" sz="2800" i="1" dirty="0" err="1"/>
              <a:t>weeks</a:t>
            </a:r>
            <a:r>
              <a:rPr lang="uk-UA" sz="2800" i="1" dirty="0"/>
              <a:t> </a:t>
            </a:r>
            <a:r>
              <a:rPr lang="uk-UA" sz="2800" i="1" dirty="0" err="1"/>
              <a:t>after</a:t>
            </a:r>
            <a:r>
              <a:rPr lang="uk-UA" sz="2800" i="1" dirty="0"/>
              <a:t> </a:t>
            </a:r>
            <a:r>
              <a:rPr lang="uk-UA" sz="2800" i="1" dirty="0" err="1"/>
              <a:t>the</a:t>
            </a:r>
            <a:r>
              <a:rPr lang="uk-UA" sz="2800" i="1" dirty="0"/>
              <a:t> </a:t>
            </a:r>
            <a:r>
              <a:rPr lang="uk-UA" sz="2800" i="1" dirty="0" err="1"/>
              <a:t>exterminator’</a:t>
            </a:r>
            <a:r>
              <a:rPr lang="en-US" sz="2800" i="1" dirty="0"/>
              <a:t>s visit they did not find a single </a:t>
            </a:r>
            <a:r>
              <a:rPr lang="en-US" sz="2800" b="1" i="1" dirty="0"/>
              <a:t>bug</a:t>
            </a:r>
            <a:r>
              <a:rPr lang="en-US" sz="2800" i="1" dirty="0"/>
              <a:t> in the apartment</a:t>
            </a:r>
            <a:r>
              <a:rPr lang="uk-UA" sz="2800" i="1" dirty="0"/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2530" name="Picture 2" descr="ÐÐ°ÑÑÐ¸Ð½ÐºÐ¸ Ð¿Ð¾ Ð·Ð°Ð¿ÑÐ¾ÑÑ b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2381250" cy="2381250"/>
          </a:xfrm>
          <a:prstGeom prst="rect">
            <a:avLst/>
          </a:prstGeom>
          <a:noFill/>
        </p:spPr>
      </p:pic>
      <p:pic>
        <p:nvPicPr>
          <p:cNvPr id="22532" name="Picture 4" descr="ÐÐ°ÑÑÐ¸Ð½ÐºÐ¸ Ð¿Ð¾ Ð·Ð°Ð¿ÑÐ¾ÑÑ spy b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0486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Розуміння та продукування мовлення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garden path sentences</a:t>
            </a:r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i="1" dirty="0"/>
              <a:t>The horse raced </a:t>
            </a:r>
          </a:p>
          <a:p>
            <a:pPr>
              <a:buNone/>
            </a:pPr>
            <a:r>
              <a:rPr lang="en-US" sz="2800" i="1" dirty="0"/>
              <a:t>past the barn fell.</a:t>
            </a:r>
            <a:endParaRPr lang="ru-RU" sz="2800" dirty="0"/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ÐÐ°ÑÑÐ¸Ð½ÐºÐ¸ Ð¿Ð¾ Ð·Ð°Ð¿ÑÐ¾ÑÑ garden path sentenc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321098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Розуміння та продукування мовлення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i="1" dirty="0" err="1">
                <a:solidFill>
                  <a:srgbClr val="FF0000"/>
                </a:solidFill>
              </a:rPr>
              <a:t>spoonerisms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endParaRPr lang="de-DE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2800" dirty="0">
                <a:solidFill>
                  <a:srgbClr val="002060"/>
                </a:solidFill>
              </a:rPr>
              <a:t>Вільям </a:t>
            </a:r>
            <a:r>
              <a:rPr lang="uk-UA" sz="2800" dirty="0" err="1">
                <a:solidFill>
                  <a:srgbClr val="002060"/>
                </a:solidFill>
              </a:rPr>
              <a:t>Спунер</a:t>
            </a:r>
            <a:r>
              <a:rPr lang="uk-UA" sz="2800" dirty="0">
                <a:solidFill>
                  <a:srgbClr val="002060"/>
                </a:solidFill>
              </a:rPr>
              <a:t> (1844-1930)</a:t>
            </a:r>
            <a:endParaRPr lang="de-DE" sz="28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i="1" dirty="0"/>
          </a:p>
          <a:p>
            <a:pPr>
              <a:buNone/>
            </a:pPr>
            <a:r>
              <a:rPr lang="en-US" sz="2800" i="1" dirty="0"/>
              <a:t>Let us drink a toast </a:t>
            </a:r>
          </a:p>
          <a:p>
            <a:pPr>
              <a:buNone/>
            </a:pPr>
            <a:r>
              <a:rPr lang="en-US" sz="2800" i="1" dirty="0"/>
              <a:t>to our very </a:t>
            </a:r>
            <a:r>
              <a:rPr lang="en-US" sz="2800" b="1" i="1" dirty="0"/>
              <a:t>q</a:t>
            </a:r>
            <a:r>
              <a:rPr lang="en-US" sz="2800" i="1" dirty="0"/>
              <a:t>ueer </a:t>
            </a:r>
            <a:r>
              <a:rPr lang="en-US" sz="2800" b="1" i="1" dirty="0"/>
              <a:t>d</a:t>
            </a:r>
            <a:r>
              <a:rPr lang="en-US" sz="2800" i="1" dirty="0"/>
              <a:t>ean</a:t>
            </a:r>
            <a:r>
              <a:rPr lang="uk-UA" sz="2800" i="1" dirty="0"/>
              <a:t>.</a:t>
            </a:r>
            <a:endParaRPr lang="ru-RU" sz="2800" dirty="0"/>
          </a:p>
          <a:p>
            <a:pPr>
              <a:buNone/>
            </a:pPr>
            <a:endParaRPr lang="en-US" sz="2800" i="1" dirty="0"/>
          </a:p>
          <a:p>
            <a:pPr>
              <a:buNone/>
            </a:pPr>
            <a:r>
              <a:rPr lang="en-US" sz="2800" i="1" dirty="0"/>
              <a:t>You’ve </a:t>
            </a:r>
            <a:r>
              <a:rPr lang="en-US" sz="2800" b="1" i="1" dirty="0"/>
              <a:t>h</a:t>
            </a:r>
            <a:r>
              <a:rPr lang="en-US" sz="2800" i="1" dirty="0"/>
              <a:t>issed all my </a:t>
            </a:r>
          </a:p>
          <a:p>
            <a:pPr>
              <a:buNone/>
            </a:pPr>
            <a:r>
              <a:rPr lang="en-US" sz="2800" b="1" i="1" dirty="0"/>
              <a:t>m</a:t>
            </a:r>
            <a:r>
              <a:rPr lang="en-US" sz="2800" i="1" dirty="0"/>
              <a:t>ystery lectures and </a:t>
            </a:r>
          </a:p>
          <a:p>
            <a:pPr>
              <a:buNone/>
            </a:pPr>
            <a:r>
              <a:rPr lang="en-US" sz="2800" b="1" i="1" dirty="0"/>
              <a:t>t</a:t>
            </a:r>
            <a:r>
              <a:rPr lang="en-US" sz="2800" i="1" dirty="0"/>
              <a:t>asted the whole </a:t>
            </a:r>
            <a:r>
              <a:rPr lang="en-US" sz="2800" b="1" i="1" dirty="0"/>
              <a:t>w</a:t>
            </a:r>
            <a:r>
              <a:rPr lang="en-US" sz="2800" i="1" dirty="0"/>
              <a:t>orm.</a:t>
            </a:r>
            <a:endParaRPr lang="ru-RU" sz="2800" dirty="0"/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3554" name="Picture 2" descr="William Archibald Spooner Vanity Fair 1898-04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060848"/>
            <a:ext cx="2686050" cy="4295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Розуміння та продукування мовлення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en-US" sz="2800" i="1" dirty="0"/>
          </a:p>
          <a:p>
            <a:endParaRPr lang="en-US" sz="2800" i="1" dirty="0"/>
          </a:p>
          <a:p>
            <a:r>
              <a:rPr lang="en-US" sz="2800" i="1" dirty="0" err="1"/>
              <a:t>slicely</a:t>
            </a:r>
            <a:r>
              <a:rPr lang="en-US" sz="2800" i="1" dirty="0"/>
              <a:t> thinned</a:t>
            </a:r>
            <a:r>
              <a:rPr lang="uk-UA" sz="2800" dirty="0"/>
              <a:t> замість  </a:t>
            </a:r>
            <a:r>
              <a:rPr lang="en-US" sz="2800" i="1" dirty="0"/>
              <a:t>thinly sliced</a:t>
            </a:r>
            <a:endParaRPr lang="ru-RU" sz="2800" dirty="0"/>
          </a:p>
          <a:p>
            <a:r>
              <a:rPr lang="en-US" sz="2800" i="1" dirty="0"/>
              <a:t>He is writing a mother to his letter</a:t>
            </a:r>
            <a:endParaRPr lang="ru-RU" sz="2800" dirty="0"/>
          </a:p>
          <a:p>
            <a:r>
              <a:rPr lang="uk-UA" sz="2800" i="1" dirty="0" err="1"/>
              <a:t>kind</a:t>
            </a:r>
            <a:r>
              <a:rPr lang="uk-UA" sz="2800" b="1" i="1" dirty="0" err="1"/>
              <a:t>ler</a:t>
            </a:r>
            <a:r>
              <a:rPr lang="uk-UA" sz="2800" i="1" dirty="0"/>
              <a:t> </a:t>
            </a:r>
            <a:r>
              <a:rPr lang="uk-UA" sz="2800" i="1" dirty="0" err="1"/>
              <a:t>and</a:t>
            </a:r>
            <a:r>
              <a:rPr lang="uk-UA" sz="2800" i="1" dirty="0"/>
              <a:t> </a:t>
            </a:r>
            <a:r>
              <a:rPr lang="uk-UA" sz="2800" i="1" dirty="0" err="1"/>
              <a:t>gentler</a:t>
            </a:r>
            <a:endParaRPr lang="de-DE" sz="2800" i="1" dirty="0"/>
          </a:p>
          <a:p>
            <a:r>
              <a:rPr lang="uk-UA" sz="2800" i="1" dirty="0" err="1"/>
              <a:t>economic</a:t>
            </a:r>
            <a:r>
              <a:rPr lang="uk-UA" sz="2800" i="1" dirty="0"/>
              <a:t> / </a:t>
            </a:r>
            <a:r>
              <a:rPr lang="uk-UA" sz="2800" i="1" dirty="0" err="1"/>
              <a:t>economical</a:t>
            </a:r>
            <a:r>
              <a:rPr lang="uk-UA" sz="2800" i="1" dirty="0"/>
              <a:t>, </a:t>
            </a:r>
            <a:r>
              <a:rPr lang="uk-UA" sz="2800" i="1" dirty="0" err="1"/>
              <a:t>perspective</a:t>
            </a:r>
            <a:r>
              <a:rPr lang="uk-UA" sz="2800" i="1" dirty="0"/>
              <a:t> / </a:t>
            </a:r>
            <a:r>
              <a:rPr lang="uk-UA" sz="2800" i="1" dirty="0" err="1"/>
              <a:t>prospective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та мозок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en-US" sz="2800" i="1" dirty="0"/>
          </a:p>
          <a:p>
            <a:endParaRPr lang="en-US" sz="2800" i="1" dirty="0"/>
          </a:p>
        </p:txBody>
      </p:sp>
      <p:pic>
        <p:nvPicPr>
          <p:cNvPr id="4" name="Рисунок 3" descr="Blausen 0215 CerebralHemisphere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532859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та мозок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en-US" sz="2800" i="1" dirty="0"/>
          </a:p>
          <a:p>
            <a:endParaRPr lang="en-US" sz="2800" i="1" dirty="0"/>
          </a:p>
        </p:txBody>
      </p:sp>
      <p:pic>
        <p:nvPicPr>
          <p:cNvPr id="5" name="Рисунок 4" descr="ÐÐ°ÑÑÐ¸Ð½ÐºÐ¸ Ð¿Ð¾ Ð·Ð°Ð¿ÑÐ¾ÑÑ Ð¼Ð¾Ð·Ð¾Ð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698477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та мозок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err="1"/>
              <a:t>Phineas</a:t>
            </a:r>
            <a:r>
              <a:rPr lang="en-GB" sz="2800" b="1" dirty="0"/>
              <a:t> P. Gage</a:t>
            </a:r>
            <a:r>
              <a:rPr lang="en-GB" sz="2800" dirty="0"/>
              <a:t> (1823–1860)</a:t>
            </a:r>
            <a:endParaRPr lang="en-US" sz="2800" i="1" dirty="0"/>
          </a:p>
        </p:txBody>
      </p:sp>
      <p:pic>
        <p:nvPicPr>
          <p:cNvPr id="25602" name="Picture 2" descr="https://upload.wikimedia.org/wikipedia/commons/thumb/2/28/Phineas_gage_-_1868_skull_diagram.jpg/110px-Phineas_gage_-_1868_skull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2232248" cy="3165734"/>
          </a:xfrm>
          <a:prstGeom prst="rect">
            <a:avLst/>
          </a:prstGeom>
          <a:noFill/>
        </p:spPr>
      </p:pic>
      <p:pic>
        <p:nvPicPr>
          <p:cNvPr id="25604" name="Picture 4" descr="Phineas Gage Cased Daguerreotype WilgusPhoto2008-12-19 EnhancedRetouched 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060848"/>
            <a:ext cx="3649588" cy="4282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та мозок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i="1" dirty="0"/>
          </a:p>
        </p:txBody>
      </p:sp>
      <p:pic>
        <p:nvPicPr>
          <p:cNvPr id="6" name="Рисунок 5" descr="https://upload.wikimedia.org/wikipedia/commons/thumb/0/03/BrocasAreaSmall.png/300px-BrocasAreaSma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1" y="1628800"/>
            <a:ext cx="532859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ті пізнання. </a:t>
            </a:r>
            <a:r>
              <a:rPr lang="uk-UA" sz="2400">
                <a:solidFill>
                  <a:srgbClr val="002060"/>
                </a:solidFill>
              </a:rPr>
              <a:t>Гіпотеза Сепіра-Ворфа</a:t>
            </a:r>
            <a:r>
              <a:rPr lang="uk-UA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/>
              <a:t>Вільгельм фон Гумбольдт </a:t>
            </a:r>
            <a:endParaRPr lang="en-US" sz="2800" dirty="0"/>
          </a:p>
          <a:p>
            <a:pPr>
              <a:buNone/>
            </a:pPr>
            <a:r>
              <a:rPr lang="uk-UA" sz="2800" dirty="0"/>
              <a:t>(1767-1835)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                    </a:t>
            </a:r>
            <a:r>
              <a:rPr lang="uk-UA" sz="2800" dirty="0"/>
              <a:t>Едвард </a:t>
            </a:r>
            <a:r>
              <a:rPr lang="uk-UA" sz="2800" dirty="0" err="1"/>
              <a:t>Сепір</a:t>
            </a:r>
            <a:r>
              <a:rPr lang="uk-UA" sz="2800" dirty="0"/>
              <a:t> (1884-1939)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uk-UA" sz="2800" dirty="0"/>
              <a:t>Бенджамін Лі </a:t>
            </a:r>
            <a:r>
              <a:rPr lang="uk-UA" sz="2800" dirty="0" err="1"/>
              <a:t>Ворф</a:t>
            </a:r>
            <a:r>
              <a:rPr lang="uk-UA" sz="2800" dirty="0"/>
              <a:t> (1897-1941) </a:t>
            </a:r>
            <a:endParaRPr lang="ru-RU" sz="2800" dirty="0"/>
          </a:p>
        </p:txBody>
      </p:sp>
      <p:pic>
        <p:nvPicPr>
          <p:cNvPr id="1026" name="Picture 2" descr="ÐÐ°ÑÑÐ¸Ð½ÐºÐ¸ Ð¿Ð¾ Ð·Ð°Ð¿ÑÐ¾ÑÑ wilhelm von humbold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836712"/>
            <a:ext cx="1593053" cy="2522334"/>
          </a:xfrm>
          <a:prstGeom prst="rect">
            <a:avLst/>
          </a:prstGeom>
          <a:noFill/>
        </p:spPr>
      </p:pic>
      <p:pic>
        <p:nvPicPr>
          <p:cNvPr id="1028" name="Picture 4" descr="ÐÐ°ÑÑÐ¸Ð½ÐºÐ¸ Ð¿Ð¾ Ð·Ð°Ð¿ÑÐ¾ÑÑ Edward Se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76872"/>
            <a:ext cx="1728192" cy="2480916"/>
          </a:xfrm>
          <a:prstGeom prst="rect">
            <a:avLst/>
          </a:prstGeom>
          <a:noFill/>
        </p:spPr>
      </p:pic>
      <p:pic>
        <p:nvPicPr>
          <p:cNvPr id="1030" name="Picture 6" descr="Benjamin Lee Whor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789040"/>
            <a:ext cx="2209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ті пізнання. Гіпотеза </a:t>
            </a:r>
            <a:r>
              <a:rPr lang="uk-UA" sz="2400" dirty="0" err="1">
                <a:solidFill>
                  <a:srgbClr val="002060"/>
                </a:solidFill>
              </a:rPr>
              <a:t>Сепірфа-Ворфа</a:t>
            </a:r>
            <a:r>
              <a:rPr lang="uk-UA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u="sng" dirty="0">
                <a:solidFill>
                  <a:srgbClr val="002060"/>
                </a:solidFill>
              </a:rPr>
              <a:t>Гіпотеза </a:t>
            </a:r>
            <a:r>
              <a:rPr lang="uk-UA" sz="2800" b="1" u="sng" dirty="0" err="1">
                <a:solidFill>
                  <a:srgbClr val="002060"/>
                </a:solidFill>
              </a:rPr>
              <a:t>Сепіра-Ворфа</a:t>
            </a:r>
            <a:r>
              <a:rPr lang="uk-UA" sz="2800" b="1" u="sng" dirty="0">
                <a:solidFill>
                  <a:srgbClr val="002060"/>
                </a:solidFill>
              </a:rPr>
              <a:t> (Sapir-Whorf </a:t>
            </a:r>
            <a:r>
              <a:rPr lang="uk-UA" sz="2800" b="1" u="sng" dirty="0" err="1">
                <a:solidFill>
                  <a:srgbClr val="002060"/>
                </a:solidFill>
              </a:rPr>
              <a:t>hypothesis</a:t>
            </a:r>
            <a:r>
              <a:rPr lang="uk-UA" sz="2800" b="1" u="sng" dirty="0">
                <a:solidFill>
                  <a:srgbClr val="002060"/>
                </a:solidFill>
              </a:rPr>
              <a:t>):</a:t>
            </a:r>
            <a:endParaRPr lang="ru-RU" sz="2800" b="1" u="sng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b="1" dirty="0"/>
          </a:p>
          <a:p>
            <a:r>
              <a:rPr lang="uk-UA" sz="2800" b="1" dirty="0"/>
              <a:t>принцип лінгвістичної відносності</a:t>
            </a:r>
            <a:r>
              <a:rPr lang="uk-UA" sz="2800" dirty="0"/>
              <a:t> (</a:t>
            </a:r>
            <a:r>
              <a:rPr lang="uk-UA" sz="2800" dirty="0" err="1"/>
              <a:t>linguistic</a:t>
            </a:r>
            <a:r>
              <a:rPr lang="uk-UA" sz="2800" dirty="0"/>
              <a:t> </a:t>
            </a:r>
            <a:r>
              <a:rPr lang="uk-UA" sz="2800" dirty="0" err="1"/>
              <a:t>relativity</a:t>
            </a:r>
            <a:r>
              <a:rPr lang="uk-UA" sz="2800" dirty="0"/>
              <a:t>)</a:t>
            </a:r>
          </a:p>
          <a:p>
            <a:r>
              <a:rPr lang="uk-UA" sz="2800" b="1" dirty="0"/>
              <a:t>принцип лінгвістичного детермінізму</a:t>
            </a:r>
            <a:r>
              <a:rPr lang="uk-UA" sz="2800" dirty="0"/>
              <a:t> (</a:t>
            </a:r>
            <a:r>
              <a:rPr lang="uk-UA" sz="2800" dirty="0" err="1"/>
              <a:t>linguistic</a:t>
            </a:r>
            <a:r>
              <a:rPr lang="uk-UA" sz="2800" dirty="0"/>
              <a:t> </a:t>
            </a:r>
            <a:r>
              <a:rPr lang="uk-UA" sz="2800" dirty="0" err="1"/>
              <a:t>determinism</a:t>
            </a:r>
            <a:r>
              <a:rPr lang="uk-UA" sz="2800" dirty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ті пізнання. Гіпотеза </a:t>
            </a:r>
            <a:r>
              <a:rPr lang="uk-UA" sz="2400" dirty="0" err="1">
                <a:solidFill>
                  <a:srgbClr val="002060"/>
                </a:solidFill>
              </a:rPr>
              <a:t>Сепірфа-Ворфа</a:t>
            </a:r>
            <a:r>
              <a:rPr lang="uk-UA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mound</a:t>
            </a:r>
          </a:p>
          <a:p>
            <a:pPr>
              <a:buNone/>
            </a:pPr>
            <a:r>
              <a:rPr lang="en-US" sz="2800" dirty="0"/>
              <a:t>ridge</a:t>
            </a:r>
          </a:p>
          <a:p>
            <a:pPr>
              <a:buNone/>
            </a:pPr>
            <a:r>
              <a:rPr lang="en-US" sz="2800" dirty="0"/>
              <a:t>hill</a:t>
            </a:r>
          </a:p>
          <a:p>
            <a:pPr>
              <a:buNone/>
            </a:pPr>
            <a:r>
              <a:rPr lang="en-US" sz="2800" dirty="0"/>
              <a:t>mesa</a:t>
            </a:r>
          </a:p>
          <a:p>
            <a:pPr>
              <a:buNone/>
            </a:pPr>
            <a:r>
              <a:rPr lang="en-US" sz="2800" dirty="0"/>
              <a:t>plateau</a:t>
            </a:r>
          </a:p>
          <a:p>
            <a:pPr>
              <a:buNone/>
            </a:pPr>
            <a:r>
              <a:rPr lang="en-US" sz="2800" dirty="0"/>
              <a:t>cape </a:t>
            </a:r>
          </a:p>
          <a:p>
            <a:pPr>
              <a:buNone/>
            </a:pPr>
            <a:r>
              <a:rPr lang="en-US" sz="2800" dirty="0"/>
              <a:t>mountain</a:t>
            </a:r>
            <a:endParaRPr lang="ru-RU" sz="2800" dirty="0"/>
          </a:p>
        </p:txBody>
      </p:sp>
      <p:pic>
        <p:nvPicPr>
          <p:cNvPr id="4" name="Рисунок 3" descr="ÐÐ°ÑÑÐ¸Ð½ÐºÐ¸ Ð¿Ð¾ Ð·Ð°Ð¿ÑÐ¾ÑÑ mou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92696"/>
            <a:ext cx="1158314" cy="86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Ð°ÑÑÐ¸Ð½ÐºÐ¸ Ð¿Ð¾ Ð·Ð°Ð¿ÑÐ¾ÑÑ ridg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84784"/>
            <a:ext cx="1194815" cy="89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ÐÐ°ÑÑÐ¸Ð½ÐºÐ¸ Ð¿Ð¾ Ð·Ð°Ð¿ÑÐ¾ÑÑ hil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276872"/>
            <a:ext cx="1397374" cy="79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Ð°ÑÑÐ¸Ð½ÐºÐ¸ Ð¿Ð¾ Ð·Ð°Ð¿ÑÐ¾ÑÑ mes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996952"/>
            <a:ext cx="1455781" cy="81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ÐÐ°ÑÑÐ¸Ð½ÐºÐ¸ Ð¿Ð¾ Ð·Ð°Ð¿ÑÐ¾ÑÑ plateau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3717032"/>
            <a:ext cx="1259915" cy="94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ÐÐ°ÑÑÐ¸Ð½ÐºÐ¸ Ð¿Ð¾ Ð·Ð°Ð¿ÑÐ¾ÑÑ cap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653136"/>
            <a:ext cx="1093406" cy="72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ÐÐ°ÑÑÐ¸Ð½ÐºÐ¸ Ð¿Ð¾ Ð·Ð°Ð¿ÑÐ¾ÑÑ mountain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5373216"/>
            <a:ext cx="1481044" cy="9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ті пізнання. Гіпотеза </a:t>
            </a:r>
            <a:r>
              <a:rPr lang="uk-UA" sz="2400" dirty="0" err="1">
                <a:solidFill>
                  <a:srgbClr val="002060"/>
                </a:solidFill>
              </a:rPr>
              <a:t>Сепірфа-Ворфа</a:t>
            </a:r>
            <a:r>
              <a:rPr lang="uk-UA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/>
          </a:p>
        </p:txBody>
      </p:sp>
      <p:pic>
        <p:nvPicPr>
          <p:cNvPr id="11" name="Рисунок 10" descr="ÐÐ°ÑÑÐ¸Ð½ÐºÐ¸ Ð¿Ð¾ Ð·Ð°Ð¿ÑÐ¾ÑÑ Whorf's linear notion of tim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345638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ті пізнання. Гіпотеза </a:t>
            </a:r>
            <a:r>
              <a:rPr lang="uk-UA" sz="2400" dirty="0" err="1">
                <a:solidFill>
                  <a:srgbClr val="002060"/>
                </a:solidFill>
              </a:rPr>
              <a:t>Сепірфа-Ворфа</a:t>
            </a:r>
            <a:r>
              <a:rPr lang="uk-UA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>
                <a:solidFill>
                  <a:srgbClr val="002060"/>
                </a:solidFill>
              </a:rPr>
              <a:t>Ден </a:t>
            </a:r>
            <a:r>
              <a:rPr lang="uk-UA" sz="2800" dirty="0" err="1">
                <a:solidFill>
                  <a:srgbClr val="002060"/>
                </a:solidFill>
              </a:rPr>
              <a:t>Слобін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800" b="1" dirty="0" err="1">
                <a:solidFill>
                  <a:srgbClr val="002060"/>
                </a:solidFill>
              </a:rPr>
              <a:t>thinking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 err="1">
                <a:solidFill>
                  <a:srgbClr val="002060"/>
                </a:solidFill>
              </a:rPr>
              <a:t>for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 err="1">
                <a:solidFill>
                  <a:srgbClr val="002060"/>
                </a:solidFill>
              </a:rPr>
              <a:t>speaking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5362" name="Picture 2" descr="Dan Slobin LCM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060848"/>
            <a:ext cx="2599556" cy="3462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Мова ті пізнання. Гіпотеза </a:t>
            </a:r>
            <a:r>
              <a:rPr lang="uk-UA" sz="2400" dirty="0" err="1">
                <a:solidFill>
                  <a:srgbClr val="002060"/>
                </a:solidFill>
              </a:rPr>
              <a:t>Сепірфа-Ворфа</a:t>
            </a:r>
            <a:r>
              <a:rPr lang="uk-UA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800" dirty="0" err="1">
                <a:solidFill>
                  <a:srgbClr val="002060"/>
                </a:solidFill>
              </a:rPr>
              <a:t>Guugu</a:t>
            </a:r>
            <a:r>
              <a:rPr lang="uk-UA" sz="2800" dirty="0">
                <a:solidFill>
                  <a:srgbClr val="002060"/>
                </a:solidFill>
              </a:rPr>
              <a:t> </a:t>
            </a:r>
            <a:r>
              <a:rPr lang="uk-UA" sz="2800" dirty="0" err="1">
                <a:solidFill>
                  <a:srgbClr val="002060"/>
                </a:solidFill>
              </a:rPr>
              <a:t>Yimithirr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411760" y="2420888"/>
          <a:ext cx="4248472" cy="2304256"/>
        </p:xfrm>
        <a:graphic>
          <a:graphicData uri="http://schemas.openxmlformats.org/drawingml/2006/table">
            <a:tbl>
              <a:tblPr/>
              <a:tblGrid>
                <a:gridCol w="849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☺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◊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○                </a:t>
                      </a:r>
                      <a:r>
                        <a:rPr lang="en-US" sz="2600" dirty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 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Розуміння та продукування мовлення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0482" name="Picture 2" descr="ÐÐ°ÑÑÐ¸Ð½ÐºÐ¸ Ð¿Ð¾ Ð·Ð°Ð¿ÑÐ¾ÑÑ ÑÐµÐ¼Ð°ÑÐ¾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Розуміння та продукування мовлення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/>
              <a:t>Одним з головних завдань </a:t>
            </a:r>
            <a:r>
              <a:rPr lang="uk-UA" sz="2800" dirty="0">
                <a:solidFill>
                  <a:srgbClr val="002060"/>
                </a:solidFill>
              </a:rPr>
              <a:t>психолінгвістики</a:t>
            </a:r>
            <a:r>
              <a:rPr lang="uk-UA" sz="2800" dirty="0"/>
              <a:t> є дослідження моделей ментальних граматик та лексиконів та психологічних процесів, через які ці моделі є задіяними в продукуванні та розумінні мовлення.</a:t>
            </a:r>
            <a:endParaRPr lang="ru-RU" sz="2800" dirty="0"/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1506" name="Picture 2" descr="ÐÐ°ÑÑÐ¸Ð½ÐºÐ¸ Ð¿Ð¾ Ð·Ð°Ð¿ÑÐ¾ÑÑ psycholinguist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645024"/>
            <a:ext cx="2828925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266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Психолінгвістика: мова, свідомість та мозок </vt:lpstr>
      <vt:lpstr>Мова ті пізнання. Гіпотеза Сепіра-Ворфа.</vt:lpstr>
      <vt:lpstr>Мова ті пізнання. Гіпотеза Сепірфа-Ворфа.</vt:lpstr>
      <vt:lpstr>Мова ті пізнання. Гіпотеза Сепірфа-Ворфа.</vt:lpstr>
      <vt:lpstr>Мова ті пізнання. Гіпотеза Сепірфа-Ворфа.</vt:lpstr>
      <vt:lpstr>Мова ті пізнання. Гіпотеза Сепірфа-Ворфа.</vt:lpstr>
      <vt:lpstr>Мова ті пізнання. Гіпотеза Сепірфа-Ворфа.</vt:lpstr>
      <vt:lpstr>Розуміння та продукування мовлення</vt:lpstr>
      <vt:lpstr>Розуміння та продукування мовлення</vt:lpstr>
      <vt:lpstr>Розуміння та продукування мовлення</vt:lpstr>
      <vt:lpstr>Розуміння та продукування мовлення</vt:lpstr>
      <vt:lpstr>Розуміння та продукування мовлення</vt:lpstr>
      <vt:lpstr>Розуміння та продукування мовлення</vt:lpstr>
      <vt:lpstr>Мова та мозок</vt:lpstr>
      <vt:lpstr>Мова та мозок</vt:lpstr>
      <vt:lpstr>Мова та мозок</vt:lpstr>
      <vt:lpstr>Мова та мозок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Психолінгвістика: мова, свідомість та мозок </dc:title>
  <dc:creator>Komp</dc:creator>
  <cp:lastModifiedBy>svsyd</cp:lastModifiedBy>
  <cp:revision>8</cp:revision>
  <dcterms:created xsi:type="dcterms:W3CDTF">2018-11-02T19:32:37Z</dcterms:created>
  <dcterms:modified xsi:type="dcterms:W3CDTF">2020-11-13T11:32:16Z</dcterms:modified>
</cp:coreProperties>
</file>