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33F76CF-9243-4FE8-8A58-2A08406D2D98}" type="datetimeFigureOut">
              <a:rPr lang="ru-RU" smtClean="0"/>
              <a:t>27.10.2018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981C028-38D1-49BE-98CB-C6A04F78DC82}"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33F76CF-9243-4FE8-8A58-2A08406D2D98}" type="datetimeFigureOut">
              <a:rPr lang="ru-RU" smtClean="0"/>
              <a:t>27.10.2018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981C028-38D1-49BE-98CB-C6A04F78DC82}"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33F76CF-9243-4FE8-8A58-2A08406D2D98}" type="datetimeFigureOut">
              <a:rPr lang="ru-RU" smtClean="0"/>
              <a:t>27.10.2018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981C028-38D1-49BE-98CB-C6A04F78DC82}"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33F76CF-9243-4FE8-8A58-2A08406D2D98}" type="datetimeFigureOut">
              <a:rPr lang="ru-RU" smtClean="0"/>
              <a:t>27.10.2018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981C028-38D1-49BE-98CB-C6A04F78DC82}"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33F76CF-9243-4FE8-8A58-2A08406D2D98}" type="datetimeFigureOut">
              <a:rPr lang="ru-RU" smtClean="0"/>
              <a:t>27.10.2018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981C028-38D1-49BE-98CB-C6A04F78DC82}"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33F76CF-9243-4FE8-8A58-2A08406D2D98}" type="datetimeFigureOut">
              <a:rPr lang="ru-RU" smtClean="0"/>
              <a:t>27.10.2018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981C028-38D1-49BE-98CB-C6A04F78DC82}"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33F76CF-9243-4FE8-8A58-2A08406D2D98}" type="datetimeFigureOut">
              <a:rPr lang="ru-RU" smtClean="0"/>
              <a:t>27.10.2018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981C028-38D1-49BE-98CB-C6A04F78DC82}"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33F76CF-9243-4FE8-8A58-2A08406D2D98}" type="datetimeFigureOut">
              <a:rPr lang="ru-RU" smtClean="0"/>
              <a:t>27.10.2018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981C028-38D1-49BE-98CB-C6A04F78DC82}"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33F76CF-9243-4FE8-8A58-2A08406D2D98}" type="datetimeFigureOut">
              <a:rPr lang="ru-RU" smtClean="0"/>
              <a:t>27.10.2018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981C028-38D1-49BE-98CB-C6A04F78DC82}"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33F76CF-9243-4FE8-8A58-2A08406D2D98}" type="datetimeFigureOut">
              <a:rPr lang="ru-RU" smtClean="0"/>
              <a:t>27.10.2018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981C028-38D1-49BE-98CB-C6A04F78DC82}"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33F76CF-9243-4FE8-8A58-2A08406D2D98}" type="datetimeFigureOut">
              <a:rPr lang="ru-RU" smtClean="0"/>
              <a:t>27.10.2018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981C028-38D1-49BE-98CB-C6A04F78DC82}"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3F76CF-9243-4FE8-8A58-2A08406D2D98}" type="datetimeFigureOut">
              <a:rPr lang="ru-RU" smtClean="0"/>
              <a:t>27.10.2018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81C028-38D1-49BE-98CB-C6A04F78DC82}"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b="1" dirty="0" smtClean="0">
                <a:solidFill>
                  <a:srgbClr val="002060"/>
                </a:solidFill>
              </a:rPr>
              <a:t>Текст та дискурс</a:t>
            </a:r>
            <a:endParaRPr lang="ru-RU" b="1" dirty="0">
              <a:solidFill>
                <a:srgbClr val="002060"/>
              </a:solidFill>
            </a:endParaRPr>
          </a:p>
        </p:txBody>
      </p:sp>
      <p:sp>
        <p:nvSpPr>
          <p:cNvPr id="3" name="Подзаголовок 2"/>
          <p:cNvSpPr>
            <a:spLocks noGrp="1"/>
          </p:cNvSpPr>
          <p:nvPr>
            <p:ph type="subTitle" idx="1"/>
          </p:nvPr>
        </p:nvSpPr>
        <p:spPr/>
        <p:txBody>
          <a:bodyPr/>
          <a:lstStyle/>
          <a:p>
            <a:r>
              <a:rPr lang="uk-UA" dirty="0" smtClean="0">
                <a:solidFill>
                  <a:srgbClr val="FF0000"/>
                </a:solidFill>
              </a:rPr>
              <a:t>Лекція 8</a:t>
            </a:r>
            <a:endParaRPr lang="ru-RU"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r>
              <a:rPr lang="uk-UA" sz="2400" dirty="0">
                <a:solidFill>
                  <a:srgbClr val="002060"/>
                </a:solidFill>
              </a:rPr>
              <a:t>О</a:t>
            </a:r>
            <a:r>
              <a:rPr lang="uk-UA" sz="2400" dirty="0" smtClean="0">
                <a:solidFill>
                  <a:srgbClr val="002060"/>
                </a:solidFill>
              </a:rPr>
              <a:t>сновні типи текстів</a:t>
            </a:r>
            <a:endParaRPr lang="ru-RU" sz="2400" dirty="0">
              <a:solidFill>
                <a:srgbClr val="002060"/>
              </a:solidFill>
            </a:endParaRPr>
          </a:p>
        </p:txBody>
      </p:sp>
      <p:sp>
        <p:nvSpPr>
          <p:cNvPr id="3" name="Содержимое 2"/>
          <p:cNvSpPr>
            <a:spLocks noGrp="1"/>
          </p:cNvSpPr>
          <p:nvPr>
            <p:ph idx="1"/>
          </p:nvPr>
        </p:nvSpPr>
        <p:spPr>
          <a:xfrm>
            <a:off x="457200" y="764704"/>
            <a:ext cx="8229600" cy="5361459"/>
          </a:xfrm>
        </p:spPr>
        <p:txBody>
          <a:bodyPr>
            <a:normAutofit/>
          </a:bodyPr>
          <a:lstStyle/>
          <a:p>
            <a:endParaRPr lang="uk-UA" dirty="0" smtClean="0"/>
          </a:p>
          <a:p>
            <a:r>
              <a:rPr lang="uk-UA" dirty="0" smtClean="0"/>
              <a:t>процедурні тексти</a:t>
            </a:r>
            <a:endParaRPr lang="ru-RU" dirty="0"/>
          </a:p>
          <a:p>
            <a:r>
              <a:rPr lang="uk-UA" dirty="0" smtClean="0"/>
              <a:t>звіти</a:t>
            </a:r>
            <a:endParaRPr lang="ru-RU" dirty="0"/>
          </a:p>
          <a:p>
            <a:r>
              <a:rPr lang="uk-UA" dirty="0" smtClean="0"/>
              <a:t>біографії</a:t>
            </a:r>
            <a:endParaRPr lang="ru-RU" dirty="0"/>
          </a:p>
          <a:p>
            <a:r>
              <a:rPr lang="uk-UA" dirty="0" smtClean="0"/>
              <a:t>лекції</a:t>
            </a:r>
            <a:endParaRPr lang="ru-RU" dirty="0"/>
          </a:p>
          <a:p>
            <a:r>
              <a:rPr lang="uk-UA" dirty="0" smtClean="0"/>
              <a:t>проповіді</a:t>
            </a:r>
            <a:endParaRPr lang="ru-RU" dirty="0"/>
          </a:p>
          <a:p>
            <a:r>
              <a:rPr lang="uk-UA" dirty="0" smtClean="0">
                <a:solidFill>
                  <a:srgbClr val="002060"/>
                </a:solidFill>
              </a:rPr>
              <a:t>…</a:t>
            </a:r>
          </a:p>
          <a:p>
            <a:endParaRPr lang="uk-UA" dirty="0">
              <a:solidFill>
                <a:srgbClr val="002060"/>
              </a:solidFill>
            </a:endParaRPr>
          </a:p>
          <a:p>
            <a:pPr>
              <a:buNone/>
            </a:pPr>
            <a:endParaRPr lang="uk-UA" dirty="0" smtClean="0">
              <a:solidFill>
                <a:srgbClr val="002060"/>
              </a:solidFill>
            </a:endParaRPr>
          </a:p>
          <a:p>
            <a:pPr>
              <a:buNone/>
            </a:pPr>
            <a:endParaRPr lang="ru-RU" dirty="0">
              <a:solidFill>
                <a:srgbClr val="00206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lstStyle/>
          <a:p>
            <a:r>
              <a:rPr lang="uk-UA" sz="2400" dirty="0" smtClean="0"/>
              <a:t>Когерентність</a:t>
            </a:r>
            <a:endParaRPr lang="ru-RU" sz="2400" dirty="0"/>
          </a:p>
        </p:txBody>
      </p:sp>
      <p:sp>
        <p:nvSpPr>
          <p:cNvPr id="3" name="Содержимое 2"/>
          <p:cNvSpPr>
            <a:spLocks noGrp="1"/>
          </p:cNvSpPr>
          <p:nvPr>
            <p:ph idx="1"/>
          </p:nvPr>
        </p:nvSpPr>
        <p:spPr>
          <a:xfrm>
            <a:off x="457200" y="1052736"/>
            <a:ext cx="8229600" cy="5073427"/>
          </a:xfrm>
        </p:spPr>
        <p:txBody>
          <a:bodyPr>
            <a:normAutofit/>
          </a:bodyPr>
          <a:lstStyle/>
          <a:p>
            <a:pPr>
              <a:buNone/>
            </a:pPr>
            <a:r>
              <a:rPr lang="en-US" sz="2600" i="1" dirty="0"/>
              <a:t>The procedure is actually quite simple. First, you arrange things into different groups. Of course, one pile may be sufficient depending on how much there is to do. If you have to go somewhere else due to lack of facilities that is the next step; otherwise, you are pretty well set. It is important not to overdo things. That is, it is better to do too few things at once than too many. In the short run, this may not seem important but complications can easily arise. A mistake can be expensive as well. At first, the whole procedure will seem complicated. Soon, however, it will become just another fact of life.</a:t>
            </a:r>
            <a:endParaRPr lang="ru-RU" sz="2600" dirty="0"/>
          </a:p>
          <a:p>
            <a:pPr>
              <a:buNone/>
            </a:pP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lstStyle/>
          <a:p>
            <a:r>
              <a:rPr lang="uk-UA" sz="2400" dirty="0" smtClean="0"/>
              <a:t>Когезія</a:t>
            </a:r>
            <a:endParaRPr lang="ru-RU" sz="2400" dirty="0"/>
          </a:p>
        </p:txBody>
      </p:sp>
      <p:sp>
        <p:nvSpPr>
          <p:cNvPr id="3" name="Содержимое 2"/>
          <p:cNvSpPr>
            <a:spLocks noGrp="1"/>
          </p:cNvSpPr>
          <p:nvPr>
            <p:ph idx="1"/>
          </p:nvPr>
        </p:nvSpPr>
        <p:spPr>
          <a:xfrm>
            <a:off x="457200" y="1052736"/>
            <a:ext cx="8229600" cy="5073427"/>
          </a:xfrm>
        </p:spPr>
        <p:txBody>
          <a:bodyPr>
            <a:normAutofit/>
          </a:bodyPr>
          <a:lstStyle/>
          <a:p>
            <a:pPr>
              <a:buNone/>
            </a:pPr>
            <a:r>
              <a:rPr lang="en-US" i="1" dirty="0"/>
              <a:t>The farmer kills the duckling. A mistake can be expensive as well. They followed his dripping blood until nightfall. The other pupils </a:t>
            </a:r>
            <a:r>
              <a:rPr lang="en-US" i="1" dirty="0" err="1"/>
              <a:t>laboured</a:t>
            </a:r>
            <a:r>
              <a:rPr lang="en-US" i="1" dirty="0"/>
              <a:t> on for an hour or so, adding up the numbers. When I was a first year student, we had a professor who was notoriously tough on grading term papers; he rarely gave anything higher than a ‘D’.</a:t>
            </a:r>
            <a:endParaRPr lang="ru-RU" dirty="0"/>
          </a:p>
          <a:p>
            <a:pPr>
              <a:buNone/>
            </a:pP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lstStyle/>
          <a:p>
            <a:r>
              <a:rPr lang="uk-UA" sz="2400" dirty="0" smtClean="0"/>
              <a:t>Когезія</a:t>
            </a:r>
            <a:endParaRPr lang="ru-RU" sz="2400" dirty="0"/>
          </a:p>
        </p:txBody>
      </p:sp>
      <p:sp>
        <p:nvSpPr>
          <p:cNvPr id="3" name="Содержимое 2"/>
          <p:cNvSpPr>
            <a:spLocks noGrp="1"/>
          </p:cNvSpPr>
          <p:nvPr>
            <p:ph idx="1"/>
          </p:nvPr>
        </p:nvSpPr>
        <p:spPr>
          <a:xfrm>
            <a:off x="457200" y="1052736"/>
            <a:ext cx="8229600" cy="5073427"/>
          </a:xfrm>
        </p:spPr>
        <p:txBody>
          <a:bodyPr>
            <a:normAutofit/>
          </a:bodyPr>
          <a:lstStyle/>
          <a:p>
            <a:pPr>
              <a:buNone/>
            </a:pPr>
            <a:r>
              <a:rPr lang="en-US" sz="2600" i="1" dirty="0"/>
              <a:t>The procedure is actually quite simple. </a:t>
            </a:r>
            <a:r>
              <a:rPr lang="en-US" sz="2600" i="1" dirty="0">
                <a:solidFill>
                  <a:srgbClr val="FF0000"/>
                </a:solidFill>
              </a:rPr>
              <a:t>First</a:t>
            </a:r>
            <a:r>
              <a:rPr lang="en-US" sz="2600" i="1" dirty="0"/>
              <a:t>, you arrange things into </a:t>
            </a:r>
            <a:r>
              <a:rPr lang="en-US" sz="2600" i="1" dirty="0">
                <a:solidFill>
                  <a:srgbClr val="FF0000"/>
                </a:solidFill>
              </a:rPr>
              <a:t>different groups</a:t>
            </a:r>
            <a:r>
              <a:rPr lang="en-US" sz="2600" i="1" dirty="0"/>
              <a:t>. Of course, </a:t>
            </a:r>
            <a:r>
              <a:rPr lang="en-US" sz="2600" i="1" dirty="0">
                <a:solidFill>
                  <a:srgbClr val="FF0000"/>
                </a:solidFill>
              </a:rPr>
              <a:t>one pile </a:t>
            </a:r>
            <a:r>
              <a:rPr lang="en-US" sz="2600" i="1" dirty="0"/>
              <a:t>may be sufficient depending on how much there is to do. If you have to go somewhere else due to lack of facilities that is the next step; otherwise, you are pretty well set. It is important not to overdo things. </a:t>
            </a:r>
            <a:r>
              <a:rPr lang="en-US" sz="2600" i="1" dirty="0">
                <a:solidFill>
                  <a:srgbClr val="FF0000"/>
                </a:solidFill>
              </a:rPr>
              <a:t>That is</a:t>
            </a:r>
            <a:r>
              <a:rPr lang="en-US" sz="2600" i="1" dirty="0"/>
              <a:t>, it is better to do too few things at once than too many. In the short run, </a:t>
            </a:r>
            <a:r>
              <a:rPr lang="en-US" sz="2600" i="1" dirty="0">
                <a:solidFill>
                  <a:srgbClr val="FF0000"/>
                </a:solidFill>
              </a:rPr>
              <a:t>this</a:t>
            </a:r>
            <a:r>
              <a:rPr lang="en-US" sz="2600" i="1" dirty="0"/>
              <a:t> may not seem important but complications can easily arise. A mistake can be expensive as well. At first, </a:t>
            </a:r>
            <a:r>
              <a:rPr lang="en-US" sz="2600" i="1" dirty="0">
                <a:solidFill>
                  <a:srgbClr val="FF0000"/>
                </a:solidFill>
              </a:rPr>
              <a:t>the</a:t>
            </a:r>
            <a:r>
              <a:rPr lang="en-US" sz="2600" i="1" dirty="0"/>
              <a:t> whole procedure will seem complicated. Soon, </a:t>
            </a:r>
            <a:r>
              <a:rPr lang="en-US" sz="2600" i="1" dirty="0">
                <a:solidFill>
                  <a:srgbClr val="FF0000"/>
                </a:solidFill>
              </a:rPr>
              <a:t>however</a:t>
            </a:r>
            <a:r>
              <a:rPr lang="en-US" sz="2600" i="1" dirty="0"/>
              <a:t>, </a:t>
            </a:r>
            <a:r>
              <a:rPr lang="en-US" sz="2600" i="1" dirty="0">
                <a:solidFill>
                  <a:srgbClr val="FF0000"/>
                </a:solidFill>
              </a:rPr>
              <a:t>it</a:t>
            </a:r>
            <a:r>
              <a:rPr lang="en-US" sz="2600" i="1" dirty="0"/>
              <a:t> will become just another fact of life.</a:t>
            </a:r>
            <a:endParaRPr lang="ru-RU" sz="2600" dirty="0"/>
          </a:p>
          <a:p>
            <a:pPr>
              <a:buNone/>
            </a:pP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lstStyle/>
          <a:p>
            <a:r>
              <a:rPr lang="uk-UA" sz="2400" dirty="0" smtClean="0"/>
              <a:t>Когезія</a:t>
            </a:r>
            <a:endParaRPr lang="ru-RU" sz="2400" dirty="0"/>
          </a:p>
        </p:txBody>
      </p:sp>
      <p:sp>
        <p:nvSpPr>
          <p:cNvPr id="3" name="Содержимое 2"/>
          <p:cNvSpPr>
            <a:spLocks noGrp="1"/>
          </p:cNvSpPr>
          <p:nvPr>
            <p:ph idx="1"/>
          </p:nvPr>
        </p:nvSpPr>
        <p:spPr>
          <a:xfrm>
            <a:off x="457200" y="1052736"/>
            <a:ext cx="8229600" cy="5073427"/>
          </a:xfrm>
        </p:spPr>
        <p:txBody>
          <a:bodyPr>
            <a:normAutofit/>
          </a:bodyPr>
          <a:lstStyle/>
          <a:p>
            <a:pPr>
              <a:buNone/>
            </a:pPr>
            <a:r>
              <a:rPr lang="uk-UA" sz="2800" dirty="0">
                <a:solidFill>
                  <a:srgbClr val="002060"/>
                </a:solidFill>
              </a:rPr>
              <a:t>Майкл </a:t>
            </a:r>
            <a:r>
              <a:rPr lang="uk-UA" sz="2800" dirty="0" err="1">
                <a:solidFill>
                  <a:srgbClr val="002060"/>
                </a:solidFill>
              </a:rPr>
              <a:t>Халлідей</a:t>
            </a:r>
            <a:r>
              <a:rPr lang="uk-UA" sz="2800" dirty="0">
                <a:solidFill>
                  <a:srgbClr val="002060"/>
                </a:solidFill>
              </a:rPr>
              <a:t> і </a:t>
            </a:r>
            <a:r>
              <a:rPr lang="uk-UA" sz="2800" dirty="0" err="1">
                <a:solidFill>
                  <a:srgbClr val="002060"/>
                </a:solidFill>
              </a:rPr>
              <a:t>Рукайя</a:t>
            </a:r>
            <a:r>
              <a:rPr lang="uk-UA" sz="2800" dirty="0">
                <a:solidFill>
                  <a:srgbClr val="002060"/>
                </a:solidFill>
              </a:rPr>
              <a:t> Хасан </a:t>
            </a:r>
            <a:endParaRPr lang="uk-UA" sz="2800" dirty="0" smtClean="0">
              <a:solidFill>
                <a:srgbClr val="002060"/>
              </a:solidFill>
            </a:endParaRPr>
          </a:p>
          <a:p>
            <a:pPr>
              <a:buNone/>
            </a:pPr>
            <a:r>
              <a:rPr lang="uk-UA" sz="2800" i="1" dirty="0" err="1" smtClean="0">
                <a:solidFill>
                  <a:srgbClr val="002060"/>
                </a:solidFill>
              </a:rPr>
              <a:t>Cohesion</a:t>
            </a:r>
            <a:r>
              <a:rPr lang="uk-UA" sz="2800" i="1" dirty="0" smtClean="0">
                <a:solidFill>
                  <a:srgbClr val="002060"/>
                </a:solidFill>
              </a:rPr>
              <a:t> </a:t>
            </a:r>
            <a:r>
              <a:rPr lang="uk-UA" sz="2800" i="1" dirty="0" err="1">
                <a:solidFill>
                  <a:srgbClr val="002060"/>
                </a:solidFill>
              </a:rPr>
              <a:t>in</a:t>
            </a:r>
            <a:r>
              <a:rPr lang="uk-UA" sz="2800" i="1" dirty="0">
                <a:solidFill>
                  <a:srgbClr val="002060"/>
                </a:solidFill>
              </a:rPr>
              <a:t> </a:t>
            </a:r>
            <a:r>
              <a:rPr lang="uk-UA" sz="2800" i="1" dirty="0" err="1">
                <a:solidFill>
                  <a:srgbClr val="002060"/>
                </a:solidFill>
              </a:rPr>
              <a:t>English</a:t>
            </a:r>
            <a:r>
              <a:rPr lang="uk-UA" sz="2800" dirty="0">
                <a:solidFill>
                  <a:srgbClr val="002060"/>
                </a:solidFill>
              </a:rPr>
              <a:t> (1976</a:t>
            </a:r>
            <a:r>
              <a:rPr lang="uk-UA" sz="2800" dirty="0" smtClean="0">
                <a:solidFill>
                  <a:srgbClr val="002060"/>
                </a:solidFill>
              </a:rPr>
              <a:t>):</a:t>
            </a:r>
          </a:p>
          <a:p>
            <a:r>
              <a:rPr lang="uk-UA" b="1" dirty="0"/>
              <a:t>референція </a:t>
            </a:r>
            <a:endParaRPr lang="ru-RU" dirty="0"/>
          </a:p>
          <a:p>
            <a:r>
              <a:rPr lang="uk-UA" b="1" dirty="0"/>
              <a:t>сполучники,  </a:t>
            </a:r>
            <a:r>
              <a:rPr lang="uk-UA" b="1" dirty="0" err="1"/>
              <a:t>коннектори</a:t>
            </a:r>
            <a:r>
              <a:rPr lang="uk-UA" b="1" dirty="0"/>
              <a:t>, </a:t>
            </a:r>
            <a:r>
              <a:rPr lang="uk-UA" b="1" dirty="0" err="1"/>
              <a:t>вводні</a:t>
            </a:r>
            <a:r>
              <a:rPr lang="uk-UA" b="1" dirty="0"/>
              <a:t> слова</a:t>
            </a:r>
            <a:endParaRPr lang="ru-RU" dirty="0"/>
          </a:p>
          <a:p>
            <a:r>
              <a:rPr lang="uk-UA" b="1" dirty="0"/>
              <a:t>субституція </a:t>
            </a:r>
            <a:endParaRPr lang="ru-RU" dirty="0"/>
          </a:p>
          <a:p>
            <a:r>
              <a:rPr lang="uk-UA" b="1" dirty="0"/>
              <a:t>еліпсис</a:t>
            </a:r>
            <a:r>
              <a:rPr lang="uk-UA" dirty="0"/>
              <a:t> </a:t>
            </a:r>
            <a:endParaRPr lang="ru-RU" dirty="0"/>
          </a:p>
          <a:p>
            <a:r>
              <a:rPr lang="uk-UA" b="1" dirty="0"/>
              <a:t>лексична когезія </a:t>
            </a:r>
            <a:endParaRPr lang="ru-RU" dirty="0"/>
          </a:p>
          <a:p>
            <a:pPr>
              <a:buNone/>
            </a:pP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lstStyle/>
          <a:p>
            <a:r>
              <a:rPr lang="uk-UA" sz="2400" dirty="0" smtClean="0">
                <a:solidFill>
                  <a:srgbClr val="002060"/>
                </a:solidFill>
              </a:rPr>
              <a:t>Засоби когезії</a:t>
            </a:r>
            <a:endParaRPr lang="ru-RU" sz="2400" dirty="0">
              <a:solidFill>
                <a:srgbClr val="002060"/>
              </a:solidFill>
            </a:endParaRPr>
          </a:p>
        </p:txBody>
      </p:sp>
      <p:sp>
        <p:nvSpPr>
          <p:cNvPr id="3" name="Содержимое 2"/>
          <p:cNvSpPr>
            <a:spLocks noGrp="1"/>
          </p:cNvSpPr>
          <p:nvPr>
            <p:ph idx="1"/>
          </p:nvPr>
        </p:nvSpPr>
        <p:spPr>
          <a:xfrm>
            <a:off x="457200" y="1052736"/>
            <a:ext cx="8229600" cy="5073427"/>
          </a:xfrm>
        </p:spPr>
        <p:txBody>
          <a:bodyPr>
            <a:normAutofit/>
          </a:bodyPr>
          <a:lstStyle/>
          <a:p>
            <a:r>
              <a:rPr lang="uk-UA" sz="2800" dirty="0"/>
              <a:t>Приклад анафоричної референції:</a:t>
            </a:r>
            <a:endParaRPr lang="ru-RU" sz="2800" dirty="0"/>
          </a:p>
          <a:p>
            <a:pPr>
              <a:buNone/>
            </a:pPr>
            <a:r>
              <a:rPr lang="uk-UA" sz="2800" i="1" dirty="0" err="1">
                <a:solidFill>
                  <a:srgbClr val="002060"/>
                </a:solidFill>
              </a:rPr>
              <a:t>Хорошо</a:t>
            </a:r>
            <a:r>
              <a:rPr lang="uk-UA" sz="2800" i="1" dirty="0">
                <a:solidFill>
                  <a:srgbClr val="002060"/>
                </a:solidFill>
              </a:rPr>
              <a:t> </a:t>
            </a:r>
            <a:r>
              <a:rPr lang="uk-UA" sz="2800" i="1" dirty="0" err="1">
                <a:solidFill>
                  <a:srgbClr val="002060"/>
                </a:solidFill>
              </a:rPr>
              <a:t>живет</a:t>
            </a:r>
            <a:r>
              <a:rPr lang="uk-UA" sz="2800" i="1" dirty="0">
                <a:solidFill>
                  <a:srgbClr val="002060"/>
                </a:solidFill>
              </a:rPr>
              <a:t> на </a:t>
            </a:r>
            <a:r>
              <a:rPr lang="uk-UA" sz="2800" i="1" dirty="0" err="1">
                <a:solidFill>
                  <a:srgbClr val="002060"/>
                </a:solidFill>
              </a:rPr>
              <a:t>свете</a:t>
            </a:r>
            <a:r>
              <a:rPr lang="uk-UA" sz="2800" i="1" dirty="0">
                <a:solidFill>
                  <a:srgbClr val="002060"/>
                </a:solidFill>
              </a:rPr>
              <a:t> </a:t>
            </a:r>
            <a:r>
              <a:rPr lang="uk-UA" sz="2800" i="1" dirty="0" err="1">
                <a:solidFill>
                  <a:srgbClr val="002060"/>
                </a:solidFill>
              </a:rPr>
              <a:t>Винни-Пух</a:t>
            </a:r>
            <a:r>
              <a:rPr lang="uk-UA" sz="2800" i="1" dirty="0">
                <a:solidFill>
                  <a:srgbClr val="002060"/>
                </a:solidFill>
              </a:rPr>
              <a:t>!</a:t>
            </a:r>
            <a:endParaRPr lang="ru-RU" sz="2800" dirty="0">
              <a:solidFill>
                <a:srgbClr val="002060"/>
              </a:solidFill>
            </a:endParaRPr>
          </a:p>
          <a:p>
            <a:pPr>
              <a:buNone/>
            </a:pPr>
            <a:r>
              <a:rPr lang="uk-UA" sz="2800" i="1" dirty="0">
                <a:solidFill>
                  <a:srgbClr val="002060"/>
                </a:solidFill>
              </a:rPr>
              <a:t>Оттого поёт </a:t>
            </a:r>
            <a:r>
              <a:rPr lang="uk-UA" sz="2800" b="1" i="1" dirty="0">
                <a:solidFill>
                  <a:srgbClr val="002060"/>
                </a:solidFill>
              </a:rPr>
              <a:t>он</a:t>
            </a:r>
            <a:r>
              <a:rPr lang="uk-UA" sz="2800" i="1" dirty="0">
                <a:solidFill>
                  <a:srgbClr val="002060"/>
                </a:solidFill>
              </a:rPr>
              <a:t> </a:t>
            </a:r>
            <a:r>
              <a:rPr lang="uk-UA" sz="2800" i="1" dirty="0" err="1">
                <a:solidFill>
                  <a:srgbClr val="002060"/>
                </a:solidFill>
              </a:rPr>
              <a:t>эти</a:t>
            </a:r>
            <a:r>
              <a:rPr lang="uk-UA" sz="2800" i="1" dirty="0">
                <a:solidFill>
                  <a:srgbClr val="002060"/>
                </a:solidFill>
              </a:rPr>
              <a:t> </a:t>
            </a:r>
            <a:r>
              <a:rPr lang="uk-UA" sz="2800" i="1" dirty="0" err="1">
                <a:solidFill>
                  <a:srgbClr val="002060"/>
                </a:solidFill>
              </a:rPr>
              <a:t>песни</a:t>
            </a:r>
            <a:r>
              <a:rPr lang="uk-UA" sz="2800" i="1" dirty="0">
                <a:solidFill>
                  <a:srgbClr val="002060"/>
                </a:solidFill>
              </a:rPr>
              <a:t> </a:t>
            </a:r>
            <a:r>
              <a:rPr lang="uk-UA" sz="2800" i="1" dirty="0" err="1">
                <a:solidFill>
                  <a:srgbClr val="002060"/>
                </a:solidFill>
              </a:rPr>
              <a:t>вслух</a:t>
            </a:r>
            <a:r>
              <a:rPr lang="uk-UA" sz="2800" i="1" dirty="0" smtClean="0">
                <a:solidFill>
                  <a:srgbClr val="002060"/>
                </a:solidFill>
              </a:rPr>
              <a:t>!</a:t>
            </a:r>
          </a:p>
          <a:p>
            <a:pPr>
              <a:buNone/>
            </a:pPr>
            <a:endParaRPr lang="ru-RU" sz="2800" dirty="0">
              <a:solidFill>
                <a:srgbClr val="002060"/>
              </a:solidFill>
            </a:endParaRPr>
          </a:p>
          <a:p>
            <a:r>
              <a:rPr lang="uk-UA" sz="2800" dirty="0"/>
              <a:t>Приклад </a:t>
            </a:r>
            <a:r>
              <a:rPr lang="uk-UA" sz="2800" dirty="0" err="1"/>
              <a:t>катафоричної</a:t>
            </a:r>
            <a:r>
              <a:rPr lang="uk-UA" sz="2800" dirty="0"/>
              <a:t> референції:</a:t>
            </a:r>
            <a:endParaRPr lang="ru-RU" sz="2800" dirty="0"/>
          </a:p>
          <a:p>
            <a:pPr>
              <a:buNone/>
            </a:pPr>
            <a:r>
              <a:rPr lang="uk-UA" sz="2800" b="1" i="1" dirty="0">
                <a:solidFill>
                  <a:srgbClr val="002060"/>
                </a:solidFill>
              </a:rPr>
              <a:t>Він</a:t>
            </a:r>
            <a:r>
              <a:rPr lang="uk-UA" sz="2800" i="1" dirty="0">
                <a:solidFill>
                  <a:srgbClr val="002060"/>
                </a:solidFill>
              </a:rPr>
              <a:t> такий ніжний ... такий чудесний ... мій самий улюблений... йогурт «Галичина»!</a:t>
            </a:r>
            <a:endParaRPr lang="ru-RU" sz="2800" dirty="0">
              <a:solidFill>
                <a:srgbClr val="002060"/>
              </a:solidFill>
            </a:endParaRPr>
          </a:p>
          <a:p>
            <a:pPr>
              <a:buNone/>
            </a:pPr>
            <a:endParaRPr lang="ru-RU" sz="2800" dirty="0"/>
          </a:p>
        </p:txBody>
      </p:sp>
      <p:pic>
        <p:nvPicPr>
          <p:cNvPr id="19458" name="Picture 2" descr="ÐÐ°ÑÑÐ¸Ð½ÐºÐ¸ Ð¿Ð¾ Ð·Ð°Ð¿ÑÐ¾ÑÑ winnie the pooh"/>
          <p:cNvPicPr>
            <a:picLocks noChangeAspect="1" noChangeArrowheads="1"/>
          </p:cNvPicPr>
          <p:nvPr/>
        </p:nvPicPr>
        <p:blipFill>
          <a:blip r:embed="rId2" cstate="print"/>
          <a:srcRect/>
          <a:stretch>
            <a:fillRect/>
          </a:stretch>
        </p:blipFill>
        <p:spPr bwMode="auto">
          <a:xfrm>
            <a:off x="6732240" y="404664"/>
            <a:ext cx="2095500" cy="2933701"/>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lstStyle/>
          <a:p>
            <a:r>
              <a:rPr lang="uk-UA" sz="2400" dirty="0" smtClean="0">
                <a:solidFill>
                  <a:srgbClr val="002060"/>
                </a:solidFill>
              </a:rPr>
              <a:t>Засоби когезії</a:t>
            </a:r>
            <a:endParaRPr lang="ru-RU" sz="2400" dirty="0">
              <a:solidFill>
                <a:srgbClr val="002060"/>
              </a:solidFill>
            </a:endParaRPr>
          </a:p>
        </p:txBody>
      </p:sp>
      <p:sp>
        <p:nvSpPr>
          <p:cNvPr id="3" name="Содержимое 2"/>
          <p:cNvSpPr>
            <a:spLocks noGrp="1"/>
          </p:cNvSpPr>
          <p:nvPr>
            <p:ph idx="1"/>
          </p:nvPr>
        </p:nvSpPr>
        <p:spPr>
          <a:xfrm>
            <a:off x="457200" y="1052736"/>
            <a:ext cx="8229600" cy="5073427"/>
          </a:xfrm>
        </p:spPr>
        <p:txBody>
          <a:bodyPr>
            <a:normAutofit/>
          </a:bodyPr>
          <a:lstStyle/>
          <a:p>
            <a:r>
              <a:rPr lang="uk-UA" sz="2800" b="1" dirty="0"/>
              <a:t>сполучники,  </a:t>
            </a:r>
            <a:r>
              <a:rPr lang="uk-UA" sz="2800" b="1" dirty="0" err="1"/>
              <a:t>коннектори</a:t>
            </a:r>
            <a:r>
              <a:rPr lang="uk-UA" sz="2800" b="1" dirty="0"/>
              <a:t>, </a:t>
            </a:r>
            <a:r>
              <a:rPr lang="uk-UA" sz="2800" b="1" dirty="0" err="1"/>
              <a:t>вводні</a:t>
            </a:r>
            <a:r>
              <a:rPr lang="uk-UA" sz="2800" b="1" dirty="0"/>
              <a:t> слова</a:t>
            </a:r>
            <a:endParaRPr lang="ru-RU" sz="2800" dirty="0"/>
          </a:p>
          <a:p>
            <a:pPr>
              <a:buNone/>
            </a:pPr>
            <a:r>
              <a:rPr lang="en-US" sz="2800" i="1" dirty="0"/>
              <a:t>At first the whole procedure will seem quite complicated. </a:t>
            </a:r>
            <a:r>
              <a:rPr lang="en-US" sz="2800" b="1" i="1" dirty="0"/>
              <a:t>But</a:t>
            </a:r>
            <a:r>
              <a:rPr lang="en-US" sz="2800" i="1" dirty="0"/>
              <a:t> with a little experience it will become just another fact of life.</a:t>
            </a:r>
            <a:endParaRPr lang="ru-RU" sz="2800" dirty="0"/>
          </a:p>
          <a:p>
            <a:pPr>
              <a:buNone/>
            </a:pPr>
            <a:r>
              <a:rPr lang="en-US" sz="2800" i="1" dirty="0"/>
              <a:t>At first the whole procedure will seem quite complicated. </a:t>
            </a:r>
            <a:r>
              <a:rPr lang="en-US" sz="2800" b="1" i="1" dirty="0"/>
              <a:t>However,</a:t>
            </a:r>
            <a:r>
              <a:rPr lang="en-US" sz="2800" i="1" dirty="0"/>
              <a:t> it will soon become just another fact of life.</a:t>
            </a:r>
            <a:endParaRPr lang="ru-RU" sz="2800" dirty="0"/>
          </a:p>
          <a:p>
            <a:pPr>
              <a:buNone/>
            </a:pPr>
            <a:r>
              <a:rPr lang="en-US" sz="2800" i="1" dirty="0"/>
              <a:t>At first the whole procedure will seem quite complicated. </a:t>
            </a:r>
            <a:r>
              <a:rPr lang="en-US" sz="2800" b="1" i="1" dirty="0"/>
              <a:t>In spite of this,</a:t>
            </a:r>
            <a:r>
              <a:rPr lang="en-US" sz="2800" i="1" dirty="0"/>
              <a:t> it will soon become just another fact of life.</a:t>
            </a:r>
            <a:endParaRPr lang="ru-RU" sz="2800" dirty="0"/>
          </a:p>
          <a:p>
            <a:pPr>
              <a:buNone/>
            </a:pPr>
            <a:endParaRPr lang="ru-RU"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lstStyle/>
          <a:p>
            <a:r>
              <a:rPr lang="uk-UA" sz="2400" dirty="0" smtClean="0">
                <a:solidFill>
                  <a:srgbClr val="002060"/>
                </a:solidFill>
              </a:rPr>
              <a:t>Засоби когезії</a:t>
            </a:r>
            <a:endParaRPr lang="ru-RU" sz="2400" dirty="0">
              <a:solidFill>
                <a:srgbClr val="002060"/>
              </a:solidFill>
            </a:endParaRPr>
          </a:p>
        </p:txBody>
      </p:sp>
      <p:sp>
        <p:nvSpPr>
          <p:cNvPr id="3" name="Содержимое 2"/>
          <p:cNvSpPr>
            <a:spLocks noGrp="1"/>
          </p:cNvSpPr>
          <p:nvPr>
            <p:ph idx="1"/>
          </p:nvPr>
        </p:nvSpPr>
        <p:spPr>
          <a:xfrm>
            <a:off x="457200" y="1052736"/>
            <a:ext cx="8229600" cy="5073427"/>
          </a:xfrm>
        </p:spPr>
        <p:txBody>
          <a:bodyPr>
            <a:normAutofit/>
          </a:bodyPr>
          <a:lstStyle/>
          <a:p>
            <a:r>
              <a:rPr lang="uk-UA" sz="2800" b="1" dirty="0" smtClean="0"/>
              <a:t>субституція</a:t>
            </a:r>
            <a:endParaRPr lang="ru-RU" sz="2800" dirty="0"/>
          </a:p>
          <a:p>
            <a:pPr>
              <a:buNone/>
            </a:pPr>
            <a:r>
              <a:rPr lang="en-US" sz="2800" i="1" dirty="0"/>
              <a:t>First you make one pile with the </a:t>
            </a:r>
            <a:r>
              <a:rPr lang="en-US" sz="2800" i="1" dirty="0" err="1"/>
              <a:t>coloureds</a:t>
            </a:r>
            <a:r>
              <a:rPr lang="en-US" sz="2800" i="1" dirty="0"/>
              <a:t>. Then you should make a new </a:t>
            </a:r>
            <a:r>
              <a:rPr lang="en-US" sz="2800" b="1" i="1" dirty="0"/>
              <a:t>one</a:t>
            </a:r>
            <a:r>
              <a:rPr lang="en-US" sz="2800" i="1" dirty="0"/>
              <a:t> with the whites.</a:t>
            </a:r>
            <a:endParaRPr lang="ru-RU" sz="2800" dirty="0"/>
          </a:p>
          <a:p>
            <a:pPr>
              <a:buNone/>
            </a:pPr>
            <a:r>
              <a:rPr lang="en-US" sz="2800" i="1" dirty="0"/>
              <a:t>Although he worked all night on the problem, he was still unable to solve it. If he ever </a:t>
            </a:r>
            <a:r>
              <a:rPr lang="en-US" sz="2800" b="1" i="1" dirty="0"/>
              <a:t>does</a:t>
            </a:r>
            <a:r>
              <a:rPr lang="en-US" sz="2800" i="1" dirty="0"/>
              <a:t>, I will be surprised.</a:t>
            </a:r>
            <a:endParaRPr lang="ru-RU" sz="2800" dirty="0"/>
          </a:p>
          <a:p>
            <a:pPr>
              <a:buNone/>
            </a:pPr>
            <a:endParaRPr lang="uk-UA" sz="2800" i="1" dirty="0" smtClean="0"/>
          </a:p>
          <a:p>
            <a:pPr>
              <a:buNone/>
            </a:pPr>
            <a:r>
              <a:rPr lang="en-US" sz="2800" i="1" dirty="0" smtClean="0"/>
              <a:t>Could </a:t>
            </a:r>
            <a:r>
              <a:rPr lang="en-US" sz="2800" i="1" dirty="0"/>
              <a:t>the other pupils have solved the problem in the way Jake did? I don</a:t>
            </a:r>
            <a:r>
              <a:rPr lang="ru-RU" sz="2800" i="1" dirty="0"/>
              <a:t>’</a:t>
            </a:r>
            <a:r>
              <a:rPr lang="en-US" sz="2800" i="1" dirty="0"/>
              <a:t>t think </a:t>
            </a:r>
            <a:r>
              <a:rPr lang="en-US" sz="2800" b="1" i="1" dirty="0"/>
              <a:t>so</a:t>
            </a:r>
            <a:r>
              <a:rPr lang="ru-RU" sz="2800" i="1" dirty="0"/>
              <a:t>.</a:t>
            </a:r>
            <a:endParaRPr lang="ru-RU" sz="2800" dirty="0"/>
          </a:p>
          <a:p>
            <a:pPr>
              <a:buNone/>
            </a:pPr>
            <a:endParaRPr lang="ru-RU"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lstStyle/>
          <a:p>
            <a:r>
              <a:rPr lang="uk-UA" sz="2400" smtClean="0">
                <a:solidFill>
                  <a:srgbClr val="002060"/>
                </a:solidFill>
              </a:rPr>
              <a:t>Засоби когезії</a:t>
            </a:r>
            <a:endParaRPr lang="ru-RU" sz="2400" dirty="0">
              <a:solidFill>
                <a:srgbClr val="002060"/>
              </a:solidFill>
            </a:endParaRPr>
          </a:p>
        </p:txBody>
      </p:sp>
      <p:sp>
        <p:nvSpPr>
          <p:cNvPr id="3" name="Содержимое 2"/>
          <p:cNvSpPr>
            <a:spLocks noGrp="1"/>
          </p:cNvSpPr>
          <p:nvPr>
            <p:ph idx="1"/>
          </p:nvPr>
        </p:nvSpPr>
        <p:spPr>
          <a:xfrm>
            <a:off x="457200" y="1052736"/>
            <a:ext cx="8229600" cy="5073427"/>
          </a:xfrm>
        </p:spPr>
        <p:txBody>
          <a:bodyPr>
            <a:normAutofit/>
          </a:bodyPr>
          <a:lstStyle/>
          <a:p>
            <a:r>
              <a:rPr lang="uk-UA" sz="2800" b="1" dirty="0"/>
              <a:t>еліпсис</a:t>
            </a:r>
            <a:r>
              <a:rPr lang="ru-RU" sz="2800" dirty="0"/>
              <a:t> </a:t>
            </a:r>
            <a:endParaRPr lang="ru-RU" sz="2800" dirty="0" smtClean="0"/>
          </a:p>
          <a:p>
            <a:endParaRPr lang="ru-RU" sz="2800" i="1" dirty="0"/>
          </a:p>
          <a:p>
            <a:endParaRPr lang="ru-RU" sz="2800" i="1" dirty="0" smtClean="0"/>
          </a:p>
          <a:p>
            <a:pPr>
              <a:buNone/>
            </a:pPr>
            <a:r>
              <a:rPr lang="en-US" sz="2800" i="1" dirty="0" smtClean="0"/>
              <a:t>Some </a:t>
            </a:r>
            <a:r>
              <a:rPr lang="en-US" sz="2800" i="1" dirty="0"/>
              <a:t>of his classmates got the answer right. Most ___ didn’t ___.</a:t>
            </a:r>
            <a:endParaRPr lang="ru-RU" sz="2800" dirty="0"/>
          </a:p>
          <a:p>
            <a:pPr>
              <a:buNone/>
            </a:pPr>
            <a:endParaRPr lang="ru-RU"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lstStyle/>
          <a:p>
            <a:r>
              <a:rPr lang="uk-UA" sz="2400" dirty="0" smtClean="0">
                <a:solidFill>
                  <a:srgbClr val="002060"/>
                </a:solidFill>
              </a:rPr>
              <a:t>Засоби когезії</a:t>
            </a:r>
            <a:endParaRPr lang="ru-RU" sz="2400" dirty="0">
              <a:solidFill>
                <a:srgbClr val="002060"/>
              </a:solidFill>
            </a:endParaRPr>
          </a:p>
        </p:txBody>
      </p:sp>
      <p:sp>
        <p:nvSpPr>
          <p:cNvPr id="3" name="Содержимое 2"/>
          <p:cNvSpPr>
            <a:spLocks noGrp="1"/>
          </p:cNvSpPr>
          <p:nvPr>
            <p:ph idx="1"/>
          </p:nvPr>
        </p:nvSpPr>
        <p:spPr>
          <a:xfrm>
            <a:off x="457200" y="1052736"/>
            <a:ext cx="8229600" cy="5073427"/>
          </a:xfrm>
        </p:spPr>
        <p:txBody>
          <a:bodyPr>
            <a:normAutofit/>
          </a:bodyPr>
          <a:lstStyle/>
          <a:p>
            <a:r>
              <a:rPr lang="uk-UA" sz="2800" b="1" dirty="0"/>
              <a:t>лексична </a:t>
            </a:r>
            <a:r>
              <a:rPr lang="uk-UA" sz="2800" b="1" dirty="0" smtClean="0"/>
              <a:t>когезія</a:t>
            </a:r>
            <a:endParaRPr lang="ru-RU" sz="2800" dirty="0"/>
          </a:p>
          <a:p>
            <a:pPr>
              <a:buNone/>
            </a:pPr>
            <a:endParaRPr lang="uk-UA" sz="2800" i="1" dirty="0" smtClean="0"/>
          </a:p>
          <a:p>
            <a:pPr>
              <a:buNone/>
            </a:pPr>
            <a:r>
              <a:rPr lang="en-US" sz="2800" i="1" dirty="0" smtClean="0"/>
              <a:t>We </a:t>
            </a:r>
            <a:r>
              <a:rPr lang="en-US" sz="2800" i="1" dirty="0"/>
              <a:t>did a tour around Denmark in an old </a:t>
            </a:r>
            <a:r>
              <a:rPr lang="en-US" sz="2800" b="1" i="1" dirty="0"/>
              <a:t>car</a:t>
            </a:r>
            <a:r>
              <a:rPr lang="en-US" sz="2800" i="1" dirty="0"/>
              <a:t>. At one point </a:t>
            </a:r>
            <a:r>
              <a:rPr lang="en-US" sz="2800" b="1" i="1" dirty="0"/>
              <a:t>the vehicle</a:t>
            </a:r>
            <a:r>
              <a:rPr lang="en-US" sz="2800" i="1" dirty="0"/>
              <a:t> broke down, and it took a week before it could be repaired.</a:t>
            </a:r>
            <a:endParaRPr lang="ru-RU" sz="2800" dirty="0"/>
          </a:p>
          <a:p>
            <a:pPr>
              <a:buNone/>
            </a:pPr>
            <a:r>
              <a:rPr lang="en-US" sz="2800" i="1" dirty="0"/>
              <a:t>We did a tour around Denmark in an old </a:t>
            </a:r>
            <a:r>
              <a:rPr lang="en-US" sz="2800" b="1" i="1" dirty="0"/>
              <a:t>car</a:t>
            </a:r>
            <a:r>
              <a:rPr lang="en-US" sz="2800" i="1" dirty="0"/>
              <a:t>. At one point </a:t>
            </a:r>
            <a:r>
              <a:rPr lang="en-US" sz="2800" b="1" i="1" dirty="0"/>
              <a:t>the front axle</a:t>
            </a:r>
            <a:r>
              <a:rPr lang="en-US" sz="2800" i="1" dirty="0"/>
              <a:t> broke, and it took a week before it could be repaired.</a:t>
            </a:r>
            <a:endParaRPr lang="ru-RU" sz="2800" dirty="0"/>
          </a:p>
          <a:p>
            <a:pPr>
              <a:buNone/>
            </a:pPr>
            <a:endParaRPr lang="ru-RU"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4" name="Рисунок 3" descr="ÐÐ°ÑÑÐ¸Ð½ÐºÐ¸ Ð¿Ð¾ Ð·Ð°Ð¿ÑÐ¾ÑÑ coherence"/>
          <p:cNvPicPr/>
          <p:nvPr/>
        </p:nvPicPr>
        <p:blipFill>
          <a:blip r:embed="rId2" cstate="print"/>
          <a:srcRect/>
          <a:stretch>
            <a:fillRect/>
          </a:stretch>
        </p:blipFill>
        <p:spPr bwMode="auto">
          <a:xfrm>
            <a:off x="395536" y="260648"/>
            <a:ext cx="8424936" cy="63367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lstStyle/>
          <a:p>
            <a:r>
              <a:rPr lang="uk-UA" sz="2400" dirty="0" smtClean="0">
                <a:solidFill>
                  <a:srgbClr val="002060"/>
                </a:solidFill>
              </a:rPr>
              <a:t>Дискурс</a:t>
            </a:r>
            <a:endParaRPr lang="ru-RU" sz="2400" dirty="0">
              <a:solidFill>
                <a:srgbClr val="002060"/>
              </a:solidFill>
            </a:endParaRPr>
          </a:p>
        </p:txBody>
      </p:sp>
      <p:graphicFrame>
        <p:nvGraphicFramePr>
          <p:cNvPr id="4" name="Содержимое 3"/>
          <p:cNvGraphicFramePr>
            <a:graphicFrameLocks noGrp="1"/>
          </p:cNvGraphicFramePr>
          <p:nvPr>
            <p:ph idx="1"/>
          </p:nvPr>
        </p:nvGraphicFramePr>
        <p:xfrm>
          <a:off x="539552" y="1124744"/>
          <a:ext cx="8229600" cy="2869565"/>
        </p:xfrm>
        <a:graphic>
          <a:graphicData uri="http://schemas.openxmlformats.org/drawingml/2006/table">
            <a:tbl>
              <a:tblPr firstRow="1" bandRow="1">
                <a:tableStyleId>{5C22544A-7EE6-4342-B048-85BDC9FD1C3A}</a:tableStyleId>
              </a:tblPr>
              <a:tblGrid>
                <a:gridCol w="8229600"/>
              </a:tblGrid>
              <a:tr h="370840">
                <a:tc>
                  <a:txBody>
                    <a:bodyPr/>
                    <a:lstStyle/>
                    <a:p>
                      <a:pPr algn="ctr">
                        <a:lnSpc>
                          <a:spcPct val="150000"/>
                        </a:lnSpc>
                        <a:spcAft>
                          <a:spcPts val="0"/>
                        </a:spcAft>
                      </a:pPr>
                      <a:r>
                        <a:rPr lang="uk-UA" sz="2800" dirty="0">
                          <a:latin typeface="+mj-lt"/>
                          <a:ea typeface="Calibri"/>
                          <a:cs typeface="Times New Roman"/>
                        </a:rPr>
                        <a:t>Дискурс</a:t>
                      </a:r>
                      <a:endParaRPr lang="ru-RU" sz="2800" dirty="0">
                        <a:latin typeface="+mj-lt"/>
                        <a:ea typeface="Calibri"/>
                        <a:cs typeface="Times New Roman"/>
                      </a:endParaRPr>
                    </a:p>
                  </a:txBody>
                  <a:tcPr marL="68580" marR="68580" marT="0" marB="0"/>
                </a:tc>
              </a:tr>
              <a:tr h="370840">
                <a:tc>
                  <a:txBody>
                    <a:bodyPr/>
                    <a:lstStyle/>
                    <a:p>
                      <a:pPr algn="ctr">
                        <a:lnSpc>
                          <a:spcPct val="150000"/>
                        </a:lnSpc>
                        <a:spcAft>
                          <a:spcPts val="0"/>
                        </a:spcAft>
                      </a:pPr>
                      <a:r>
                        <a:rPr lang="uk-UA" sz="2800" dirty="0">
                          <a:latin typeface="+mj-lt"/>
                          <a:ea typeface="Calibri"/>
                          <a:cs typeface="Times New Roman"/>
                        </a:rPr>
                        <a:t>Транзакція</a:t>
                      </a:r>
                      <a:endParaRPr lang="ru-RU" sz="2800" dirty="0">
                        <a:latin typeface="+mj-lt"/>
                        <a:ea typeface="Calibri"/>
                        <a:cs typeface="Times New Roman"/>
                      </a:endParaRPr>
                    </a:p>
                  </a:txBody>
                  <a:tcPr marL="68580" marR="68580" marT="0" marB="0"/>
                </a:tc>
              </a:tr>
              <a:tr h="370840">
                <a:tc>
                  <a:txBody>
                    <a:bodyPr/>
                    <a:lstStyle/>
                    <a:p>
                      <a:pPr algn="ctr">
                        <a:lnSpc>
                          <a:spcPct val="150000"/>
                        </a:lnSpc>
                        <a:spcAft>
                          <a:spcPts val="0"/>
                        </a:spcAft>
                      </a:pPr>
                      <a:r>
                        <a:rPr lang="uk-UA" sz="2800" dirty="0">
                          <a:latin typeface="+mj-lt"/>
                          <a:ea typeface="Calibri"/>
                          <a:cs typeface="Times New Roman"/>
                        </a:rPr>
                        <a:t>Обмін репліками</a:t>
                      </a:r>
                      <a:endParaRPr lang="ru-RU" sz="2800" dirty="0">
                        <a:latin typeface="+mj-lt"/>
                        <a:ea typeface="Calibri"/>
                        <a:cs typeface="Times New Roman"/>
                      </a:endParaRPr>
                    </a:p>
                  </a:txBody>
                  <a:tcPr marL="68580" marR="68580" marT="0" marB="0"/>
                </a:tc>
              </a:tr>
              <a:tr h="370840">
                <a:tc>
                  <a:txBody>
                    <a:bodyPr/>
                    <a:lstStyle/>
                    <a:p>
                      <a:pPr algn="ctr">
                        <a:lnSpc>
                          <a:spcPct val="150000"/>
                        </a:lnSpc>
                        <a:spcAft>
                          <a:spcPts val="0"/>
                        </a:spcAft>
                      </a:pPr>
                      <a:r>
                        <a:rPr lang="uk-UA" sz="2800" dirty="0">
                          <a:latin typeface="+mj-lt"/>
                          <a:ea typeface="Calibri"/>
                          <a:cs typeface="Times New Roman"/>
                        </a:rPr>
                        <a:t>Хід</a:t>
                      </a:r>
                      <a:endParaRPr lang="ru-RU" sz="2800" dirty="0">
                        <a:latin typeface="+mj-lt"/>
                        <a:ea typeface="Calibri"/>
                        <a:cs typeface="Times New Roman"/>
                      </a:endParaRPr>
                    </a:p>
                  </a:txBody>
                  <a:tcPr marL="68580" marR="68580" marT="0" marB="0"/>
                </a:tc>
              </a:tr>
              <a:tr h="370840">
                <a:tc>
                  <a:txBody>
                    <a:bodyPr/>
                    <a:lstStyle/>
                    <a:p>
                      <a:pPr algn="ctr">
                        <a:lnSpc>
                          <a:spcPct val="150000"/>
                        </a:lnSpc>
                        <a:spcAft>
                          <a:spcPts val="0"/>
                        </a:spcAft>
                      </a:pPr>
                      <a:r>
                        <a:rPr lang="uk-UA" sz="2800" dirty="0">
                          <a:latin typeface="+mj-lt"/>
                          <a:ea typeface="Calibri"/>
                          <a:cs typeface="Times New Roman"/>
                        </a:rPr>
                        <a:t>Висловлювання</a:t>
                      </a:r>
                      <a:endParaRPr lang="ru-RU" sz="2800" dirty="0">
                        <a:latin typeface="+mj-lt"/>
                        <a:ea typeface="Calibri"/>
                        <a:cs typeface="Times New Roman"/>
                      </a:endParaRPr>
                    </a:p>
                  </a:txBody>
                  <a:tcPr marL="68580" marR="68580" marT="0" marB="0"/>
                </a:tc>
              </a:tr>
            </a:tbl>
          </a:graphicData>
        </a:graphic>
      </p:graphicFrame>
      <p:pic>
        <p:nvPicPr>
          <p:cNvPr id="28674" name="Picture 2" descr="ÐÐ°ÑÑÐ¸Ð½ÐºÐ¸ Ð¿Ð¾ Ð·Ð°Ð¿ÑÐ¾ÑÑ discourse"/>
          <p:cNvPicPr>
            <a:picLocks noChangeAspect="1" noChangeArrowheads="1"/>
          </p:cNvPicPr>
          <p:nvPr/>
        </p:nvPicPr>
        <p:blipFill>
          <a:blip r:embed="rId2" cstate="print"/>
          <a:srcRect/>
          <a:stretch>
            <a:fillRect/>
          </a:stretch>
        </p:blipFill>
        <p:spPr bwMode="auto">
          <a:xfrm>
            <a:off x="2483768" y="4509120"/>
            <a:ext cx="3816424" cy="2162388"/>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lstStyle/>
          <a:p>
            <a:r>
              <a:rPr lang="uk-UA" sz="2400" dirty="0" smtClean="0"/>
              <a:t>Дискурс</a:t>
            </a:r>
            <a:endParaRPr lang="ru-RU" sz="2400" dirty="0"/>
          </a:p>
        </p:txBody>
      </p:sp>
      <p:sp>
        <p:nvSpPr>
          <p:cNvPr id="3" name="Содержимое 2"/>
          <p:cNvSpPr>
            <a:spLocks noGrp="1"/>
          </p:cNvSpPr>
          <p:nvPr>
            <p:ph idx="1"/>
          </p:nvPr>
        </p:nvSpPr>
        <p:spPr/>
        <p:txBody>
          <a:bodyPr/>
          <a:lstStyle/>
          <a:p>
            <a:pPr>
              <a:buNone/>
            </a:pPr>
            <a:r>
              <a:rPr lang="en-US" i="1" dirty="0">
                <a:solidFill>
                  <a:srgbClr val="FF0000"/>
                </a:solidFill>
              </a:rPr>
              <a:t>T:</a:t>
            </a:r>
            <a:r>
              <a:rPr lang="en-US" i="1" dirty="0"/>
              <a:t> Those letters have special names. Do you know what it is? What is one name that we give to these letters?</a:t>
            </a:r>
            <a:endParaRPr lang="ru-RU" dirty="0"/>
          </a:p>
          <a:p>
            <a:pPr>
              <a:buNone/>
            </a:pPr>
            <a:r>
              <a:rPr lang="en-US" i="1" dirty="0">
                <a:solidFill>
                  <a:srgbClr val="FF0000"/>
                </a:solidFill>
              </a:rPr>
              <a:t>P: </a:t>
            </a:r>
            <a:r>
              <a:rPr lang="en-US" i="1" dirty="0"/>
              <a:t>Vowels.</a:t>
            </a:r>
            <a:endParaRPr lang="ru-RU" dirty="0"/>
          </a:p>
          <a:p>
            <a:pPr>
              <a:buNone/>
            </a:pPr>
            <a:r>
              <a:rPr lang="en-US" i="1" dirty="0">
                <a:solidFill>
                  <a:srgbClr val="FF0000"/>
                </a:solidFill>
              </a:rPr>
              <a:t>T:</a:t>
            </a:r>
            <a:r>
              <a:rPr lang="en-US" i="1" dirty="0"/>
              <a:t> They are vowels, aren’t they?</a:t>
            </a:r>
            <a:endParaRPr lang="ru-RU" dirty="0"/>
          </a:p>
          <a:p>
            <a:pPr>
              <a:buNone/>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lstStyle/>
          <a:p>
            <a:r>
              <a:rPr lang="uk-UA" sz="2400" dirty="0" smtClean="0"/>
              <a:t>Текст</a:t>
            </a:r>
            <a:endParaRPr lang="ru-RU" sz="2400" dirty="0"/>
          </a:p>
        </p:txBody>
      </p:sp>
      <p:sp>
        <p:nvSpPr>
          <p:cNvPr id="3" name="Содержимое 2"/>
          <p:cNvSpPr>
            <a:spLocks noGrp="1"/>
          </p:cNvSpPr>
          <p:nvPr>
            <p:ph idx="1"/>
          </p:nvPr>
        </p:nvSpPr>
        <p:spPr>
          <a:xfrm>
            <a:off x="395536" y="1124744"/>
            <a:ext cx="8229600" cy="4958011"/>
          </a:xfrm>
        </p:spPr>
        <p:txBody>
          <a:bodyPr/>
          <a:lstStyle/>
          <a:p>
            <a:pPr>
              <a:buNone/>
            </a:pPr>
            <a:endParaRPr lang="uk-UA" dirty="0" smtClean="0"/>
          </a:p>
          <a:p>
            <a:pPr>
              <a:buNone/>
            </a:pPr>
            <a:endParaRPr lang="uk-UA" dirty="0"/>
          </a:p>
          <a:p>
            <a:pPr>
              <a:buNone/>
            </a:pPr>
            <a:r>
              <a:rPr lang="uk-UA" dirty="0" smtClean="0"/>
              <a:t>Головна </a:t>
            </a:r>
            <a:r>
              <a:rPr lang="uk-UA" dirty="0"/>
              <a:t>мета </a:t>
            </a:r>
            <a:r>
              <a:rPr lang="uk-UA" b="1" dirty="0"/>
              <a:t>тексту</a:t>
            </a:r>
            <a:r>
              <a:rPr lang="uk-UA" dirty="0"/>
              <a:t> – структурування та вираження інформації, яка має такий обсяг, що не може бути виражений в реченні.</a:t>
            </a:r>
            <a:endParaRPr lang="ru-RU" dirty="0"/>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lstStyle/>
          <a:p>
            <a:r>
              <a:rPr lang="uk-UA" sz="2400" dirty="0" smtClean="0"/>
              <a:t>Дискурс</a:t>
            </a:r>
            <a:endParaRPr lang="ru-RU" sz="2400" dirty="0"/>
          </a:p>
        </p:txBody>
      </p:sp>
      <p:sp>
        <p:nvSpPr>
          <p:cNvPr id="3" name="Содержимое 2"/>
          <p:cNvSpPr>
            <a:spLocks noGrp="1"/>
          </p:cNvSpPr>
          <p:nvPr>
            <p:ph idx="1"/>
          </p:nvPr>
        </p:nvSpPr>
        <p:spPr>
          <a:xfrm>
            <a:off x="457200" y="836712"/>
            <a:ext cx="8229600" cy="5688632"/>
          </a:xfrm>
        </p:spPr>
        <p:txBody>
          <a:bodyPr>
            <a:normAutofit fontScale="62500" lnSpcReduction="20000"/>
          </a:bodyPr>
          <a:lstStyle/>
          <a:p>
            <a:pPr>
              <a:buNone/>
            </a:pPr>
            <a:r>
              <a:rPr lang="uk-UA" b="1" dirty="0" smtClean="0">
                <a:solidFill>
                  <a:srgbClr val="FF0000"/>
                </a:solidFill>
              </a:rPr>
              <a:t>1. </a:t>
            </a:r>
            <a:r>
              <a:rPr lang="vi-VN" b="1" dirty="0" smtClean="0">
                <a:solidFill>
                  <a:srgbClr val="FF0000"/>
                </a:solidFill>
              </a:rPr>
              <a:t>Спосіб </a:t>
            </a:r>
            <a:r>
              <a:rPr lang="vi-VN" b="1" dirty="0">
                <a:solidFill>
                  <a:srgbClr val="FF0000"/>
                </a:solidFill>
              </a:rPr>
              <a:t>(чи умови) мовлення у поєднанні зі змістом висловлюваного</a:t>
            </a:r>
            <a:r>
              <a:rPr lang="vi-VN" b="1" dirty="0" smtClean="0">
                <a:solidFill>
                  <a:srgbClr val="FF0000"/>
                </a:solidFill>
              </a:rPr>
              <a:t>.</a:t>
            </a:r>
            <a:endParaRPr lang="uk-UA" b="1" dirty="0" smtClean="0">
              <a:solidFill>
                <a:srgbClr val="FF0000"/>
              </a:solidFill>
            </a:endParaRPr>
          </a:p>
          <a:p>
            <a:pPr>
              <a:buNone/>
            </a:pPr>
            <a:r>
              <a:rPr lang="vi-VN" i="1" dirty="0" smtClean="0"/>
              <a:t>Вивчення мови як інструменту соціальної влади знайшло своє втілення в аналізі політичного дискурсу, який розглядають як складову частину відповідної суспільної практики</a:t>
            </a:r>
            <a:r>
              <a:rPr lang="uk-UA" i="1" dirty="0" smtClean="0"/>
              <a:t>.</a:t>
            </a:r>
            <a:r>
              <a:rPr lang="vi-VN" dirty="0" smtClean="0"/>
              <a:t> </a:t>
            </a:r>
            <a:endParaRPr lang="uk-UA" dirty="0" smtClean="0"/>
          </a:p>
          <a:p>
            <a:pPr>
              <a:buNone/>
            </a:pPr>
            <a:r>
              <a:rPr lang="uk-UA" b="1" dirty="0" smtClean="0">
                <a:solidFill>
                  <a:srgbClr val="FF0000"/>
                </a:solidFill>
              </a:rPr>
              <a:t>2. </a:t>
            </a:r>
            <a:r>
              <a:rPr lang="vi-VN" b="1" dirty="0" smtClean="0">
                <a:solidFill>
                  <a:srgbClr val="FF0000"/>
                </a:solidFill>
              </a:rPr>
              <a:t>Спосіб </a:t>
            </a:r>
            <a:r>
              <a:rPr lang="vi-VN" b="1" dirty="0">
                <a:solidFill>
                  <a:srgbClr val="FF0000"/>
                </a:solidFill>
              </a:rPr>
              <a:t>мовлення, мова</a:t>
            </a:r>
            <a:r>
              <a:rPr lang="vi-VN" b="1" dirty="0" smtClean="0">
                <a:solidFill>
                  <a:srgbClr val="FF0000"/>
                </a:solidFill>
              </a:rPr>
              <a:t>.</a:t>
            </a:r>
            <a:endParaRPr lang="uk-UA" b="1" dirty="0" smtClean="0">
              <a:solidFill>
                <a:srgbClr val="FF0000"/>
              </a:solidFill>
            </a:endParaRPr>
          </a:p>
          <a:p>
            <a:pPr>
              <a:buNone/>
            </a:pPr>
            <a:r>
              <a:rPr lang="vi-VN" i="1" dirty="0" smtClean="0"/>
              <a:t>Це </a:t>
            </a:r>
            <a:r>
              <a:rPr lang="vi-VN" i="1" dirty="0"/>
              <a:t>вже навіть не радянський дискурс — у тому бодай синтаксис зберігався!</a:t>
            </a:r>
            <a:r>
              <a:rPr lang="vi-VN" dirty="0"/>
              <a:t> (Оксана Забужко, </a:t>
            </a:r>
            <a:r>
              <a:rPr lang="en-GB" dirty="0"/>
              <a:t>Let my people go, 2005).</a:t>
            </a:r>
          </a:p>
          <a:p>
            <a:pPr>
              <a:buNone/>
            </a:pPr>
            <a:r>
              <a:rPr lang="uk-UA" b="1" dirty="0" smtClean="0">
                <a:solidFill>
                  <a:srgbClr val="FF0000"/>
                </a:solidFill>
              </a:rPr>
              <a:t>3.</a:t>
            </a:r>
            <a:r>
              <a:rPr lang="en-GB" b="1" dirty="0" smtClean="0">
                <a:solidFill>
                  <a:srgbClr val="FF0000"/>
                </a:solidFill>
              </a:rPr>
              <a:t> </a:t>
            </a:r>
            <a:r>
              <a:rPr lang="vi-VN" b="1" dirty="0">
                <a:solidFill>
                  <a:srgbClr val="FF0000"/>
                </a:solidFill>
              </a:rPr>
              <a:t>Акт мовлення чи текст у контексті ситуації висловлювання</a:t>
            </a:r>
            <a:r>
              <a:rPr lang="vi-VN" b="1" dirty="0" smtClean="0">
                <a:solidFill>
                  <a:srgbClr val="FF0000"/>
                </a:solidFill>
              </a:rPr>
              <a:t>.</a:t>
            </a:r>
            <a:endParaRPr lang="uk-UA" b="1" dirty="0" smtClean="0">
              <a:solidFill>
                <a:srgbClr val="FF0000"/>
              </a:solidFill>
            </a:endParaRPr>
          </a:p>
          <a:p>
            <a:pPr>
              <a:buNone/>
            </a:pPr>
            <a:r>
              <a:rPr lang="vi-VN" i="1" dirty="0" smtClean="0"/>
              <a:t>Юрко </a:t>
            </a:r>
            <a:r>
              <a:rPr lang="vi-VN" i="1" dirty="0"/>
              <a:t>в аналоґійній ситуації репетує дико «Банзай!», відтак заходиться фальцетом перераховувати всі знайомі мати рідної й нерідної мови, скінчаючи свій дискурс вже аж по вилізанні з води</a:t>
            </a:r>
            <a:r>
              <a:rPr lang="vi-VN" dirty="0"/>
              <a:t> (Ірена Карпа, Стоянка </a:t>
            </a:r>
            <a:r>
              <a:rPr lang="en-GB" dirty="0"/>
              <a:t>Amor </a:t>
            </a:r>
            <a:r>
              <a:rPr lang="en-GB" dirty="0" err="1"/>
              <a:t>Fati</a:t>
            </a:r>
            <a:r>
              <a:rPr lang="en-GB" dirty="0"/>
              <a:t>, 2003).</a:t>
            </a:r>
          </a:p>
          <a:p>
            <a:pPr>
              <a:buNone/>
            </a:pPr>
            <a:r>
              <a:rPr lang="uk-UA" b="1" dirty="0" smtClean="0">
                <a:solidFill>
                  <a:srgbClr val="FF0000"/>
                </a:solidFill>
              </a:rPr>
              <a:t>4. </a:t>
            </a:r>
            <a:r>
              <a:rPr lang="en-GB" b="1" dirty="0" smtClean="0">
                <a:solidFill>
                  <a:srgbClr val="FF0000"/>
                </a:solidFill>
              </a:rPr>
              <a:t>//</a:t>
            </a:r>
            <a:r>
              <a:rPr lang="en-GB" b="1" dirty="0">
                <a:solidFill>
                  <a:srgbClr val="FF0000"/>
                </a:solidFill>
              </a:rPr>
              <a:t>  </a:t>
            </a:r>
            <a:r>
              <a:rPr lang="vi-VN" b="1" i="1" dirty="0">
                <a:solidFill>
                  <a:srgbClr val="FF0000"/>
                </a:solidFill>
              </a:rPr>
              <a:t>чого.</a:t>
            </a:r>
            <a:r>
              <a:rPr lang="vi-VN" b="1" dirty="0">
                <a:solidFill>
                  <a:srgbClr val="FF0000"/>
                </a:solidFill>
              </a:rPr>
              <a:t> Сукупність усіх усних чи письмових обговорень певної теми</a:t>
            </a:r>
            <a:r>
              <a:rPr lang="vi-VN" b="1" dirty="0" smtClean="0">
                <a:solidFill>
                  <a:srgbClr val="FF0000"/>
                </a:solidFill>
              </a:rPr>
              <a:t>.</a:t>
            </a:r>
            <a:endParaRPr lang="uk-UA" b="1" dirty="0" smtClean="0">
              <a:solidFill>
                <a:srgbClr val="FF0000"/>
              </a:solidFill>
            </a:endParaRPr>
          </a:p>
          <a:p>
            <a:pPr>
              <a:buNone/>
            </a:pPr>
            <a:r>
              <a:rPr lang="ru-RU" i="1" dirty="0" smtClean="0"/>
              <a:t> </a:t>
            </a:r>
            <a:r>
              <a:rPr lang="ru-RU" i="1" dirty="0"/>
              <a:t>Дружина сказала, </a:t>
            </a:r>
            <a:r>
              <a:rPr lang="ru-RU" i="1" dirty="0" err="1"/>
              <a:t>що</a:t>
            </a:r>
            <a:r>
              <a:rPr lang="ru-RU" i="1" dirty="0"/>
              <a:t> </a:t>
            </a:r>
            <a:r>
              <a:rPr lang="ru-RU" i="1" dirty="0" err="1"/>
              <a:t>введе</a:t>
            </a:r>
            <a:r>
              <a:rPr lang="ru-RU" i="1" dirty="0"/>
              <a:t> у </a:t>
            </a:r>
            <a:r>
              <a:rPr lang="ru-RU" i="1" dirty="0" err="1"/>
              <a:t>дисертацію</a:t>
            </a:r>
            <a:r>
              <a:rPr lang="ru-RU" i="1" dirty="0"/>
              <a:t> </a:t>
            </a:r>
            <a:r>
              <a:rPr lang="ru-RU" i="1" dirty="0" err="1"/>
              <a:t>дискурс</a:t>
            </a:r>
            <a:r>
              <a:rPr lang="ru-RU" i="1" dirty="0"/>
              <a:t> </a:t>
            </a:r>
            <a:r>
              <a:rPr lang="ru-RU" i="1" dirty="0" err="1"/>
              <a:t>новітніх</a:t>
            </a:r>
            <a:r>
              <a:rPr lang="ru-RU" i="1" dirty="0"/>
              <a:t> </a:t>
            </a:r>
            <a:r>
              <a:rPr lang="ru-RU" i="1" dirty="0" err="1"/>
              <a:t>рецепцій</a:t>
            </a:r>
            <a:r>
              <a:rPr lang="ru-RU" i="1" dirty="0"/>
              <a:t> Гоголя в </a:t>
            </a:r>
            <a:r>
              <a:rPr lang="ru-RU" i="1" dirty="0" err="1"/>
              <a:t>аспекті</a:t>
            </a:r>
            <a:r>
              <a:rPr lang="ru-RU" i="1" dirty="0"/>
              <a:t> </a:t>
            </a:r>
            <a:r>
              <a:rPr lang="ru-RU" i="1" dirty="0" err="1"/>
              <a:t>деградації</a:t>
            </a:r>
            <a:r>
              <a:rPr lang="ru-RU" i="1" dirty="0"/>
              <a:t> культурного коду</a:t>
            </a:r>
            <a:r>
              <a:rPr lang="ru-RU" dirty="0"/>
              <a:t> (</a:t>
            </a:r>
            <a:r>
              <a:rPr lang="ru-RU" dirty="0" err="1"/>
              <a:t>Ліна</a:t>
            </a:r>
            <a:r>
              <a:rPr lang="ru-RU" dirty="0"/>
              <a:t> Костенко, Записки </a:t>
            </a:r>
            <a:r>
              <a:rPr lang="ru-RU" dirty="0" err="1"/>
              <a:t>українського</a:t>
            </a:r>
            <a:r>
              <a:rPr lang="ru-RU" dirty="0"/>
              <a:t> </a:t>
            </a:r>
            <a:r>
              <a:rPr lang="ru-RU" dirty="0" err="1"/>
              <a:t>самашедшого</a:t>
            </a:r>
            <a:r>
              <a:rPr lang="ru-RU" dirty="0"/>
              <a:t>, 2010).</a:t>
            </a:r>
            <a:endParaRPr lang="vi-VN" dirty="0"/>
          </a:p>
          <a:p>
            <a:pPr>
              <a:buNone/>
            </a:pP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lstStyle/>
          <a:p>
            <a:r>
              <a:rPr lang="uk-UA" sz="2400" dirty="0" smtClean="0"/>
              <a:t>Дискурс</a:t>
            </a:r>
            <a:endParaRPr lang="ru-RU" sz="2400" dirty="0"/>
          </a:p>
        </p:txBody>
      </p:sp>
      <p:sp>
        <p:nvSpPr>
          <p:cNvPr id="3" name="Содержимое 2"/>
          <p:cNvSpPr>
            <a:spLocks noGrp="1"/>
          </p:cNvSpPr>
          <p:nvPr>
            <p:ph idx="1"/>
          </p:nvPr>
        </p:nvSpPr>
        <p:spPr>
          <a:xfrm>
            <a:off x="457200" y="836712"/>
            <a:ext cx="8229600" cy="5688632"/>
          </a:xfrm>
        </p:spPr>
        <p:txBody>
          <a:bodyPr>
            <a:normAutofit/>
          </a:bodyPr>
          <a:lstStyle/>
          <a:p>
            <a:pPr>
              <a:buNone/>
            </a:pPr>
            <a:endParaRPr lang="uk-UA" sz="2800" b="1" dirty="0" smtClean="0"/>
          </a:p>
          <a:p>
            <a:pPr>
              <a:buNone/>
            </a:pPr>
            <a:endParaRPr lang="uk-UA" sz="2800" b="1" dirty="0"/>
          </a:p>
          <a:p>
            <a:pPr>
              <a:buNone/>
            </a:pPr>
            <a:r>
              <a:rPr lang="uk-UA" sz="2800" b="1" dirty="0" smtClean="0"/>
              <a:t>Дискурс</a:t>
            </a:r>
            <a:r>
              <a:rPr lang="uk-UA" sz="2800" dirty="0"/>
              <a:t>, на противагу тексту — це, насамперед, мова, занурена в життя, </a:t>
            </a:r>
            <a:r>
              <a:rPr lang="uk-UA" sz="2800" dirty="0" smtClean="0"/>
              <a:t>у </a:t>
            </a:r>
            <a:r>
              <a:rPr lang="uk-UA" sz="2800" dirty="0"/>
              <a:t>соціальний контекст (з цієї причини поняття дискурсу рідко вживають стосовно древніх текстів).</a:t>
            </a:r>
            <a:endParaRPr lang="ru-RU"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lstStyle/>
          <a:p>
            <a:r>
              <a:rPr lang="uk-UA" sz="2400" dirty="0" smtClean="0"/>
              <a:t>Дискурс</a:t>
            </a:r>
            <a:endParaRPr lang="ru-RU" sz="2400" dirty="0"/>
          </a:p>
        </p:txBody>
      </p:sp>
      <p:sp>
        <p:nvSpPr>
          <p:cNvPr id="3" name="Содержимое 2"/>
          <p:cNvSpPr>
            <a:spLocks noGrp="1"/>
          </p:cNvSpPr>
          <p:nvPr>
            <p:ph idx="1"/>
          </p:nvPr>
        </p:nvSpPr>
        <p:spPr>
          <a:xfrm>
            <a:off x="457200" y="836712"/>
            <a:ext cx="8229600" cy="5688632"/>
          </a:xfrm>
        </p:spPr>
        <p:txBody>
          <a:bodyPr>
            <a:normAutofit/>
          </a:bodyPr>
          <a:lstStyle/>
          <a:p>
            <a:pPr>
              <a:buNone/>
            </a:pPr>
            <a:r>
              <a:rPr lang="uk-UA" sz="2800" b="1" dirty="0" smtClean="0">
                <a:solidFill>
                  <a:srgbClr val="002060"/>
                </a:solidFill>
              </a:rPr>
              <a:t>Дискурс </a:t>
            </a:r>
            <a:r>
              <a:rPr lang="uk-UA" sz="2800" b="1" dirty="0">
                <a:solidFill>
                  <a:srgbClr val="002060"/>
                </a:solidFill>
              </a:rPr>
              <a:t>купівлі </a:t>
            </a:r>
            <a:r>
              <a:rPr lang="uk-UA" sz="2800" b="1" dirty="0" smtClean="0">
                <a:solidFill>
                  <a:srgbClr val="002060"/>
                </a:solidFill>
              </a:rPr>
              <a:t>машини:</a:t>
            </a:r>
          </a:p>
          <a:p>
            <a:pPr>
              <a:buNone/>
            </a:pPr>
            <a:r>
              <a:rPr lang="uk-UA" sz="2800" dirty="0" smtClean="0"/>
              <a:t>привітання</a:t>
            </a:r>
            <a:r>
              <a:rPr lang="uk-UA" sz="2800" dirty="0"/>
              <a:t>, </a:t>
            </a:r>
            <a:endParaRPr lang="uk-UA" sz="2800" dirty="0" smtClean="0"/>
          </a:p>
          <a:p>
            <a:pPr>
              <a:buNone/>
            </a:pPr>
            <a:r>
              <a:rPr lang="uk-UA" sz="2800" dirty="0" smtClean="0"/>
              <a:t>прохання </a:t>
            </a:r>
            <a:r>
              <a:rPr lang="uk-UA" sz="2800" dirty="0"/>
              <a:t>надати інформацію про машину, </a:t>
            </a:r>
            <a:endParaRPr lang="uk-UA" sz="2800" dirty="0" smtClean="0"/>
          </a:p>
          <a:p>
            <a:pPr>
              <a:buNone/>
            </a:pPr>
            <a:r>
              <a:rPr lang="uk-UA" sz="2800" dirty="0" smtClean="0"/>
              <a:t>оплата</a:t>
            </a:r>
            <a:r>
              <a:rPr lang="uk-UA" sz="2800" dirty="0"/>
              <a:t>, </a:t>
            </a:r>
            <a:endParaRPr lang="uk-UA" sz="2800" dirty="0" smtClean="0"/>
          </a:p>
          <a:p>
            <a:pPr>
              <a:buNone/>
            </a:pPr>
            <a:r>
              <a:rPr lang="uk-UA" sz="2800" dirty="0" smtClean="0"/>
              <a:t>тощо</a:t>
            </a:r>
            <a:r>
              <a:rPr lang="uk-UA" sz="2800" dirty="0"/>
              <a:t>. </a:t>
            </a:r>
            <a:endParaRPr lang="ru-RU" sz="2800" dirty="0"/>
          </a:p>
        </p:txBody>
      </p:sp>
      <p:pic>
        <p:nvPicPr>
          <p:cNvPr id="1026" name="Picture 2" descr="ÐÐ°ÑÑÐ¸Ð½ÐºÐ¸ Ð¿Ð¾ Ð·Ð°Ð¿ÑÐ¾ÑÑ buying a car"/>
          <p:cNvPicPr>
            <a:picLocks noChangeAspect="1" noChangeArrowheads="1"/>
          </p:cNvPicPr>
          <p:nvPr/>
        </p:nvPicPr>
        <p:blipFill>
          <a:blip r:embed="rId2" cstate="print"/>
          <a:srcRect/>
          <a:stretch>
            <a:fillRect/>
          </a:stretch>
        </p:blipFill>
        <p:spPr bwMode="auto">
          <a:xfrm>
            <a:off x="3995936" y="3284984"/>
            <a:ext cx="3354568" cy="230425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r>
              <a:rPr lang="uk-UA" sz="2400" dirty="0"/>
              <a:t>О</a:t>
            </a:r>
            <a:r>
              <a:rPr lang="uk-UA" sz="2400" dirty="0" smtClean="0"/>
              <a:t>сновні типи текстів</a:t>
            </a:r>
            <a:endParaRPr lang="ru-RU" sz="2400" dirty="0"/>
          </a:p>
        </p:txBody>
      </p:sp>
      <p:sp>
        <p:nvSpPr>
          <p:cNvPr id="3" name="Содержимое 2"/>
          <p:cNvSpPr>
            <a:spLocks noGrp="1"/>
          </p:cNvSpPr>
          <p:nvPr>
            <p:ph idx="1"/>
          </p:nvPr>
        </p:nvSpPr>
        <p:spPr>
          <a:xfrm>
            <a:off x="457200" y="764704"/>
            <a:ext cx="8229600" cy="5361459"/>
          </a:xfrm>
        </p:spPr>
        <p:txBody>
          <a:bodyPr/>
          <a:lstStyle/>
          <a:p>
            <a:r>
              <a:rPr lang="uk-UA" dirty="0" err="1" smtClean="0">
                <a:solidFill>
                  <a:srgbClr val="002060"/>
                </a:solidFill>
              </a:rPr>
              <a:t>наративний</a:t>
            </a:r>
            <a:r>
              <a:rPr lang="uk-UA" dirty="0" smtClean="0">
                <a:solidFill>
                  <a:srgbClr val="002060"/>
                </a:solidFill>
              </a:rPr>
              <a:t> текст</a:t>
            </a:r>
          </a:p>
          <a:p>
            <a:pPr>
              <a:buNone/>
            </a:pPr>
            <a:endParaRPr lang="ru-RU" dirty="0"/>
          </a:p>
        </p:txBody>
      </p:sp>
      <p:graphicFrame>
        <p:nvGraphicFramePr>
          <p:cNvPr id="4" name="Таблица 3"/>
          <p:cNvGraphicFramePr>
            <a:graphicFrameLocks noGrp="1"/>
          </p:cNvGraphicFramePr>
          <p:nvPr/>
        </p:nvGraphicFramePr>
        <p:xfrm>
          <a:off x="395536" y="1556792"/>
          <a:ext cx="8352928" cy="4966054"/>
        </p:xfrm>
        <a:graphic>
          <a:graphicData uri="http://schemas.openxmlformats.org/drawingml/2006/table">
            <a:tbl>
              <a:tblPr firstRow="1" bandRow="1">
                <a:tableStyleId>{5C22544A-7EE6-4342-B048-85BDC9FD1C3A}</a:tableStyleId>
              </a:tblPr>
              <a:tblGrid>
                <a:gridCol w="1839177"/>
                <a:gridCol w="6513751"/>
              </a:tblGrid>
              <a:tr h="504056">
                <a:tc>
                  <a:txBody>
                    <a:bodyPr/>
                    <a:lstStyle/>
                    <a:p>
                      <a:pPr>
                        <a:lnSpc>
                          <a:spcPct val="150000"/>
                        </a:lnSpc>
                        <a:spcAft>
                          <a:spcPts val="0"/>
                        </a:spcAft>
                      </a:pPr>
                      <a:r>
                        <a:rPr lang="uk-UA" sz="2200" b="1" dirty="0">
                          <a:latin typeface="Times New Roman"/>
                          <a:ea typeface="Calibri"/>
                          <a:cs typeface="Times New Roman"/>
                        </a:rPr>
                        <a:t>Етап</a:t>
                      </a:r>
                      <a:endParaRPr lang="ru-RU" sz="2200" dirty="0">
                        <a:latin typeface="Times New Roman"/>
                        <a:ea typeface="Calibri"/>
                        <a:cs typeface="Times New Roman"/>
                      </a:endParaRPr>
                    </a:p>
                  </a:txBody>
                  <a:tcPr marL="68580" marR="68580" marT="0" marB="0"/>
                </a:tc>
                <a:tc>
                  <a:txBody>
                    <a:bodyPr/>
                    <a:lstStyle/>
                    <a:p>
                      <a:pPr>
                        <a:lnSpc>
                          <a:spcPct val="150000"/>
                        </a:lnSpc>
                        <a:spcAft>
                          <a:spcPts val="0"/>
                        </a:spcAft>
                      </a:pPr>
                      <a:r>
                        <a:rPr lang="uk-UA" sz="2200" b="1" dirty="0">
                          <a:latin typeface="Times New Roman"/>
                          <a:ea typeface="Calibri"/>
                          <a:cs typeface="Times New Roman"/>
                        </a:rPr>
                        <a:t>Його характеристика</a:t>
                      </a:r>
                      <a:endParaRPr lang="ru-RU" sz="2200" dirty="0">
                        <a:latin typeface="Times New Roman"/>
                        <a:ea typeface="Calibri"/>
                        <a:cs typeface="Times New Roman"/>
                      </a:endParaRPr>
                    </a:p>
                  </a:txBody>
                  <a:tcPr marL="68580" marR="68580" marT="0" marB="0"/>
                </a:tc>
              </a:tr>
              <a:tr h="438638">
                <a:tc>
                  <a:txBody>
                    <a:bodyPr/>
                    <a:lstStyle/>
                    <a:p>
                      <a:pPr>
                        <a:lnSpc>
                          <a:spcPct val="100000"/>
                        </a:lnSpc>
                        <a:spcAft>
                          <a:spcPts val="0"/>
                        </a:spcAft>
                      </a:pPr>
                      <a:r>
                        <a:rPr lang="uk-UA" sz="2200" b="1" dirty="0">
                          <a:latin typeface="Times New Roman"/>
                          <a:ea typeface="Calibri"/>
                          <a:cs typeface="Times New Roman"/>
                        </a:rPr>
                        <a:t>(Орієнтація)</a:t>
                      </a:r>
                      <a:endParaRPr lang="ru-RU" sz="2200" b="1" dirty="0">
                        <a:latin typeface="Times New Roman"/>
                        <a:ea typeface="Calibri"/>
                        <a:cs typeface="Times New Roman"/>
                      </a:endParaRPr>
                    </a:p>
                  </a:txBody>
                  <a:tcPr marL="68580" marR="68580" marT="0" marB="0"/>
                </a:tc>
                <a:tc>
                  <a:txBody>
                    <a:bodyPr/>
                    <a:lstStyle/>
                    <a:p>
                      <a:pPr>
                        <a:lnSpc>
                          <a:spcPct val="100000"/>
                        </a:lnSpc>
                        <a:spcAft>
                          <a:spcPts val="0"/>
                        </a:spcAft>
                      </a:pPr>
                      <a:r>
                        <a:rPr lang="uk-UA" sz="2200" dirty="0">
                          <a:latin typeface="Times New Roman"/>
                          <a:ea typeface="Calibri"/>
                          <a:cs typeface="Times New Roman"/>
                        </a:rPr>
                        <a:t>Вступна інформація щодо теми розповіді, заявка про те, що буде розповідь</a:t>
                      </a:r>
                      <a:endParaRPr lang="ru-RU" sz="2200" dirty="0">
                        <a:latin typeface="Times New Roman"/>
                        <a:ea typeface="Calibri"/>
                        <a:cs typeface="Times New Roman"/>
                      </a:endParaRPr>
                    </a:p>
                  </a:txBody>
                  <a:tcPr marL="68580" marR="68580" marT="0" marB="0"/>
                </a:tc>
              </a:tr>
              <a:tr h="438638">
                <a:tc>
                  <a:txBody>
                    <a:bodyPr/>
                    <a:lstStyle/>
                    <a:p>
                      <a:pPr>
                        <a:lnSpc>
                          <a:spcPct val="100000"/>
                        </a:lnSpc>
                        <a:spcAft>
                          <a:spcPts val="0"/>
                        </a:spcAft>
                      </a:pPr>
                      <a:r>
                        <a:rPr lang="uk-UA" sz="2200" b="1" dirty="0">
                          <a:latin typeface="Times New Roman"/>
                          <a:ea typeface="Calibri"/>
                          <a:cs typeface="Times New Roman"/>
                        </a:rPr>
                        <a:t>Час та місце</a:t>
                      </a:r>
                      <a:endParaRPr lang="ru-RU" sz="2200" b="1" dirty="0">
                        <a:latin typeface="Times New Roman"/>
                        <a:ea typeface="Calibri"/>
                        <a:cs typeface="Times New Roman"/>
                      </a:endParaRPr>
                    </a:p>
                  </a:txBody>
                  <a:tcPr marL="68580" marR="68580" marT="0" marB="0"/>
                </a:tc>
                <a:tc>
                  <a:txBody>
                    <a:bodyPr/>
                    <a:lstStyle/>
                    <a:p>
                      <a:pPr>
                        <a:lnSpc>
                          <a:spcPct val="100000"/>
                        </a:lnSpc>
                        <a:spcAft>
                          <a:spcPts val="0"/>
                        </a:spcAft>
                      </a:pPr>
                      <a:r>
                        <a:rPr lang="uk-UA" sz="2200" dirty="0">
                          <a:latin typeface="Times New Roman"/>
                          <a:ea typeface="Calibri"/>
                          <a:cs typeface="Times New Roman"/>
                        </a:rPr>
                        <a:t>Опис часу та місця подій</a:t>
                      </a:r>
                      <a:endParaRPr lang="ru-RU" sz="2200" dirty="0">
                        <a:latin typeface="Times New Roman"/>
                        <a:ea typeface="Calibri"/>
                        <a:cs typeface="Times New Roman"/>
                      </a:endParaRPr>
                    </a:p>
                  </a:txBody>
                  <a:tcPr marL="68580" marR="68580" marT="0" marB="0"/>
                </a:tc>
              </a:tr>
              <a:tr h="2271305">
                <a:tc>
                  <a:txBody>
                    <a:bodyPr/>
                    <a:lstStyle/>
                    <a:p>
                      <a:pPr>
                        <a:lnSpc>
                          <a:spcPct val="100000"/>
                        </a:lnSpc>
                        <a:spcAft>
                          <a:spcPts val="0"/>
                        </a:spcAft>
                      </a:pPr>
                      <a:r>
                        <a:rPr lang="uk-UA" sz="2200" b="1" dirty="0">
                          <a:latin typeface="Times New Roman"/>
                          <a:ea typeface="Calibri"/>
                          <a:cs typeface="Times New Roman"/>
                        </a:rPr>
                        <a:t>Події</a:t>
                      </a:r>
                      <a:endParaRPr lang="ru-RU" sz="2200" b="1" dirty="0">
                        <a:latin typeface="Times New Roman"/>
                        <a:ea typeface="Calibri"/>
                        <a:cs typeface="Times New Roman"/>
                      </a:endParaRPr>
                    </a:p>
                  </a:txBody>
                  <a:tcPr marL="68580" marR="68580" marT="0" marB="0"/>
                </a:tc>
                <a:tc>
                  <a:txBody>
                    <a:bodyPr/>
                    <a:lstStyle/>
                    <a:p>
                      <a:pPr>
                        <a:lnSpc>
                          <a:spcPct val="100000"/>
                        </a:lnSpc>
                        <a:spcAft>
                          <a:spcPts val="0"/>
                        </a:spcAft>
                      </a:pPr>
                      <a:r>
                        <a:rPr lang="uk-UA" sz="2200" dirty="0">
                          <a:latin typeface="Times New Roman"/>
                          <a:ea typeface="Calibri"/>
                          <a:cs typeface="Times New Roman"/>
                        </a:rPr>
                        <a:t>Те, що відбувається – включає (серед іншого) такі елементи:</a:t>
                      </a:r>
                      <a:endParaRPr lang="ru-RU" sz="2200" dirty="0">
                        <a:latin typeface="Times New Roman"/>
                        <a:ea typeface="Calibri"/>
                        <a:cs typeface="Times New Roman"/>
                      </a:endParaRPr>
                    </a:p>
                    <a:p>
                      <a:pPr>
                        <a:lnSpc>
                          <a:spcPct val="100000"/>
                        </a:lnSpc>
                        <a:spcAft>
                          <a:spcPts val="0"/>
                        </a:spcAft>
                      </a:pPr>
                      <a:r>
                        <a:rPr lang="uk-UA" sz="2200" b="1" dirty="0">
                          <a:solidFill>
                            <a:srgbClr val="002060"/>
                          </a:solidFill>
                          <a:latin typeface="Times New Roman"/>
                          <a:ea typeface="Calibri"/>
                          <a:cs typeface="Times New Roman"/>
                        </a:rPr>
                        <a:t>Комплікація</a:t>
                      </a:r>
                      <a:r>
                        <a:rPr lang="uk-UA" sz="2200" dirty="0">
                          <a:latin typeface="Times New Roman"/>
                          <a:ea typeface="Calibri"/>
                          <a:cs typeface="Times New Roman"/>
                        </a:rPr>
                        <a:t> – головна подія, яка піднімає проблему, що є вирішальною для розгортання сюжету</a:t>
                      </a:r>
                      <a:endParaRPr lang="ru-RU" sz="2200" dirty="0">
                        <a:latin typeface="Times New Roman"/>
                        <a:ea typeface="Calibri"/>
                        <a:cs typeface="Times New Roman"/>
                      </a:endParaRPr>
                    </a:p>
                    <a:p>
                      <a:pPr>
                        <a:lnSpc>
                          <a:spcPct val="100000"/>
                        </a:lnSpc>
                        <a:spcAft>
                          <a:spcPts val="0"/>
                        </a:spcAft>
                      </a:pPr>
                      <a:r>
                        <a:rPr lang="uk-UA" sz="2200" dirty="0">
                          <a:latin typeface="Times New Roman"/>
                          <a:ea typeface="Calibri"/>
                          <a:cs typeface="Times New Roman"/>
                        </a:rPr>
                        <a:t>(</a:t>
                      </a:r>
                      <a:r>
                        <a:rPr lang="uk-UA" sz="2200" b="1" dirty="0">
                          <a:solidFill>
                            <a:srgbClr val="002060"/>
                          </a:solidFill>
                          <a:latin typeface="Times New Roman"/>
                          <a:ea typeface="Calibri"/>
                          <a:cs typeface="Times New Roman"/>
                        </a:rPr>
                        <a:t>Поворотний момент</a:t>
                      </a:r>
                      <a:r>
                        <a:rPr lang="uk-UA" sz="2200" dirty="0">
                          <a:latin typeface="Times New Roman"/>
                          <a:ea typeface="Calibri"/>
                          <a:cs typeface="Times New Roman"/>
                        </a:rPr>
                        <a:t>) – подія, яка приводить ланцюг подій від комплікації до кульмінації</a:t>
                      </a:r>
                      <a:endParaRPr lang="ru-RU" sz="2200" dirty="0">
                        <a:latin typeface="Times New Roman"/>
                        <a:ea typeface="Calibri"/>
                        <a:cs typeface="Times New Roman"/>
                      </a:endParaRPr>
                    </a:p>
                    <a:p>
                      <a:pPr>
                        <a:lnSpc>
                          <a:spcPct val="100000"/>
                        </a:lnSpc>
                        <a:spcAft>
                          <a:spcPts val="0"/>
                        </a:spcAft>
                      </a:pPr>
                      <a:r>
                        <a:rPr lang="uk-UA" sz="2200" b="1" dirty="0" err="1">
                          <a:solidFill>
                            <a:srgbClr val="002060"/>
                          </a:solidFill>
                          <a:latin typeface="Times New Roman"/>
                          <a:ea typeface="Calibri"/>
                          <a:cs typeface="Times New Roman"/>
                        </a:rPr>
                        <a:t>Вирішення</a:t>
                      </a:r>
                      <a:r>
                        <a:rPr lang="uk-UA" sz="2200" dirty="0" err="1">
                          <a:latin typeface="Times New Roman"/>
                          <a:ea typeface="Calibri"/>
                          <a:cs typeface="Times New Roman"/>
                        </a:rPr>
                        <a:t>–</a:t>
                      </a:r>
                      <a:r>
                        <a:rPr lang="uk-UA" sz="2200" dirty="0">
                          <a:latin typeface="Times New Roman"/>
                          <a:ea typeface="Calibri"/>
                          <a:cs typeface="Times New Roman"/>
                        </a:rPr>
                        <a:t> завершення низки подій, що вирішує комплікацію</a:t>
                      </a:r>
                      <a:endParaRPr lang="ru-RU" sz="2200" dirty="0">
                        <a:latin typeface="Times New Roman"/>
                        <a:ea typeface="Calibri"/>
                        <a:cs typeface="Times New Roman"/>
                      </a:endParaRPr>
                    </a:p>
                  </a:txBody>
                  <a:tcPr marL="68580" marR="68580" marT="0" marB="0"/>
                </a:tc>
              </a:tr>
              <a:tr h="438638">
                <a:tc>
                  <a:txBody>
                    <a:bodyPr/>
                    <a:lstStyle/>
                    <a:p>
                      <a:pPr>
                        <a:lnSpc>
                          <a:spcPct val="100000"/>
                        </a:lnSpc>
                        <a:spcAft>
                          <a:spcPts val="0"/>
                        </a:spcAft>
                      </a:pPr>
                      <a:r>
                        <a:rPr lang="uk-UA" sz="2200" b="1" dirty="0">
                          <a:latin typeface="Times New Roman"/>
                          <a:ea typeface="Calibri"/>
                          <a:cs typeface="Times New Roman"/>
                        </a:rPr>
                        <a:t>(Заключна частина)</a:t>
                      </a:r>
                      <a:endParaRPr lang="ru-RU" sz="2200" b="1" dirty="0">
                        <a:latin typeface="Times New Roman"/>
                        <a:ea typeface="Calibri"/>
                        <a:cs typeface="Times New Roman"/>
                      </a:endParaRPr>
                    </a:p>
                  </a:txBody>
                  <a:tcPr marL="68580" marR="68580" marT="0" marB="0"/>
                </a:tc>
                <a:tc>
                  <a:txBody>
                    <a:bodyPr/>
                    <a:lstStyle/>
                    <a:p>
                      <a:pPr>
                        <a:lnSpc>
                          <a:spcPct val="100000"/>
                        </a:lnSpc>
                        <a:spcAft>
                          <a:spcPts val="0"/>
                        </a:spcAft>
                      </a:pPr>
                      <a:r>
                        <a:rPr lang="uk-UA" sz="2200" dirty="0">
                          <a:latin typeface="Times New Roman"/>
                          <a:ea typeface="Calibri"/>
                          <a:cs typeface="Times New Roman"/>
                        </a:rPr>
                        <a:t>Закінчення розповіді, можливо, формулювання моралі</a:t>
                      </a:r>
                      <a:endParaRPr lang="ru-RU" sz="2200" dirty="0">
                        <a:latin typeface="Times New Roman"/>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r>
              <a:rPr lang="uk-UA" sz="2400" dirty="0">
                <a:solidFill>
                  <a:srgbClr val="002060"/>
                </a:solidFill>
              </a:rPr>
              <a:t>О</a:t>
            </a:r>
            <a:r>
              <a:rPr lang="uk-UA" sz="2400" dirty="0" smtClean="0">
                <a:solidFill>
                  <a:srgbClr val="002060"/>
                </a:solidFill>
              </a:rPr>
              <a:t>сновні типи текстів</a:t>
            </a:r>
            <a:endParaRPr lang="ru-RU" sz="2400" dirty="0">
              <a:solidFill>
                <a:srgbClr val="002060"/>
              </a:solidFill>
            </a:endParaRPr>
          </a:p>
        </p:txBody>
      </p:sp>
      <p:sp>
        <p:nvSpPr>
          <p:cNvPr id="3" name="Содержимое 2"/>
          <p:cNvSpPr>
            <a:spLocks noGrp="1"/>
          </p:cNvSpPr>
          <p:nvPr>
            <p:ph idx="1"/>
          </p:nvPr>
        </p:nvSpPr>
        <p:spPr>
          <a:xfrm>
            <a:off x="457200" y="764704"/>
            <a:ext cx="8229600" cy="5361459"/>
          </a:xfrm>
        </p:spPr>
        <p:txBody>
          <a:bodyPr>
            <a:normAutofit fontScale="92500" lnSpcReduction="10000"/>
          </a:bodyPr>
          <a:lstStyle/>
          <a:p>
            <a:pPr>
              <a:buNone/>
            </a:pPr>
            <a:r>
              <a:rPr lang="en-US" sz="2800" i="1" dirty="0">
                <a:solidFill>
                  <a:srgbClr val="FF0000"/>
                </a:solidFill>
              </a:rPr>
              <a:t>When I was a first-year student</a:t>
            </a:r>
            <a:r>
              <a:rPr lang="en-US" sz="2800" i="1" dirty="0"/>
              <a:t>, </a:t>
            </a:r>
            <a:r>
              <a:rPr lang="en-US" sz="2800" i="1" dirty="0">
                <a:solidFill>
                  <a:srgbClr val="00B050"/>
                </a:solidFill>
              </a:rPr>
              <a:t>we had a professor who was notoriously tough on grading term papers</a:t>
            </a:r>
            <a:r>
              <a:rPr lang="en-US" sz="2800" i="1" dirty="0"/>
              <a:t>; he rarely gave anything higher than a ‘D’. Then at last in one class he rewarded one student with a ‘B-’. Well, this student hung on to her paper and sold it to the highest bidder at the end of the semester. The buyer submitted it to the same professor in the next semester, getting a ‘B’. The following year, this student again sold the prized paper to the highest bidder, who submitted it to the same teacher. He received a ‘B+’. </a:t>
            </a:r>
            <a:r>
              <a:rPr lang="en-US" sz="2800" i="1" dirty="0">
                <a:solidFill>
                  <a:srgbClr val="7030A0"/>
                </a:solidFill>
              </a:rPr>
              <a:t>Finally, yet another student submits the paper for a fourth time and is awarded an ‘A’. </a:t>
            </a:r>
            <a:r>
              <a:rPr lang="en-US" sz="2800" i="1" dirty="0">
                <a:solidFill>
                  <a:srgbClr val="002060"/>
                </a:solidFill>
              </a:rPr>
              <a:t>The paper is returned to the student with a written comment from the professor: “I’ve read  this paper four times now, and I like it better each time”.</a:t>
            </a:r>
            <a:endParaRPr lang="ru-RU" sz="2800" dirty="0">
              <a:solidFill>
                <a:srgbClr val="002060"/>
              </a:solidFill>
            </a:endParaRPr>
          </a:p>
          <a:p>
            <a:pPr>
              <a:buNone/>
            </a:pP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r>
              <a:rPr lang="uk-UA" sz="2400" dirty="0">
                <a:solidFill>
                  <a:srgbClr val="002060"/>
                </a:solidFill>
              </a:rPr>
              <a:t>О</a:t>
            </a:r>
            <a:r>
              <a:rPr lang="uk-UA" sz="2400" dirty="0" smtClean="0">
                <a:solidFill>
                  <a:srgbClr val="002060"/>
                </a:solidFill>
              </a:rPr>
              <a:t>сновні типи текстів</a:t>
            </a:r>
            <a:endParaRPr lang="ru-RU" sz="2400" dirty="0">
              <a:solidFill>
                <a:srgbClr val="002060"/>
              </a:solidFill>
            </a:endParaRPr>
          </a:p>
        </p:txBody>
      </p:sp>
      <p:sp>
        <p:nvSpPr>
          <p:cNvPr id="3" name="Содержимое 2"/>
          <p:cNvSpPr>
            <a:spLocks noGrp="1"/>
          </p:cNvSpPr>
          <p:nvPr>
            <p:ph idx="1"/>
          </p:nvPr>
        </p:nvSpPr>
        <p:spPr>
          <a:xfrm>
            <a:off x="457200" y="764704"/>
            <a:ext cx="8229600" cy="5361459"/>
          </a:xfrm>
        </p:spPr>
        <p:txBody>
          <a:bodyPr>
            <a:normAutofit/>
          </a:bodyPr>
          <a:lstStyle/>
          <a:p>
            <a:r>
              <a:rPr lang="uk-UA" dirty="0" smtClean="0">
                <a:solidFill>
                  <a:srgbClr val="002060"/>
                </a:solidFill>
              </a:rPr>
              <a:t>описовий текст</a:t>
            </a:r>
          </a:p>
          <a:p>
            <a:endParaRPr lang="uk-UA" dirty="0">
              <a:solidFill>
                <a:srgbClr val="002060"/>
              </a:solidFill>
            </a:endParaRPr>
          </a:p>
          <a:p>
            <a:pPr>
              <a:buNone/>
            </a:pPr>
            <a:endParaRPr lang="uk-UA" dirty="0" smtClean="0">
              <a:solidFill>
                <a:srgbClr val="002060"/>
              </a:solidFill>
            </a:endParaRPr>
          </a:p>
          <a:p>
            <a:pPr>
              <a:buNone/>
            </a:pPr>
            <a:endParaRPr lang="ru-RU" dirty="0">
              <a:solidFill>
                <a:srgbClr val="002060"/>
              </a:solidFill>
            </a:endParaRPr>
          </a:p>
        </p:txBody>
      </p:sp>
      <p:graphicFrame>
        <p:nvGraphicFramePr>
          <p:cNvPr id="4" name="Таблица 3"/>
          <p:cNvGraphicFramePr>
            <a:graphicFrameLocks noGrp="1"/>
          </p:cNvGraphicFramePr>
          <p:nvPr/>
        </p:nvGraphicFramePr>
        <p:xfrm>
          <a:off x="899592" y="1988840"/>
          <a:ext cx="7776864" cy="2743200"/>
        </p:xfrm>
        <a:graphic>
          <a:graphicData uri="http://schemas.openxmlformats.org/drawingml/2006/table">
            <a:tbl>
              <a:tblPr firstRow="1" bandRow="1">
                <a:tableStyleId>{5C22544A-7EE6-4342-B048-85BDC9FD1C3A}</a:tableStyleId>
              </a:tblPr>
              <a:tblGrid>
                <a:gridCol w="1775584"/>
                <a:gridCol w="6001280"/>
              </a:tblGrid>
              <a:tr h="370840">
                <a:tc>
                  <a:txBody>
                    <a:bodyPr/>
                    <a:lstStyle/>
                    <a:p>
                      <a:pPr>
                        <a:lnSpc>
                          <a:spcPct val="150000"/>
                        </a:lnSpc>
                        <a:spcAft>
                          <a:spcPts val="0"/>
                        </a:spcAft>
                      </a:pPr>
                      <a:r>
                        <a:rPr lang="uk-UA" sz="2400" b="1" dirty="0">
                          <a:latin typeface="Times New Roman"/>
                          <a:ea typeface="Calibri"/>
                          <a:cs typeface="Times New Roman"/>
                        </a:rPr>
                        <a:t>Етап</a:t>
                      </a:r>
                      <a:endParaRPr lang="ru-RU" sz="2400" dirty="0">
                        <a:latin typeface="Times New Roman"/>
                        <a:ea typeface="Calibri"/>
                        <a:cs typeface="Times New Roman"/>
                      </a:endParaRPr>
                    </a:p>
                  </a:txBody>
                  <a:tcPr marL="68580" marR="68580" marT="0" marB="0"/>
                </a:tc>
                <a:tc>
                  <a:txBody>
                    <a:bodyPr/>
                    <a:lstStyle/>
                    <a:p>
                      <a:pPr>
                        <a:lnSpc>
                          <a:spcPct val="150000"/>
                        </a:lnSpc>
                        <a:spcAft>
                          <a:spcPts val="0"/>
                        </a:spcAft>
                      </a:pPr>
                      <a:r>
                        <a:rPr lang="uk-UA" sz="2400" b="1">
                          <a:latin typeface="Times New Roman"/>
                          <a:ea typeface="Calibri"/>
                          <a:cs typeface="Times New Roman"/>
                        </a:rPr>
                        <a:t>Його реалізація в зразковій відповіді</a:t>
                      </a:r>
                      <a:endParaRPr lang="ru-RU" sz="2400">
                        <a:latin typeface="Times New Roman"/>
                        <a:ea typeface="Calibri"/>
                        <a:cs typeface="Times New Roman"/>
                      </a:endParaRPr>
                    </a:p>
                  </a:txBody>
                  <a:tcPr marL="68580" marR="68580" marT="0" marB="0"/>
                </a:tc>
              </a:tr>
              <a:tr h="370840">
                <a:tc>
                  <a:txBody>
                    <a:bodyPr/>
                    <a:lstStyle/>
                    <a:p>
                      <a:pPr>
                        <a:lnSpc>
                          <a:spcPct val="150000"/>
                        </a:lnSpc>
                        <a:spcAft>
                          <a:spcPts val="0"/>
                        </a:spcAft>
                      </a:pPr>
                      <a:r>
                        <a:rPr lang="uk-UA" sz="2400" b="1" dirty="0">
                          <a:latin typeface="Times New Roman"/>
                          <a:ea typeface="Calibri"/>
                          <a:cs typeface="Times New Roman"/>
                        </a:rPr>
                        <a:t>Вступ</a:t>
                      </a:r>
                      <a:endParaRPr lang="ru-RU" sz="2400" b="1" dirty="0">
                        <a:latin typeface="Times New Roman"/>
                        <a:ea typeface="Calibri"/>
                        <a:cs typeface="Times New Roman"/>
                      </a:endParaRPr>
                    </a:p>
                  </a:txBody>
                  <a:tcPr marL="68580" marR="68580" marT="0" marB="0"/>
                </a:tc>
                <a:tc>
                  <a:txBody>
                    <a:bodyPr/>
                    <a:lstStyle/>
                    <a:p>
                      <a:pPr>
                        <a:lnSpc>
                          <a:spcPct val="150000"/>
                        </a:lnSpc>
                        <a:spcAft>
                          <a:spcPts val="0"/>
                        </a:spcAft>
                      </a:pPr>
                      <a:r>
                        <a:rPr lang="uk-UA" sz="2400" dirty="0">
                          <a:latin typeface="Times New Roman"/>
                          <a:ea typeface="Calibri"/>
                          <a:cs typeface="Times New Roman"/>
                        </a:rPr>
                        <a:t>Формулювання тези</a:t>
                      </a:r>
                      <a:endParaRPr lang="ru-RU" sz="2400" dirty="0">
                        <a:latin typeface="Times New Roman"/>
                        <a:ea typeface="Calibri"/>
                        <a:cs typeface="Times New Roman"/>
                      </a:endParaRPr>
                    </a:p>
                  </a:txBody>
                  <a:tcPr marL="68580" marR="68580" marT="0" marB="0"/>
                </a:tc>
              </a:tr>
              <a:tr h="370840">
                <a:tc>
                  <a:txBody>
                    <a:bodyPr/>
                    <a:lstStyle/>
                    <a:p>
                      <a:pPr>
                        <a:lnSpc>
                          <a:spcPct val="150000"/>
                        </a:lnSpc>
                        <a:spcAft>
                          <a:spcPts val="0"/>
                        </a:spcAft>
                      </a:pPr>
                      <a:r>
                        <a:rPr lang="uk-UA" sz="2400" b="1" dirty="0">
                          <a:latin typeface="Times New Roman"/>
                          <a:ea typeface="Calibri"/>
                          <a:cs typeface="Times New Roman"/>
                        </a:rPr>
                        <a:t>Аргумент</a:t>
                      </a:r>
                      <a:endParaRPr lang="ru-RU" sz="2400" b="1" dirty="0">
                        <a:latin typeface="Times New Roman"/>
                        <a:ea typeface="Calibri"/>
                        <a:cs typeface="Times New Roman"/>
                      </a:endParaRPr>
                    </a:p>
                  </a:txBody>
                  <a:tcPr marL="68580" marR="68580" marT="0" marB="0"/>
                </a:tc>
                <a:tc>
                  <a:txBody>
                    <a:bodyPr/>
                    <a:lstStyle/>
                    <a:p>
                      <a:pPr>
                        <a:lnSpc>
                          <a:spcPct val="150000"/>
                        </a:lnSpc>
                        <a:spcAft>
                          <a:spcPts val="0"/>
                        </a:spcAft>
                      </a:pPr>
                      <a:r>
                        <a:rPr lang="uk-UA" sz="2400" dirty="0">
                          <a:latin typeface="Times New Roman"/>
                          <a:ea typeface="Calibri"/>
                          <a:cs typeface="Times New Roman"/>
                        </a:rPr>
                        <a:t>Докази, що підтверджують тезу</a:t>
                      </a:r>
                      <a:endParaRPr lang="ru-RU" sz="2400" dirty="0">
                        <a:latin typeface="Times New Roman"/>
                        <a:ea typeface="Calibri"/>
                        <a:cs typeface="Times New Roman"/>
                      </a:endParaRPr>
                    </a:p>
                  </a:txBody>
                  <a:tcPr marL="68580" marR="68580" marT="0" marB="0"/>
                </a:tc>
              </a:tr>
              <a:tr h="370840">
                <a:tc>
                  <a:txBody>
                    <a:bodyPr/>
                    <a:lstStyle/>
                    <a:p>
                      <a:pPr>
                        <a:lnSpc>
                          <a:spcPct val="150000"/>
                        </a:lnSpc>
                        <a:spcAft>
                          <a:spcPts val="0"/>
                        </a:spcAft>
                      </a:pPr>
                      <a:r>
                        <a:rPr lang="uk-UA" sz="2400" b="1" dirty="0">
                          <a:latin typeface="Times New Roman"/>
                          <a:ea typeface="Calibri"/>
                          <a:cs typeface="Times New Roman"/>
                        </a:rPr>
                        <a:t>Висновок</a:t>
                      </a:r>
                      <a:endParaRPr lang="ru-RU" sz="2400" b="1" dirty="0">
                        <a:latin typeface="Times New Roman"/>
                        <a:ea typeface="Calibri"/>
                        <a:cs typeface="Times New Roman"/>
                      </a:endParaRPr>
                    </a:p>
                  </a:txBody>
                  <a:tcPr marL="68580" marR="68580" marT="0" marB="0"/>
                </a:tc>
                <a:tc>
                  <a:txBody>
                    <a:bodyPr/>
                    <a:lstStyle/>
                    <a:p>
                      <a:pPr>
                        <a:lnSpc>
                          <a:spcPct val="150000"/>
                        </a:lnSpc>
                        <a:spcAft>
                          <a:spcPts val="0"/>
                        </a:spcAft>
                      </a:pPr>
                      <a:r>
                        <a:rPr lang="uk-UA" sz="2400" dirty="0">
                          <a:latin typeface="Times New Roman"/>
                          <a:ea typeface="Calibri"/>
                          <a:cs typeface="Times New Roman"/>
                        </a:rPr>
                        <a:t>Підтвердження (остаточне формулювання) вступної тези</a:t>
                      </a:r>
                      <a:endParaRPr lang="ru-RU" sz="2400" dirty="0">
                        <a:latin typeface="Times New Roman"/>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1176</Words>
  <Application>Microsoft Office PowerPoint</Application>
  <PresentationFormat>Экран (4:3)</PresentationFormat>
  <Paragraphs>114</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Текст та дискурс</vt:lpstr>
      <vt:lpstr>Слайд 2</vt:lpstr>
      <vt:lpstr>Текст</vt:lpstr>
      <vt:lpstr>Дискурс</vt:lpstr>
      <vt:lpstr>Дискурс</vt:lpstr>
      <vt:lpstr>Дискурс</vt:lpstr>
      <vt:lpstr>Основні типи текстів</vt:lpstr>
      <vt:lpstr>Основні типи текстів</vt:lpstr>
      <vt:lpstr>Основні типи текстів</vt:lpstr>
      <vt:lpstr>Основні типи текстів</vt:lpstr>
      <vt:lpstr>Когерентність</vt:lpstr>
      <vt:lpstr>Когезія</vt:lpstr>
      <vt:lpstr>Когезія</vt:lpstr>
      <vt:lpstr>Когезія</vt:lpstr>
      <vt:lpstr>Засоби когезії</vt:lpstr>
      <vt:lpstr>Засоби когезії</vt:lpstr>
      <vt:lpstr>Засоби когезії</vt:lpstr>
      <vt:lpstr>Засоби когезії</vt:lpstr>
      <vt:lpstr>Засоби когезії</vt:lpstr>
      <vt:lpstr>Дискурс</vt:lpstr>
      <vt:lpstr>Дискурс</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Komp</dc:creator>
  <cp:lastModifiedBy>Komp</cp:lastModifiedBy>
  <cp:revision>12</cp:revision>
  <dcterms:created xsi:type="dcterms:W3CDTF">2018-10-27T15:07:20Z</dcterms:created>
  <dcterms:modified xsi:type="dcterms:W3CDTF">2018-10-27T15:53:51Z</dcterms:modified>
</cp:coreProperties>
</file>