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1" r:id="rId4"/>
    <p:sldId id="345" r:id="rId5"/>
    <p:sldId id="269" r:id="rId6"/>
    <p:sldId id="277" r:id="rId7"/>
    <p:sldId id="320" r:id="rId8"/>
    <p:sldId id="321" r:id="rId9"/>
    <p:sldId id="278" r:id="rId10"/>
    <p:sldId id="279" r:id="rId11"/>
    <p:sldId id="289" r:id="rId12"/>
    <p:sldId id="303" r:id="rId13"/>
    <p:sldId id="314" r:id="rId14"/>
    <p:sldId id="304" r:id="rId15"/>
    <p:sldId id="305" r:id="rId16"/>
    <p:sldId id="306" r:id="rId17"/>
    <p:sldId id="315" r:id="rId18"/>
    <p:sldId id="291" r:id="rId19"/>
    <p:sldId id="292" r:id="rId20"/>
    <p:sldId id="316" r:id="rId21"/>
    <p:sldId id="293" r:id="rId22"/>
    <p:sldId id="317" r:id="rId23"/>
    <p:sldId id="294" r:id="rId24"/>
    <p:sldId id="296" r:id="rId25"/>
    <p:sldId id="319" r:id="rId26"/>
    <p:sldId id="295" r:id="rId27"/>
    <p:sldId id="281" r:id="rId28"/>
    <p:sldId id="298" r:id="rId29"/>
    <p:sldId id="299" r:id="rId30"/>
    <p:sldId id="282" r:id="rId31"/>
    <p:sldId id="283" r:id="rId32"/>
    <p:sldId id="284" r:id="rId33"/>
    <p:sldId id="285" r:id="rId34"/>
    <p:sldId id="286" r:id="rId35"/>
    <p:sldId id="287" r:id="rId36"/>
    <p:sldId id="288" r:id="rId37"/>
    <p:sldId id="262" r:id="rId38"/>
    <p:sldId id="273" r:id="rId39"/>
    <p:sldId id="275" r:id="rId40"/>
    <p:sldId id="276" r:id="rId41"/>
    <p:sldId id="274" r:id="rId42"/>
    <p:sldId id="280" r:id="rId43"/>
    <p:sldId id="300" r:id="rId44"/>
    <p:sldId id="301" r:id="rId45"/>
    <p:sldId id="302" r:id="rId46"/>
    <p:sldId id="307" r:id="rId47"/>
    <p:sldId id="308" r:id="rId48"/>
    <p:sldId id="309" r:id="rId49"/>
    <p:sldId id="310" r:id="rId50"/>
    <p:sldId id="311" r:id="rId51"/>
    <p:sldId id="312" r:id="rId52"/>
    <p:sldId id="313" r:id="rId53"/>
    <p:sldId id="327" r:id="rId54"/>
    <p:sldId id="328" r:id="rId55"/>
    <p:sldId id="330" r:id="rId56"/>
    <p:sldId id="331" r:id="rId57"/>
    <p:sldId id="338" r:id="rId58"/>
    <p:sldId id="329" r:id="rId59"/>
    <p:sldId id="334" r:id="rId60"/>
    <p:sldId id="333" r:id="rId61"/>
    <p:sldId id="341" r:id="rId62"/>
    <p:sldId id="342" r:id="rId63"/>
    <p:sldId id="343" r:id="rId64"/>
    <p:sldId id="335" r:id="rId65"/>
    <p:sldId id="340" r:id="rId66"/>
    <p:sldId id="336" r:id="rId67"/>
    <p:sldId id="337" r:id="rId68"/>
    <p:sldId id="339" r:id="rId69"/>
    <p:sldId id="344" r:id="rId7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67" d="100"/>
          <a:sy n="67" d="100"/>
        </p:scale>
        <p:origin x="139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98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A0958B-4FED-4886-BB66-62C9211B5955}"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ru-RU"/>
        </a:p>
      </dgm:t>
    </dgm:pt>
    <dgm:pt modelId="{914D61AA-8230-4E7C-B3E9-E12A9B1781D5}">
      <dgm:prSet custT="1"/>
      <dgm:spPr/>
      <dgm:t>
        <a:bodyPr/>
        <a:lstStyle/>
        <a:p>
          <a:pPr algn="ctr" rtl="0"/>
          <a:r>
            <a:rPr lang="uk-UA" sz="2000" dirty="0" smtClean="0"/>
            <a:t>Класифікація інформації відповідно до моделей джерела дозволяє вибрати оптимальні алгоритми її стиснення</a:t>
          </a:r>
          <a:endParaRPr lang="ru-RU" sz="2000" dirty="0"/>
        </a:p>
      </dgm:t>
    </dgm:pt>
    <dgm:pt modelId="{B3926395-139E-4B12-BF14-4E4DB993F900}" type="parTrans" cxnId="{D4C95820-2030-4F7A-BF02-B45BAB7191DB}">
      <dgm:prSet/>
      <dgm:spPr/>
      <dgm:t>
        <a:bodyPr/>
        <a:lstStyle/>
        <a:p>
          <a:pPr algn="ctr"/>
          <a:endParaRPr lang="ru-RU"/>
        </a:p>
      </dgm:t>
    </dgm:pt>
    <dgm:pt modelId="{61892B8D-4C0A-450D-84AC-C24BB0487582}" type="sibTrans" cxnId="{D4C95820-2030-4F7A-BF02-B45BAB7191DB}">
      <dgm:prSet/>
      <dgm:spPr/>
      <dgm:t>
        <a:bodyPr/>
        <a:lstStyle/>
        <a:p>
          <a:pPr algn="ctr"/>
          <a:endParaRPr lang="ru-RU"/>
        </a:p>
      </dgm:t>
    </dgm:pt>
    <dgm:pt modelId="{DF7F590F-9D17-42CA-A9B4-6F816757CF0E}" type="pres">
      <dgm:prSet presAssocID="{19A0958B-4FED-4886-BB66-62C9211B5955}" presName="linear" presStyleCnt="0">
        <dgm:presLayoutVars>
          <dgm:animLvl val="lvl"/>
          <dgm:resizeHandles val="exact"/>
        </dgm:presLayoutVars>
      </dgm:prSet>
      <dgm:spPr/>
      <dgm:t>
        <a:bodyPr/>
        <a:lstStyle/>
        <a:p>
          <a:endParaRPr lang="ru-RU"/>
        </a:p>
      </dgm:t>
    </dgm:pt>
    <dgm:pt modelId="{0116B35D-DDDD-4109-9A59-E5843968C7E7}" type="pres">
      <dgm:prSet presAssocID="{914D61AA-8230-4E7C-B3E9-E12A9B1781D5}" presName="parentText" presStyleLbl="node1" presStyleIdx="0" presStyleCnt="1" custScaleY="465659" custLinFactNeighborY="-29918">
        <dgm:presLayoutVars>
          <dgm:chMax val="0"/>
          <dgm:bulletEnabled val="1"/>
        </dgm:presLayoutVars>
      </dgm:prSet>
      <dgm:spPr/>
      <dgm:t>
        <a:bodyPr/>
        <a:lstStyle/>
        <a:p>
          <a:endParaRPr lang="ru-RU"/>
        </a:p>
      </dgm:t>
    </dgm:pt>
  </dgm:ptLst>
  <dgm:cxnLst>
    <dgm:cxn modelId="{87D7297E-063B-454B-8EDE-BCE484AFCEF6}" type="presOf" srcId="{19A0958B-4FED-4886-BB66-62C9211B5955}" destId="{DF7F590F-9D17-42CA-A9B4-6F816757CF0E}" srcOrd="0" destOrd="0" presId="urn:microsoft.com/office/officeart/2005/8/layout/vList2"/>
    <dgm:cxn modelId="{D4C95820-2030-4F7A-BF02-B45BAB7191DB}" srcId="{19A0958B-4FED-4886-BB66-62C9211B5955}" destId="{914D61AA-8230-4E7C-B3E9-E12A9B1781D5}" srcOrd="0" destOrd="0" parTransId="{B3926395-139E-4B12-BF14-4E4DB993F900}" sibTransId="{61892B8D-4C0A-450D-84AC-C24BB0487582}"/>
    <dgm:cxn modelId="{29B1D47F-3A36-4E78-8EED-20A1335D075D}" type="presOf" srcId="{914D61AA-8230-4E7C-B3E9-E12A9B1781D5}" destId="{0116B35D-DDDD-4109-9A59-E5843968C7E7}" srcOrd="0" destOrd="0" presId="urn:microsoft.com/office/officeart/2005/8/layout/vList2"/>
    <dgm:cxn modelId="{F546E1F8-4372-47E2-8897-0D193D1E4730}" type="presParOf" srcId="{DF7F590F-9D17-42CA-A9B4-6F816757CF0E}" destId="{0116B35D-DDDD-4109-9A59-E5843968C7E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16B35D-DDDD-4109-9A59-E5843968C7E7}">
      <dsp:nvSpPr>
        <dsp:cNvPr id="0" name=""/>
        <dsp:cNvSpPr/>
      </dsp:nvSpPr>
      <dsp:spPr>
        <a:xfrm>
          <a:off x="0" y="0"/>
          <a:ext cx="7500990" cy="935189"/>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kern="1200" dirty="0" smtClean="0"/>
            <a:t>Класифікація інформації відповідно до моделей джерела дозволяє вибрати оптимальні алгоритми її стиснення</a:t>
          </a:r>
          <a:endParaRPr lang="ru-RU" sz="2000" kern="1200" dirty="0"/>
        </a:p>
      </dsp:txBody>
      <dsp:txXfrm>
        <a:off x="45652" y="45652"/>
        <a:ext cx="7409686" cy="8438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04.10.2017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04.10.2017</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04.10.2017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04.10.2017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04.10.2017</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04.10.2017</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04.10.2017</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04.10.2017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2974798"/>
            <a:ext cx="6172200" cy="1894362"/>
          </a:xfrm>
        </p:spPr>
        <p:txBody>
          <a:bodyPr>
            <a:normAutofit/>
          </a:bodyPr>
          <a:lstStyle/>
          <a:p>
            <a:r>
              <a:rPr lang="ru-RU" dirty="0" err="1"/>
              <a:t>Архівація</a:t>
            </a:r>
            <a:r>
              <a:rPr lang="ru-RU" dirty="0"/>
              <a:t> та </a:t>
            </a:r>
            <a:r>
              <a:rPr lang="ru-RU" dirty="0" err="1"/>
              <a:t>стиснення</a:t>
            </a:r>
            <a:r>
              <a:rPr lang="ru-RU" dirty="0"/>
              <a:t> </a:t>
            </a:r>
            <a:r>
              <a:rPr lang="ru-RU" dirty="0" err="1" smtClean="0"/>
              <a:t>мультимедійної</a:t>
            </a:r>
            <a:r>
              <a:rPr lang="ru-RU" dirty="0" smtClean="0"/>
              <a:t> </a:t>
            </a:r>
            <a:r>
              <a:rPr lang="ru-RU" dirty="0" err="1" smtClean="0"/>
              <a:t>інформації</a:t>
            </a:r>
            <a:endParaRPr lang="ru-RU" dirty="0"/>
          </a:p>
        </p:txBody>
      </p:sp>
      <p:sp>
        <p:nvSpPr>
          <p:cNvPr id="3" name="Подзаголовок 2"/>
          <p:cNvSpPr>
            <a:spLocks noGrp="1"/>
          </p:cNvSpPr>
          <p:nvPr>
            <p:ph type="subTitle" idx="1"/>
          </p:nvPr>
        </p:nvSpPr>
        <p:spPr>
          <a:xfrm>
            <a:off x="2286000" y="5003322"/>
            <a:ext cx="6172200" cy="873950"/>
          </a:xfrm>
        </p:spPr>
        <p:txBody>
          <a:bodyPr/>
          <a:lstStyle/>
          <a:p>
            <a:r>
              <a:rPr lang="ru-RU" altLang="uk-UA" dirty="0" err="1"/>
              <a:t>Лекція</a:t>
            </a:r>
            <a:r>
              <a:rPr lang="ru-RU" altLang="uk-UA" dirty="0"/>
              <a:t> </a:t>
            </a:r>
            <a:r>
              <a:rPr lang="uk-UA" altLang="uk-UA" dirty="0" smtClean="0"/>
              <a:t>3</a:t>
            </a:r>
            <a:endParaRPr lang="uk-UA" altLang="uk-UA" dirty="0"/>
          </a:p>
          <a:p>
            <a:r>
              <a:rPr lang="ru-RU" altLang="uk-UA" dirty="0"/>
              <a:t>Бобарчук </a:t>
            </a:r>
            <a:r>
              <a:rPr lang="ru-RU" altLang="uk-UA" dirty="0" err="1"/>
              <a:t>Олександр</a:t>
            </a:r>
            <a:r>
              <a:rPr lang="ru-RU" altLang="uk-UA" dirty="0"/>
              <a:t> </a:t>
            </a:r>
            <a:r>
              <a:rPr lang="ru-RU" altLang="uk-UA" dirty="0" smtClean="0"/>
              <a:t>Антонович</a:t>
            </a:r>
            <a:endParaRPr lang="ru-RU" alt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Стиснення із втратами проти стиснення без втрат </a:t>
            </a:r>
            <a:r>
              <a:rPr lang="ru-RU" dirty="0"/>
              <a:t>(</a:t>
            </a:r>
            <a:r>
              <a:rPr lang="ru-RU" dirty="0" err="1"/>
              <a:t>приклади</a:t>
            </a:r>
            <a:r>
              <a:rPr lang="ru-RU" dirty="0"/>
              <a:t>)</a:t>
            </a:r>
          </a:p>
        </p:txBody>
      </p:sp>
      <p:sp>
        <p:nvSpPr>
          <p:cNvPr id="3" name="Содержимое 2"/>
          <p:cNvSpPr>
            <a:spLocks noGrp="1"/>
          </p:cNvSpPr>
          <p:nvPr>
            <p:ph sz="quarter" idx="1"/>
          </p:nvPr>
        </p:nvSpPr>
        <p:spPr/>
        <p:txBody>
          <a:bodyPr/>
          <a:lstStyle/>
          <a:p>
            <a:r>
              <a:rPr lang="uk-UA" dirty="0"/>
              <a:t>Фотографії, записані у форматі JPEG, можуть бути прийняті судом (незважаючи на те, що дані пройшли стиснення із втратами)</a:t>
            </a:r>
            <a:r>
              <a:rPr lang="ru-RU" dirty="0" smtClean="0"/>
              <a:t>. </a:t>
            </a:r>
          </a:p>
          <a:p>
            <a:r>
              <a:rPr lang="uk-UA" dirty="0"/>
              <a:t>Але при цьому має бути наданий фотоапарат, яким вони зроблені, або відповідна </a:t>
            </a:r>
            <a:r>
              <a:rPr lang="uk-UA" dirty="0" err="1"/>
              <a:t>фототаблиця</a:t>
            </a:r>
            <a:r>
              <a:rPr lang="uk-UA" dirty="0"/>
              <a:t> передачі </a:t>
            </a:r>
            <a:r>
              <a:rPr lang="uk-UA" dirty="0" smtClean="0"/>
              <a:t>кольору.</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2428868"/>
            <a:ext cx="7467600" cy="1143000"/>
          </a:xfrm>
        </p:spPr>
        <p:txBody>
          <a:bodyPr>
            <a:noAutofit/>
          </a:bodyPr>
          <a:lstStyle/>
          <a:p>
            <a:r>
              <a:rPr lang="uk-UA" sz="3600" dirty="0"/>
              <a:t>Ентропія джерела та його оптимальне кодування</a:t>
            </a:r>
            <a:endParaRPr lang="ru-RU"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vert="horz" anchor="b">
            <a:normAutofit/>
          </a:bodyPr>
          <a:lstStyle/>
          <a:p>
            <a:r>
              <a:rPr lang="uk-UA" dirty="0"/>
              <a:t>І</a:t>
            </a:r>
            <a:r>
              <a:rPr lang="uk-UA" dirty="0" smtClean="0"/>
              <a:t>нформаційна </a:t>
            </a:r>
            <a:r>
              <a:rPr lang="uk-UA" dirty="0"/>
              <a:t>ентропія</a:t>
            </a:r>
            <a:endParaRPr lang="ru-RU" dirty="0" smtClean="0"/>
          </a:p>
        </p:txBody>
      </p:sp>
      <p:sp>
        <p:nvSpPr>
          <p:cNvPr id="4" name="Содержимое 3"/>
          <p:cNvSpPr>
            <a:spLocks noGrp="1"/>
          </p:cNvSpPr>
          <p:nvPr>
            <p:ph sz="quarter" idx="1"/>
          </p:nvPr>
        </p:nvSpPr>
        <p:spPr>
          <a:xfrm>
            <a:off x="457200" y="1600200"/>
            <a:ext cx="7467600" cy="3196952"/>
          </a:xfrm>
        </p:spPr>
        <p:txBody>
          <a:bodyPr>
            <a:normAutofit/>
          </a:bodyPr>
          <a:lstStyle/>
          <a:p>
            <a:r>
              <a:rPr lang="uk-UA" dirty="0"/>
              <a:t>Інформаційна ентропія - міра хаотичності інформації, невизначеність появи будь-якого символу первинного алфавіту</a:t>
            </a:r>
            <a:r>
              <a:rPr lang="ru-RU" dirty="0" smtClean="0"/>
              <a:t>. </a:t>
            </a:r>
          </a:p>
          <a:p>
            <a:r>
              <a:rPr lang="uk-UA" dirty="0"/>
              <a:t>При відсутності інформаційних втрат інформаційна ентропія </a:t>
            </a:r>
            <a:r>
              <a:rPr lang="uk-UA" dirty="0" err="1"/>
              <a:t>чисельно</a:t>
            </a:r>
            <a:r>
              <a:rPr lang="uk-UA" dirty="0"/>
              <a:t> дорівнює кількості інформації на символ переданого </a:t>
            </a:r>
            <a:r>
              <a:rPr lang="uk-UA" dirty="0" smtClean="0"/>
              <a:t>повідомлення.</a:t>
            </a:r>
            <a:endParaRPr 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vert="horz" anchor="b">
            <a:normAutofit/>
          </a:bodyPr>
          <a:lstStyle/>
          <a:p>
            <a:r>
              <a:rPr lang="uk-UA" dirty="0"/>
              <a:t>І</a:t>
            </a:r>
            <a:r>
              <a:rPr lang="uk-UA" dirty="0" smtClean="0"/>
              <a:t>нформаційна </a:t>
            </a:r>
            <a:r>
              <a:rPr lang="uk-UA" dirty="0"/>
              <a:t>ентропія</a:t>
            </a:r>
            <a:endParaRPr lang="ru-RU" dirty="0" smtClean="0"/>
          </a:p>
        </p:txBody>
      </p:sp>
      <p:sp>
        <p:nvSpPr>
          <p:cNvPr id="4" name="Содержимое 3"/>
          <p:cNvSpPr>
            <a:spLocks noGrp="1"/>
          </p:cNvSpPr>
          <p:nvPr>
            <p:ph sz="quarter" idx="1"/>
          </p:nvPr>
        </p:nvSpPr>
        <p:spPr>
          <a:xfrm>
            <a:off x="457200" y="1600200"/>
            <a:ext cx="7467600" cy="3917032"/>
          </a:xfrm>
        </p:spPr>
        <p:txBody>
          <a:bodyPr>
            <a:normAutofit/>
          </a:bodyPr>
          <a:lstStyle/>
          <a:p>
            <a:r>
              <a:rPr lang="uk-UA" dirty="0"/>
              <a:t>У послідовності літер, що становлять якесь речення на природній мові, різні літери з'являються з різною частотою, тому невизначеність появи для деяких букв менше, ніж для інших</a:t>
            </a:r>
            <a:r>
              <a:rPr lang="ru-RU" dirty="0" smtClean="0"/>
              <a:t>. </a:t>
            </a:r>
          </a:p>
          <a:p>
            <a:r>
              <a:rPr lang="uk-UA" dirty="0"/>
              <a:t>Якщо ж врахувати, що деякі сполучення літер зустрічаються дуже </a:t>
            </a:r>
            <a:r>
              <a:rPr lang="uk-UA" dirty="0" err="1"/>
              <a:t>рідко</a:t>
            </a:r>
            <a:r>
              <a:rPr lang="uk-UA" dirty="0"/>
              <a:t>, то невизначеність ще більше зменшується</a:t>
            </a:r>
            <a:r>
              <a:rPr lang="ru-RU" dirty="0" smtClean="0"/>
              <a:t>.</a:t>
            </a:r>
          </a:p>
        </p:txBody>
      </p:sp>
    </p:spTree>
    <p:extLst>
      <p:ext uri="{BB962C8B-B14F-4D97-AF65-F5344CB8AC3E}">
        <p14:creationId xmlns:p14="http://schemas.microsoft.com/office/powerpoint/2010/main" val="1432749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Інформаційна ентропія</a:t>
            </a:r>
            <a:endParaRPr lang="ru-RU" dirty="0"/>
          </a:p>
        </p:txBody>
      </p:sp>
      <p:sp>
        <p:nvSpPr>
          <p:cNvPr id="3" name="Содержимое 2"/>
          <p:cNvSpPr>
            <a:spLocks noGrp="1"/>
          </p:cNvSpPr>
          <p:nvPr>
            <p:ph sz="quarter" idx="1"/>
          </p:nvPr>
        </p:nvSpPr>
        <p:spPr>
          <a:xfrm>
            <a:off x="457200" y="1600200"/>
            <a:ext cx="7467600" cy="4205064"/>
          </a:xfrm>
        </p:spPr>
        <p:txBody>
          <a:bodyPr/>
          <a:lstStyle/>
          <a:p>
            <a:r>
              <a:rPr lang="uk-UA" dirty="0"/>
              <a:t>Інформаційна ентропія (середня ентропія повідомлення) для незалежних випадкових подій </a:t>
            </a:r>
            <a:r>
              <a:rPr lang="uk-UA" i="1" dirty="0"/>
              <a:t>x</a:t>
            </a:r>
            <a:r>
              <a:rPr lang="uk-UA" dirty="0"/>
              <a:t> з </a:t>
            </a:r>
            <a:r>
              <a:rPr lang="uk-UA" i="1" dirty="0"/>
              <a:t>n</a:t>
            </a:r>
            <a:r>
              <a:rPr lang="uk-UA" dirty="0"/>
              <a:t> можливими станами (від 1 до </a:t>
            </a:r>
            <a:r>
              <a:rPr lang="uk-UA" i="1" dirty="0"/>
              <a:t>n</a:t>
            </a:r>
            <a:r>
              <a:rPr lang="uk-UA" dirty="0"/>
              <a:t>) розраховується за </a:t>
            </a:r>
            <a:r>
              <a:rPr lang="uk-UA" dirty="0" smtClean="0"/>
              <a:t>формулою</a:t>
            </a:r>
            <a:r>
              <a:rPr lang="ru-RU" dirty="0" smtClean="0"/>
              <a:t>:</a:t>
            </a:r>
          </a:p>
          <a:p>
            <a:endParaRPr lang="ru-RU" dirty="0" smtClean="0"/>
          </a:p>
          <a:p>
            <a:endParaRPr lang="ru-RU" dirty="0" smtClean="0"/>
          </a:p>
          <a:p>
            <a:r>
              <a:rPr lang="ru-RU" dirty="0" smtClean="0"/>
              <a:t>де </a:t>
            </a:r>
            <a:r>
              <a:rPr lang="en-US" i="1" dirty="0" smtClean="0"/>
              <a:t>p(</a:t>
            </a:r>
            <a:r>
              <a:rPr lang="en-US" i="1" dirty="0" err="1" smtClean="0"/>
              <a:t>i</a:t>
            </a:r>
            <a:r>
              <a:rPr lang="en-US" i="1" dirty="0" smtClean="0"/>
              <a:t>)</a:t>
            </a:r>
            <a:r>
              <a:rPr lang="ru-RU" i="1" dirty="0" smtClean="0"/>
              <a:t> – </a:t>
            </a:r>
            <a:r>
              <a:rPr lang="ru-RU" dirty="0" err="1" smtClean="0"/>
              <a:t>імовірність</a:t>
            </a:r>
            <a:r>
              <a:rPr lang="ru-RU" dirty="0" smtClean="0"/>
              <a:t> </a:t>
            </a:r>
            <a:r>
              <a:rPr lang="en-US" i="1" dirty="0" err="1" smtClean="0"/>
              <a:t>i</a:t>
            </a:r>
            <a:r>
              <a:rPr lang="en-US" dirty="0" smtClean="0"/>
              <a:t>-</a:t>
            </a:r>
            <a:r>
              <a:rPr lang="ru-RU" dirty="0" err="1" smtClean="0"/>
              <a:t>го</a:t>
            </a:r>
            <a:r>
              <a:rPr lang="ru-RU" dirty="0" smtClean="0"/>
              <a:t> </a:t>
            </a:r>
            <a:r>
              <a:rPr lang="ru-RU" dirty="0" err="1" smtClean="0"/>
              <a:t>можливого</a:t>
            </a:r>
            <a:r>
              <a:rPr lang="ru-RU" dirty="0" smtClean="0"/>
              <a:t> стану </a:t>
            </a:r>
            <a:r>
              <a:rPr lang="ru-RU" dirty="0" err="1" smtClean="0"/>
              <a:t>випадкової</a:t>
            </a:r>
            <a:r>
              <a:rPr lang="ru-RU" dirty="0" smtClean="0"/>
              <a:t> </a:t>
            </a:r>
            <a:r>
              <a:rPr lang="ru-RU" dirty="0" err="1" smtClean="0"/>
              <a:t>події</a:t>
            </a:r>
            <a:r>
              <a:rPr lang="uk-UA" dirty="0"/>
              <a:t>.</a:t>
            </a:r>
            <a:endParaRPr lang="ru-RU" i="1" dirty="0"/>
          </a:p>
        </p:txBody>
      </p:sp>
      <p:pic>
        <p:nvPicPr>
          <p:cNvPr id="53250" name="Picture 2" descr="H(x)=-\sum_{i=1}^np(i)\log_2 p(i)."/>
          <p:cNvPicPr>
            <a:picLocks noChangeAspect="1" noChangeArrowheads="1"/>
          </p:cNvPicPr>
          <p:nvPr/>
        </p:nvPicPr>
        <p:blipFill>
          <a:blip r:embed="rId2"/>
          <a:srcRect/>
          <a:stretch>
            <a:fillRect/>
          </a:stretch>
        </p:blipFill>
        <p:spPr bwMode="auto">
          <a:xfrm>
            <a:off x="2214546" y="3214686"/>
            <a:ext cx="3909087" cy="85725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Кодування </a:t>
            </a:r>
            <a:r>
              <a:rPr lang="uk-UA" dirty="0"/>
              <a:t>ентропії</a:t>
            </a:r>
            <a:endParaRPr lang="ru-RU" dirty="0"/>
          </a:p>
        </p:txBody>
      </p:sp>
      <p:sp>
        <p:nvSpPr>
          <p:cNvPr id="3" name="Содержимое 2"/>
          <p:cNvSpPr>
            <a:spLocks noGrp="1"/>
          </p:cNvSpPr>
          <p:nvPr>
            <p:ph sz="quarter" idx="1"/>
          </p:nvPr>
        </p:nvSpPr>
        <p:spPr/>
        <p:txBody>
          <a:bodyPr/>
          <a:lstStyle/>
          <a:p>
            <a:r>
              <a:rPr lang="uk-UA" dirty="0"/>
              <a:t>Кодування ентропії - кодування словами (кодами) змінної довжини, при якій довжина коду символу має </a:t>
            </a:r>
            <a:r>
              <a:rPr lang="uk-UA" dirty="0" err="1"/>
              <a:t>зворотню</a:t>
            </a:r>
            <a:r>
              <a:rPr lang="uk-UA" dirty="0"/>
              <a:t> залежність від ймовірності появи символу в переданому повідомленні</a:t>
            </a:r>
            <a:r>
              <a:rPr lang="ru-RU" dirty="0" smtClean="0"/>
              <a:t>. </a:t>
            </a:r>
          </a:p>
          <a:p>
            <a:r>
              <a:rPr lang="uk-UA" dirty="0"/>
              <a:t>Зазвичай </a:t>
            </a:r>
            <a:r>
              <a:rPr lang="uk-UA" dirty="0" err="1"/>
              <a:t>ентропійні</a:t>
            </a:r>
            <a:r>
              <a:rPr lang="uk-UA" dirty="0"/>
              <a:t> кодувальники використовують для стиснення даних коди, довжини яких пропорційні негативному логарифму ймовірності символу</a:t>
            </a:r>
            <a:r>
              <a:rPr lang="ru-RU" dirty="0" smtClean="0"/>
              <a:t>. </a:t>
            </a:r>
          </a:p>
          <a:p>
            <a:r>
              <a:rPr lang="uk-UA" dirty="0"/>
              <a:t>Таким чином, найбільш ймовірні символи використовують найбільш короткі коди</a:t>
            </a:r>
            <a:r>
              <a:rPr lang="ru-RU"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Кодування ентропії</a:t>
            </a:r>
            <a:endParaRPr lang="ru-RU" dirty="0"/>
          </a:p>
        </p:txBody>
      </p:sp>
      <p:sp>
        <p:nvSpPr>
          <p:cNvPr id="3" name="Содержимое 2"/>
          <p:cNvSpPr>
            <a:spLocks noGrp="1"/>
          </p:cNvSpPr>
          <p:nvPr>
            <p:ph sz="quarter" idx="1"/>
          </p:nvPr>
        </p:nvSpPr>
        <p:spPr>
          <a:xfrm>
            <a:off x="457200" y="1600200"/>
            <a:ext cx="7467600" cy="4686320"/>
          </a:xfrm>
        </p:spPr>
        <p:txBody>
          <a:bodyPr>
            <a:normAutofit/>
          </a:bodyPr>
          <a:lstStyle/>
          <a:p>
            <a:r>
              <a:rPr lang="uk-UA" dirty="0"/>
              <a:t>Згідно теоремі </a:t>
            </a:r>
            <a:r>
              <a:rPr lang="uk-UA" dirty="0" err="1"/>
              <a:t>Шеннона</a:t>
            </a:r>
            <a:r>
              <a:rPr lang="uk-UA" dirty="0"/>
              <a:t> оптимальна довжина коду для символу дорівнює</a:t>
            </a:r>
            <a:endParaRPr lang="ru-RU" dirty="0" smtClean="0"/>
          </a:p>
          <a:p>
            <a:endParaRPr lang="ru-RU" dirty="0" smtClean="0"/>
          </a:p>
          <a:p>
            <a:r>
              <a:rPr lang="ru-RU" dirty="0" smtClean="0"/>
              <a:t>де </a:t>
            </a:r>
            <a:r>
              <a:rPr lang="en-US" i="1" dirty="0" smtClean="0"/>
              <a:t>b</a:t>
            </a:r>
            <a:r>
              <a:rPr lang="en-US" dirty="0" smtClean="0"/>
              <a:t> </a:t>
            </a:r>
            <a:r>
              <a:rPr lang="ru-RU" dirty="0" smtClean="0"/>
              <a:t>— </a:t>
            </a:r>
            <a:r>
              <a:rPr lang="uk-UA" dirty="0"/>
              <a:t>це кількість символів, що використовуються для формування вихідного коду</a:t>
            </a:r>
            <a:r>
              <a:rPr lang="ru-RU" dirty="0" smtClean="0"/>
              <a:t>, </a:t>
            </a:r>
            <a:r>
              <a:rPr lang="en-US" i="1" dirty="0" smtClean="0"/>
              <a:t>P</a:t>
            </a:r>
            <a:r>
              <a:rPr lang="en-US" dirty="0" smtClean="0"/>
              <a:t> </a:t>
            </a:r>
            <a:r>
              <a:rPr lang="ru-RU" dirty="0" smtClean="0"/>
              <a:t>— </a:t>
            </a:r>
            <a:r>
              <a:rPr lang="uk-UA" dirty="0"/>
              <a:t>ймовірність вхідного символу</a:t>
            </a:r>
            <a:r>
              <a:rPr lang="ru-RU" dirty="0" smtClean="0"/>
              <a:t>.</a:t>
            </a:r>
            <a:endParaRPr lang="en-US" dirty="0" smtClean="0"/>
          </a:p>
          <a:p>
            <a:r>
              <a:rPr lang="uk-UA" dirty="0"/>
              <a:t>Три найпоширеніших способи кодування ентропії - це кодування </a:t>
            </a:r>
            <a:r>
              <a:rPr lang="uk-UA" dirty="0" err="1"/>
              <a:t>Хаффмана</a:t>
            </a:r>
            <a:r>
              <a:rPr lang="uk-UA" dirty="0"/>
              <a:t>, кодування довжин серій (RLE) і арифметичне кодування</a:t>
            </a:r>
            <a:r>
              <a:rPr lang="ru-RU" dirty="0" smtClean="0"/>
              <a:t>.</a:t>
            </a:r>
          </a:p>
        </p:txBody>
      </p:sp>
      <p:pic>
        <p:nvPicPr>
          <p:cNvPr id="60418" name="Picture 2" descr="\displaystyle -\log_bP"/>
          <p:cNvPicPr>
            <a:picLocks noChangeAspect="1" noChangeArrowheads="1"/>
          </p:cNvPicPr>
          <p:nvPr/>
        </p:nvPicPr>
        <p:blipFill>
          <a:blip r:embed="rId2"/>
          <a:srcRect/>
          <a:stretch>
            <a:fillRect/>
          </a:stretch>
        </p:blipFill>
        <p:spPr bwMode="auto">
          <a:xfrm>
            <a:off x="3357554" y="2420888"/>
            <a:ext cx="1428760" cy="43058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2428868"/>
            <a:ext cx="7467600" cy="1143000"/>
          </a:xfrm>
        </p:spPr>
        <p:txBody>
          <a:bodyPr>
            <a:noAutofit/>
          </a:bodyPr>
          <a:lstStyle/>
          <a:p>
            <a:r>
              <a:rPr lang="uk-UA" sz="3600" dirty="0"/>
              <a:t>Моделювання джерела інформації</a:t>
            </a:r>
            <a:endParaRPr lang="ru-RU" sz="3600" dirty="0"/>
          </a:p>
        </p:txBody>
      </p:sp>
    </p:spTree>
    <p:extLst>
      <p:ext uri="{BB962C8B-B14F-4D97-AF65-F5344CB8AC3E}">
        <p14:creationId xmlns:p14="http://schemas.microsoft.com/office/powerpoint/2010/main" val="561130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Ймовірнісні </a:t>
            </a:r>
            <a:r>
              <a:rPr lang="uk-UA" dirty="0"/>
              <a:t>моделі джерела інформації</a:t>
            </a:r>
            <a:endParaRPr lang="ru-RU" dirty="0"/>
          </a:p>
        </p:txBody>
      </p:sp>
      <p:sp>
        <p:nvSpPr>
          <p:cNvPr id="4" name="Содержимое 3"/>
          <p:cNvSpPr>
            <a:spLocks noGrp="1"/>
          </p:cNvSpPr>
          <p:nvPr>
            <p:ph sz="quarter" idx="1"/>
          </p:nvPr>
        </p:nvSpPr>
        <p:spPr/>
        <p:txBody>
          <a:bodyPr>
            <a:normAutofit/>
          </a:bodyPr>
          <a:lstStyle/>
          <a:p>
            <a:r>
              <a:rPr lang="uk-UA" dirty="0"/>
              <a:t>Для оптимального стиснення інформації необхідно правильно оцінити модель джерела сигналу, якій підпорядковуються вхідні повідомлення</a:t>
            </a:r>
            <a:r>
              <a:rPr lang="ru-RU" dirty="0" smtClean="0"/>
              <a:t>.</a:t>
            </a:r>
          </a:p>
          <a:p>
            <a:r>
              <a:rPr lang="uk-UA" dirty="0"/>
              <a:t>В даний час існують всього дві основні </a:t>
            </a:r>
            <a:r>
              <a:rPr lang="uk-UA" dirty="0" smtClean="0"/>
              <a:t>ймовірнісні </a:t>
            </a:r>
            <a:r>
              <a:rPr lang="uk-UA" dirty="0"/>
              <a:t>моделі джерела сигналу: модель </a:t>
            </a:r>
            <a:r>
              <a:rPr lang="uk-UA" b="1" i="1" dirty="0"/>
              <a:t>Бернуллі</a:t>
            </a:r>
            <a:r>
              <a:rPr lang="uk-UA" dirty="0"/>
              <a:t> і модель </a:t>
            </a:r>
            <a:r>
              <a:rPr lang="uk-UA" b="1" i="1" dirty="0"/>
              <a:t>Маркова</a:t>
            </a:r>
            <a:r>
              <a:rPr lang="ru-RU" dirty="0" smtClean="0"/>
              <a:t>. </a:t>
            </a:r>
          </a:p>
          <a:p>
            <a:r>
              <a:rPr lang="uk-UA" dirty="0"/>
              <a:t>Реальні сигнали лише більш-менш відповідають обраній моделі</a:t>
            </a:r>
            <a:r>
              <a:rPr lang="ru-RU"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Джерело </a:t>
            </a:r>
            <a:r>
              <a:rPr lang="uk-UA" dirty="0"/>
              <a:t>Бернуллі</a:t>
            </a:r>
            <a:endParaRPr lang="ru-RU" dirty="0"/>
          </a:p>
        </p:txBody>
      </p:sp>
      <p:sp>
        <p:nvSpPr>
          <p:cNvPr id="3" name="Содержимое 2"/>
          <p:cNvSpPr>
            <a:spLocks noGrp="1"/>
          </p:cNvSpPr>
          <p:nvPr>
            <p:ph sz="quarter" idx="1"/>
          </p:nvPr>
        </p:nvSpPr>
        <p:spPr>
          <a:xfrm>
            <a:off x="457200" y="1600200"/>
            <a:ext cx="7467600" cy="2908920"/>
          </a:xfrm>
        </p:spPr>
        <p:txBody>
          <a:bodyPr>
            <a:normAutofit lnSpcReduction="10000"/>
          </a:bodyPr>
          <a:lstStyle/>
          <a:p>
            <a:r>
              <a:rPr lang="uk-UA" dirty="0"/>
              <a:t>Сигнал породжується джерелом Бернуллі, якщо чергове повідомлення або код не залежить від усіх попередніх - всі повідомлення </a:t>
            </a:r>
            <a:r>
              <a:rPr lang="uk-UA" b="1" dirty="0"/>
              <a:t>незалежні </a:t>
            </a:r>
            <a:r>
              <a:rPr lang="uk-UA" dirty="0"/>
              <a:t>і характеризуються тільки своїми ймовірностями</a:t>
            </a:r>
            <a:r>
              <a:rPr lang="ru-RU" dirty="0" smtClean="0"/>
              <a:t>. </a:t>
            </a:r>
          </a:p>
          <a:p>
            <a:r>
              <a:rPr lang="uk-UA" dirty="0"/>
              <a:t>Прикладом процесів, породжуваних джерелом Бернуллі є, наприклад, результати кидання монети або грального кубика</a:t>
            </a:r>
            <a:r>
              <a:rPr lang="ru-RU" dirty="0" smtClean="0"/>
              <a:t>.</a:t>
            </a:r>
          </a:p>
        </p:txBody>
      </p:sp>
      <p:pic>
        <p:nvPicPr>
          <p:cNvPr id="2050" name="Picture 2" descr="D:\Мои документы\НАУ\Архівація і стиснення даних\6 - Конспект лекцій\Лекции А.Б\Л-3\Дополнительная информация\492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365104"/>
            <a:ext cx="2522910"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Мои документы\НАУ\Архівація і стиснення даних\6 - Конспект лекцій\Лекции А.Б\Л-3\Дополнительная информация\veroyatnost-sluch-sobitiy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4725144"/>
            <a:ext cx="2600325" cy="1762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Зміст</a:t>
            </a:r>
            <a:r>
              <a:rPr lang="ru-RU" dirty="0"/>
              <a:t> </a:t>
            </a:r>
            <a:r>
              <a:rPr lang="ru-RU" dirty="0" err="1"/>
              <a:t>лекції</a:t>
            </a:r>
            <a:endParaRPr lang="ru-RU" dirty="0"/>
          </a:p>
        </p:txBody>
      </p:sp>
      <p:sp>
        <p:nvSpPr>
          <p:cNvPr id="3" name="Содержимое 2"/>
          <p:cNvSpPr>
            <a:spLocks noGrp="1"/>
          </p:cNvSpPr>
          <p:nvPr>
            <p:ph sz="quarter" idx="1"/>
          </p:nvPr>
        </p:nvSpPr>
        <p:spPr>
          <a:xfrm>
            <a:off x="457200" y="1600200"/>
            <a:ext cx="7467600" cy="4997152"/>
          </a:xfrm>
        </p:spPr>
        <p:txBody>
          <a:bodyPr>
            <a:noAutofit/>
          </a:bodyPr>
          <a:lstStyle/>
          <a:p>
            <a:pPr>
              <a:lnSpc>
                <a:spcPct val="150000"/>
              </a:lnSpc>
            </a:pPr>
            <a:r>
              <a:rPr lang="uk-UA" sz="2800" b="1" dirty="0" smtClean="0"/>
              <a:t>Тема 3. Стиснення даних</a:t>
            </a:r>
            <a:endParaRPr lang="ru-RU" sz="2800" b="1" dirty="0" smtClean="0"/>
          </a:p>
          <a:p>
            <a:pPr lvl="1">
              <a:lnSpc>
                <a:spcPct val="150000"/>
              </a:lnSpc>
            </a:pPr>
            <a:r>
              <a:rPr lang="uk-UA" sz="2400" dirty="0"/>
              <a:t>Основи стиснення </a:t>
            </a:r>
            <a:r>
              <a:rPr lang="uk-UA" sz="2400" dirty="0" smtClean="0"/>
              <a:t>даних</a:t>
            </a:r>
          </a:p>
          <a:p>
            <a:pPr lvl="1">
              <a:lnSpc>
                <a:spcPct val="150000"/>
              </a:lnSpc>
            </a:pPr>
            <a:r>
              <a:rPr lang="uk-UA" sz="2400" dirty="0"/>
              <a:t>Ентропія джерела та його оптимальне </a:t>
            </a:r>
            <a:r>
              <a:rPr lang="uk-UA" sz="2400" dirty="0" smtClean="0"/>
              <a:t>кодування</a:t>
            </a:r>
          </a:p>
          <a:p>
            <a:pPr lvl="1">
              <a:lnSpc>
                <a:spcPct val="150000"/>
              </a:lnSpc>
            </a:pPr>
            <a:r>
              <a:rPr lang="uk-UA" sz="2400" dirty="0"/>
              <a:t>Моделювання джерела </a:t>
            </a:r>
            <a:r>
              <a:rPr lang="uk-UA" sz="2400" dirty="0" smtClean="0"/>
              <a:t>інформації</a:t>
            </a:r>
          </a:p>
          <a:p>
            <a:pPr lvl="1">
              <a:lnSpc>
                <a:spcPct val="150000"/>
              </a:lnSpc>
            </a:pPr>
            <a:r>
              <a:rPr lang="uk-UA" sz="2400" dirty="0"/>
              <a:t>Стиснення без </a:t>
            </a:r>
            <a:r>
              <a:rPr lang="uk-UA" sz="2400" dirty="0" smtClean="0"/>
              <a:t>втрат</a:t>
            </a:r>
          </a:p>
          <a:p>
            <a:pPr lvl="1">
              <a:lnSpc>
                <a:spcPct val="150000"/>
              </a:lnSpc>
            </a:pPr>
            <a:r>
              <a:rPr lang="uk-UA" sz="2400" dirty="0"/>
              <a:t>Стиснення із </a:t>
            </a:r>
            <a:r>
              <a:rPr lang="uk-UA" sz="2400" dirty="0" smtClean="0"/>
              <a:t>втратами</a:t>
            </a:r>
          </a:p>
          <a:p>
            <a:pPr lvl="1">
              <a:lnSpc>
                <a:spcPct val="150000"/>
              </a:lnSpc>
            </a:pPr>
            <a:r>
              <a:rPr lang="uk-UA" sz="2400" dirty="0"/>
              <a:t>Висновки та рекомендації</a:t>
            </a:r>
            <a:endParaRPr lang="uk-UA"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Джерело </a:t>
            </a:r>
            <a:r>
              <a:rPr lang="uk-UA" dirty="0"/>
              <a:t>Бернуллі</a:t>
            </a:r>
            <a:endParaRPr lang="ru-RU" dirty="0"/>
          </a:p>
        </p:txBody>
      </p:sp>
      <p:sp>
        <p:nvSpPr>
          <p:cNvPr id="3" name="Содержимое 2"/>
          <p:cNvSpPr>
            <a:spLocks noGrp="1"/>
          </p:cNvSpPr>
          <p:nvPr>
            <p:ph sz="quarter" idx="1"/>
          </p:nvPr>
        </p:nvSpPr>
        <p:spPr>
          <a:xfrm>
            <a:off x="457200" y="1600200"/>
            <a:ext cx="7467600" cy="3052936"/>
          </a:xfrm>
        </p:spPr>
        <p:txBody>
          <a:bodyPr>
            <a:normAutofit/>
          </a:bodyPr>
          <a:lstStyle/>
          <a:p>
            <a:r>
              <a:rPr lang="uk-UA" dirty="0"/>
              <a:t>Результати кидання кубика є сигнал з рівними ймовірностями всіх подій - </a:t>
            </a:r>
            <a:r>
              <a:rPr lang="uk-UA" dirty="0" smtClean="0"/>
              <a:t>імовірність </a:t>
            </a:r>
            <a:r>
              <a:rPr lang="uk-UA" dirty="0"/>
              <a:t>кожного з 6 подій дорівнює 1/6</a:t>
            </a:r>
            <a:r>
              <a:rPr lang="ru-RU" dirty="0" smtClean="0"/>
              <a:t>.</a:t>
            </a:r>
          </a:p>
          <a:p>
            <a:r>
              <a:rPr lang="uk-UA" dirty="0"/>
              <a:t>Якщо ж на кубик нанести числа 1, 2, 2, 3, 3, 3, то ми отримаємо прекрасне джерело </a:t>
            </a:r>
            <a:r>
              <a:rPr lang="uk-UA" dirty="0" err="1"/>
              <a:t>різноймовірносних</a:t>
            </a:r>
            <a:r>
              <a:rPr lang="uk-UA" dirty="0"/>
              <a:t> повідомлень Бернуллі</a:t>
            </a:r>
            <a:r>
              <a:rPr lang="ru-RU" dirty="0" smtClean="0"/>
              <a:t> – Р(1)=1/6, </a:t>
            </a:r>
            <a:r>
              <a:rPr lang="en-US" dirty="0" smtClean="0"/>
              <a:t>P(2)=2/6=1/3, P(3)=3/6=1/2.</a:t>
            </a:r>
            <a:endParaRPr lang="ru-RU" dirty="0" smtClean="0"/>
          </a:p>
        </p:txBody>
      </p:sp>
    </p:spTree>
    <p:extLst>
      <p:ext uri="{BB962C8B-B14F-4D97-AF65-F5344CB8AC3E}">
        <p14:creationId xmlns:p14="http://schemas.microsoft.com/office/powerpoint/2010/main" val="2947004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Джерело</a:t>
            </a:r>
            <a:r>
              <a:rPr lang="ru-RU" dirty="0" smtClean="0"/>
              <a:t> Маркова</a:t>
            </a:r>
            <a:endParaRPr lang="ru-RU" dirty="0"/>
          </a:p>
        </p:txBody>
      </p:sp>
      <p:sp>
        <p:nvSpPr>
          <p:cNvPr id="3" name="Содержимое 2"/>
          <p:cNvSpPr>
            <a:spLocks noGrp="1"/>
          </p:cNvSpPr>
          <p:nvPr>
            <p:ph sz="quarter" idx="1"/>
          </p:nvPr>
        </p:nvSpPr>
        <p:spPr>
          <a:xfrm>
            <a:off x="457200" y="1600200"/>
            <a:ext cx="7467600" cy="3917032"/>
          </a:xfrm>
        </p:spPr>
        <p:txBody>
          <a:bodyPr>
            <a:normAutofit/>
          </a:bodyPr>
          <a:lstStyle/>
          <a:p>
            <a:r>
              <a:rPr lang="uk-UA" dirty="0"/>
              <a:t>У джерелі Маркова передбачається, що ймовірність появи чергового сигналу залежить від n попередніх сигналів (джерело сигналу Маркова </a:t>
            </a:r>
            <a:r>
              <a:rPr lang="uk-UA" i="1" dirty="0"/>
              <a:t>n</a:t>
            </a:r>
            <a:r>
              <a:rPr lang="uk-UA" dirty="0"/>
              <a:t>-го порядку)</a:t>
            </a:r>
            <a:r>
              <a:rPr lang="ru-RU" dirty="0" smtClean="0"/>
              <a:t>. </a:t>
            </a:r>
          </a:p>
          <a:p>
            <a:r>
              <a:rPr lang="uk-UA" dirty="0"/>
              <a:t>Чим більше </a:t>
            </a:r>
            <a:r>
              <a:rPr lang="uk-UA" i="1" dirty="0"/>
              <a:t>n</a:t>
            </a:r>
            <a:r>
              <a:rPr lang="uk-UA" dirty="0"/>
              <a:t>, тим складніше облік і оцінка </a:t>
            </a:r>
            <a:r>
              <a:rPr lang="uk-UA" dirty="0" err="1"/>
              <a:t>залежностей</a:t>
            </a:r>
            <a:r>
              <a:rPr lang="uk-UA" dirty="0"/>
              <a:t>, тому на практиці обмежуються значенням </a:t>
            </a:r>
            <a:r>
              <a:rPr lang="uk-UA" i="1" dirty="0"/>
              <a:t>n</a:t>
            </a:r>
            <a:r>
              <a:rPr lang="uk-UA" dirty="0"/>
              <a:t> = 1..2</a:t>
            </a:r>
            <a:r>
              <a:rPr lang="ru-RU" dirty="0" smtClean="0"/>
              <a:t>. </a:t>
            </a:r>
          </a:p>
          <a:p>
            <a:r>
              <a:rPr lang="uk-UA" dirty="0"/>
              <a:t>Очевидно, що модель Бернуллі - це модель Маркова при </a:t>
            </a:r>
            <a:r>
              <a:rPr lang="uk-UA" i="1" dirty="0"/>
              <a:t>n</a:t>
            </a:r>
            <a:r>
              <a:rPr lang="uk-UA" dirty="0"/>
              <a:t> = 0</a:t>
            </a:r>
            <a:r>
              <a:rPr lang="ru-RU"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Джерело</a:t>
            </a:r>
            <a:r>
              <a:rPr lang="ru-RU" dirty="0"/>
              <a:t> Маркова</a:t>
            </a:r>
          </a:p>
        </p:txBody>
      </p:sp>
      <p:sp>
        <p:nvSpPr>
          <p:cNvPr id="3" name="Содержимое 2"/>
          <p:cNvSpPr>
            <a:spLocks noGrp="1"/>
          </p:cNvSpPr>
          <p:nvPr>
            <p:ph sz="quarter" idx="1"/>
          </p:nvPr>
        </p:nvSpPr>
        <p:spPr>
          <a:xfrm>
            <a:off x="457200" y="1600200"/>
            <a:ext cx="7467600" cy="2692896"/>
          </a:xfrm>
        </p:spPr>
        <p:txBody>
          <a:bodyPr>
            <a:normAutofit fontScale="92500"/>
          </a:bodyPr>
          <a:lstStyle/>
          <a:p>
            <a:r>
              <a:rPr lang="uk-UA" dirty="0"/>
              <a:t>Для джерела Маркова необхідно отримати умовні ймовірності у вигляді </a:t>
            </a:r>
            <a:r>
              <a:rPr lang="uk-UA" i="1" dirty="0" smtClean="0"/>
              <a:t>n+1</a:t>
            </a:r>
            <a:r>
              <a:rPr lang="uk-UA" dirty="0" smtClean="0"/>
              <a:t>-мірних </a:t>
            </a:r>
            <a:r>
              <a:rPr lang="uk-UA" dirty="0"/>
              <a:t>матриць</a:t>
            </a:r>
            <a:r>
              <a:rPr lang="ru-RU" dirty="0" smtClean="0"/>
              <a:t>.</a:t>
            </a:r>
          </a:p>
          <a:p>
            <a:r>
              <a:rPr lang="uk-UA" dirty="0"/>
              <a:t>Для джерела Маркова першого порядку це буде двовимірна матриця розміру </a:t>
            </a:r>
            <a:r>
              <a:rPr lang="uk-UA" i="1" dirty="0" err="1"/>
              <a:t>LxL</a:t>
            </a:r>
            <a:r>
              <a:rPr lang="uk-UA" dirty="0"/>
              <a:t>, де кожен </a:t>
            </a:r>
            <a:r>
              <a:rPr lang="uk-UA" i="1" dirty="0"/>
              <a:t>i</a:t>
            </a:r>
            <a:r>
              <a:rPr lang="uk-UA" dirty="0"/>
              <a:t>-й стовпець показує ймовірність переходу від повідомлення </a:t>
            </a:r>
            <a:r>
              <a:rPr lang="en-US" i="1" dirty="0" smtClean="0"/>
              <a:t>X</a:t>
            </a:r>
            <a:r>
              <a:rPr lang="uk-UA" i="1" baseline="-25000" dirty="0" smtClean="0"/>
              <a:t>i</a:t>
            </a:r>
            <a:r>
              <a:rPr lang="uk-UA" dirty="0" smtClean="0"/>
              <a:t> </a:t>
            </a:r>
            <a:r>
              <a:rPr lang="uk-UA" dirty="0"/>
              <a:t>до повідомлення </a:t>
            </a:r>
            <a:r>
              <a:rPr lang="en-US" i="1" dirty="0" smtClean="0"/>
              <a:t>X</a:t>
            </a:r>
            <a:r>
              <a:rPr lang="uk-UA" i="1" baseline="-25000" dirty="0" smtClean="0"/>
              <a:t>j</a:t>
            </a:r>
            <a:r>
              <a:rPr lang="ru-RU" dirty="0" smtClean="0"/>
              <a:t>:</a:t>
            </a:r>
          </a:p>
          <a:p>
            <a:endParaRPr lang="ru-RU" dirty="0"/>
          </a:p>
        </p:txBody>
      </p:sp>
    </p:spTree>
    <p:extLst>
      <p:ext uri="{BB962C8B-B14F-4D97-AF65-F5344CB8AC3E}">
        <p14:creationId xmlns:p14="http://schemas.microsoft.com/office/powerpoint/2010/main" val="3845124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Джерело</a:t>
            </a:r>
            <a:r>
              <a:rPr lang="ru-RU" dirty="0"/>
              <a:t> </a:t>
            </a:r>
            <a:r>
              <a:rPr lang="ru-RU" dirty="0" smtClean="0"/>
              <a:t>Маркова </a:t>
            </a:r>
            <a:r>
              <a:rPr lang="ru-RU" dirty="0" err="1" smtClean="0"/>
              <a:t>першого</a:t>
            </a:r>
            <a:r>
              <a:rPr lang="ru-RU" dirty="0" smtClean="0"/>
              <a:t> порядку</a:t>
            </a:r>
            <a:endParaRPr lang="ru-RU" dirty="0"/>
          </a:p>
        </p:txBody>
      </p:sp>
      <p:graphicFrame>
        <p:nvGraphicFramePr>
          <p:cNvPr id="4" name="Содержимое 3"/>
          <p:cNvGraphicFramePr>
            <a:graphicFrameLocks noGrp="1"/>
          </p:cNvGraphicFramePr>
          <p:nvPr>
            <p:ph sz="quarter" idx="1"/>
          </p:nvPr>
        </p:nvGraphicFramePr>
        <p:xfrm>
          <a:off x="357158" y="1500174"/>
          <a:ext cx="8258200" cy="4043376"/>
        </p:xfrm>
        <a:graphic>
          <a:graphicData uri="http://schemas.openxmlformats.org/drawingml/2006/table">
            <a:tbl>
              <a:tblPr firstRow="1" bandRow="1">
                <a:tableStyleId>{5940675A-B579-460E-94D1-54222C63F5DA}</a:tableStyleId>
              </a:tblPr>
              <a:tblGrid>
                <a:gridCol w="1032275"/>
                <a:gridCol w="1032275"/>
                <a:gridCol w="1032275"/>
                <a:gridCol w="1032275"/>
                <a:gridCol w="1032275"/>
                <a:gridCol w="1032275"/>
                <a:gridCol w="1032275"/>
                <a:gridCol w="1032275"/>
              </a:tblGrid>
              <a:tr h="505422">
                <a:tc>
                  <a:txBody>
                    <a:bodyPr/>
                    <a:lstStyle/>
                    <a:p>
                      <a:pPr algn="ctr"/>
                      <a:endParaRPr lang="ru-RU" dirty="0"/>
                    </a:p>
                  </a:txBody>
                  <a:tcPr anchor="ctr">
                    <a:solidFill>
                      <a:schemeClr val="bg2"/>
                    </a:solidFill>
                  </a:tcPr>
                </a:tc>
                <a:tc>
                  <a:txBody>
                    <a:bodyPr/>
                    <a:lstStyle/>
                    <a:p>
                      <a:pPr algn="ctr"/>
                      <a:r>
                        <a:rPr lang="en-US" dirty="0" smtClean="0"/>
                        <a:t>X</a:t>
                      </a:r>
                      <a:r>
                        <a:rPr lang="en-US" baseline="-25000" dirty="0" smtClean="0"/>
                        <a:t>1</a:t>
                      </a:r>
                      <a:endParaRPr lang="ru-RU" baseline="-25000" dirty="0"/>
                    </a:p>
                  </a:txBody>
                  <a:tcPr anchor="ctr">
                    <a:solidFill>
                      <a:schemeClr val="bg2"/>
                    </a:solidFill>
                  </a:tcPr>
                </a:tc>
                <a:tc>
                  <a:txBody>
                    <a:bodyPr/>
                    <a:lstStyle/>
                    <a:p>
                      <a:pPr algn="ctr"/>
                      <a:r>
                        <a:rPr lang="en-US" dirty="0" smtClean="0"/>
                        <a:t>…</a:t>
                      </a:r>
                      <a:endParaRPr lang="ru-RU" dirty="0"/>
                    </a:p>
                  </a:txBody>
                  <a:tcPr anchor="ctr">
                    <a:solidFill>
                      <a:schemeClr val="bg2"/>
                    </a:solidFill>
                  </a:tcPr>
                </a:tc>
                <a:tc>
                  <a:txBody>
                    <a:bodyPr/>
                    <a:lstStyle/>
                    <a:p>
                      <a:pPr algn="ctr"/>
                      <a:r>
                        <a:rPr lang="en-US" dirty="0" smtClean="0"/>
                        <a:t>X</a:t>
                      </a:r>
                      <a:r>
                        <a:rPr lang="en-US" baseline="-25000" dirty="0" smtClean="0"/>
                        <a:t>i-1</a:t>
                      </a:r>
                      <a:endParaRPr lang="ru-RU" baseline="-25000" dirty="0"/>
                    </a:p>
                  </a:txBody>
                  <a:tcPr anchor="ctr">
                    <a:solidFill>
                      <a:schemeClr val="bg2"/>
                    </a:solidFill>
                  </a:tcPr>
                </a:tc>
                <a:tc>
                  <a:txBody>
                    <a:bodyPr/>
                    <a:lstStyle/>
                    <a:p>
                      <a:pPr algn="ctr"/>
                      <a:r>
                        <a:rPr lang="en-US" dirty="0" smtClean="0"/>
                        <a:t>X</a:t>
                      </a:r>
                      <a:r>
                        <a:rPr lang="en-US" baseline="-25000" dirty="0" smtClean="0"/>
                        <a:t>i</a:t>
                      </a:r>
                      <a:endParaRPr lang="ru-RU" baseline="-25000" dirty="0"/>
                    </a:p>
                  </a:txBody>
                  <a:tcPr anchor="ctr">
                    <a:solidFill>
                      <a:schemeClr val="bg2"/>
                    </a:solidFill>
                  </a:tcPr>
                </a:tc>
                <a:tc>
                  <a:txBody>
                    <a:bodyPr/>
                    <a:lstStyle/>
                    <a:p>
                      <a:pPr algn="ctr"/>
                      <a:r>
                        <a:rPr lang="en-US" dirty="0" smtClean="0"/>
                        <a:t>X</a:t>
                      </a:r>
                      <a:r>
                        <a:rPr lang="en-US" baseline="-25000" dirty="0" smtClean="0"/>
                        <a:t>i+1</a:t>
                      </a:r>
                      <a:endParaRPr lang="ru-RU" baseline="-25000" dirty="0"/>
                    </a:p>
                  </a:txBody>
                  <a:tcPr anchor="ctr">
                    <a:solidFill>
                      <a:schemeClr val="bg2"/>
                    </a:solidFill>
                  </a:tcPr>
                </a:tc>
                <a:tc>
                  <a:txBody>
                    <a:bodyPr/>
                    <a:lstStyle/>
                    <a:p>
                      <a:pPr algn="ctr"/>
                      <a:r>
                        <a:rPr lang="en-US" dirty="0" smtClean="0"/>
                        <a:t>…</a:t>
                      </a:r>
                      <a:endParaRPr lang="ru-RU" dirty="0"/>
                    </a:p>
                  </a:txBody>
                  <a:tcPr anchor="ctr">
                    <a:solidFill>
                      <a:schemeClr val="bg2"/>
                    </a:solidFill>
                  </a:tcPr>
                </a:tc>
                <a:tc>
                  <a:txBody>
                    <a:bodyPr/>
                    <a:lstStyle/>
                    <a:p>
                      <a:pPr algn="ctr"/>
                      <a:r>
                        <a:rPr lang="en-US" dirty="0" smtClean="0"/>
                        <a:t>X</a:t>
                      </a:r>
                      <a:r>
                        <a:rPr lang="en-US" baseline="-25000" dirty="0" smtClean="0"/>
                        <a:t>L</a:t>
                      </a:r>
                      <a:endParaRPr lang="ru-RU" baseline="-25000" dirty="0"/>
                    </a:p>
                  </a:txBody>
                  <a:tcPr anchor="ctr">
                    <a:solidFill>
                      <a:schemeClr val="bg2"/>
                    </a:solidFill>
                  </a:tcPr>
                </a:tc>
              </a:tr>
              <a:tr h="5054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X</a:t>
                      </a:r>
                      <a:r>
                        <a:rPr lang="en-US" baseline="-25000" dirty="0" smtClean="0"/>
                        <a:t>1</a:t>
                      </a:r>
                      <a:endParaRPr lang="ru-RU" baseline="-25000" dirty="0" smtClean="0"/>
                    </a:p>
                  </a:txBody>
                  <a:tcPr anchor="ctr">
                    <a:solidFill>
                      <a:schemeClr val="bg2"/>
                    </a:solidFill>
                  </a:tcPr>
                </a:tc>
                <a:tc>
                  <a:txBody>
                    <a:bodyPr/>
                    <a:lstStyle/>
                    <a:p>
                      <a:pPr algn="ctr"/>
                      <a:r>
                        <a:rPr lang="en-US" dirty="0" smtClean="0"/>
                        <a:t>P</a:t>
                      </a:r>
                      <a:r>
                        <a:rPr lang="en-US" baseline="-25000" dirty="0" smtClean="0"/>
                        <a:t>1,1</a:t>
                      </a:r>
                      <a:endParaRPr lang="ru-RU" baseline="-25000" dirty="0"/>
                    </a:p>
                  </a:txBody>
                  <a:tcPr anchor="ctr"/>
                </a:tc>
                <a:tc>
                  <a:txBody>
                    <a:bodyPr/>
                    <a:lstStyle/>
                    <a:p>
                      <a:pPr algn="ctr"/>
                      <a:r>
                        <a:rPr lang="en-US" dirty="0" smtClean="0"/>
                        <a:t>…</a:t>
                      </a:r>
                      <a:endParaRPr lang="ru-RU" dirty="0"/>
                    </a:p>
                  </a:txBody>
                  <a:tcPr anchor="ctr"/>
                </a:tc>
                <a:tc>
                  <a:txBody>
                    <a:bodyPr/>
                    <a:lstStyle/>
                    <a:p>
                      <a:pPr algn="ctr"/>
                      <a:r>
                        <a:rPr lang="en-US" dirty="0" smtClean="0"/>
                        <a:t>P</a:t>
                      </a:r>
                      <a:r>
                        <a:rPr lang="en-US" baseline="-25000" dirty="0" smtClean="0"/>
                        <a:t>1,i</a:t>
                      </a:r>
                      <a:r>
                        <a:rPr lang="ru-RU" baseline="-25000" dirty="0" smtClean="0"/>
                        <a:t>-1</a:t>
                      </a:r>
                      <a:endParaRPr lang="ru-RU" baseline="-25000" dirty="0"/>
                    </a:p>
                  </a:txBody>
                  <a:tcPr anchor="ctr"/>
                </a:tc>
                <a:tc>
                  <a:txBody>
                    <a:bodyPr/>
                    <a:lstStyle/>
                    <a:p>
                      <a:pPr algn="ctr"/>
                      <a:r>
                        <a:rPr lang="en-US" dirty="0" smtClean="0"/>
                        <a:t>P</a:t>
                      </a:r>
                      <a:r>
                        <a:rPr lang="en-US" baseline="-25000" dirty="0" smtClean="0"/>
                        <a:t>1,i</a:t>
                      </a:r>
                      <a:endParaRPr lang="ru-RU" baseline="-25000" dirty="0"/>
                    </a:p>
                  </a:txBody>
                  <a:tcPr anchor="ctr"/>
                </a:tc>
                <a:tc>
                  <a:txBody>
                    <a:bodyPr/>
                    <a:lstStyle/>
                    <a:p>
                      <a:pPr algn="ctr"/>
                      <a:r>
                        <a:rPr lang="en-US" dirty="0" smtClean="0"/>
                        <a:t>P</a:t>
                      </a:r>
                      <a:r>
                        <a:rPr lang="en-US" baseline="-25000" dirty="0" smtClean="0"/>
                        <a:t>1,i</a:t>
                      </a:r>
                      <a:r>
                        <a:rPr lang="ru-RU" baseline="-25000" dirty="0" smtClean="0"/>
                        <a:t>+1</a:t>
                      </a:r>
                      <a:endParaRPr lang="ru-RU" baseline="-25000" dirty="0"/>
                    </a:p>
                  </a:txBody>
                  <a:tcPr anchor="ctr"/>
                </a:tc>
                <a:tc>
                  <a:txBody>
                    <a:bodyPr/>
                    <a:lstStyle/>
                    <a:p>
                      <a:pPr algn="ctr"/>
                      <a:r>
                        <a:rPr lang="en-US" dirty="0" smtClean="0"/>
                        <a:t>…</a:t>
                      </a:r>
                      <a:endParaRPr lang="ru-RU" dirty="0"/>
                    </a:p>
                  </a:txBody>
                  <a:tcPr anchor="ctr"/>
                </a:tc>
                <a:tc>
                  <a:txBody>
                    <a:bodyPr/>
                    <a:lstStyle/>
                    <a:p>
                      <a:pPr algn="ctr"/>
                      <a:r>
                        <a:rPr lang="en-US" dirty="0" smtClean="0"/>
                        <a:t>P</a:t>
                      </a:r>
                      <a:r>
                        <a:rPr lang="en-US" baseline="-25000" dirty="0" smtClean="0"/>
                        <a:t>1,L</a:t>
                      </a:r>
                      <a:endParaRPr lang="ru-RU" baseline="-25000" dirty="0"/>
                    </a:p>
                  </a:txBody>
                  <a:tcPr anchor="ctr"/>
                </a:tc>
              </a:tr>
              <a:tr h="505422">
                <a:tc>
                  <a:txBody>
                    <a:bodyPr/>
                    <a:lstStyle/>
                    <a:p>
                      <a:pPr algn="ctr"/>
                      <a:r>
                        <a:rPr lang="en-US" dirty="0" smtClean="0"/>
                        <a:t>…</a:t>
                      </a:r>
                      <a:endParaRPr lang="ru-RU" dirty="0"/>
                    </a:p>
                  </a:txBody>
                  <a:tcPr anchor="ctr">
                    <a:solidFill>
                      <a:schemeClr val="bg2"/>
                    </a:solidFill>
                  </a:tcPr>
                </a:tc>
                <a:tc>
                  <a:txBody>
                    <a:bodyPr/>
                    <a:lstStyle/>
                    <a:p>
                      <a:pPr algn="ctr"/>
                      <a:r>
                        <a:rPr lang="en-US" dirty="0" smtClean="0"/>
                        <a:t>…</a:t>
                      </a:r>
                      <a:endParaRPr lang="ru-RU" dirty="0"/>
                    </a:p>
                  </a:txBody>
                  <a:tcPr anchor="ctr"/>
                </a:tc>
                <a:tc>
                  <a:txBody>
                    <a:bodyPr/>
                    <a:lstStyle/>
                    <a:p>
                      <a:pPr algn="ctr"/>
                      <a:r>
                        <a:rPr lang="ru-RU" dirty="0" smtClean="0"/>
                        <a:t>….</a:t>
                      </a:r>
                      <a:endParaRPr lang="ru-RU" dirty="0"/>
                    </a:p>
                  </a:txBody>
                  <a:tcPr anchor="ctr"/>
                </a:tc>
                <a:tc>
                  <a:txBody>
                    <a:bodyPr/>
                    <a:lstStyle/>
                    <a:p>
                      <a:pPr algn="ctr"/>
                      <a:r>
                        <a:rPr lang="ru-RU" dirty="0" smtClean="0"/>
                        <a:t>…</a:t>
                      </a:r>
                      <a:endParaRPr lang="ru-RU" dirty="0"/>
                    </a:p>
                  </a:txBody>
                  <a:tcPr anchor="ctr"/>
                </a:tc>
                <a:tc>
                  <a:txBody>
                    <a:bodyPr/>
                    <a:lstStyle/>
                    <a:p>
                      <a:pPr algn="ctr"/>
                      <a:r>
                        <a:rPr lang="ru-RU" dirty="0" smtClean="0"/>
                        <a:t>…</a:t>
                      </a:r>
                      <a:endParaRPr lang="ru-RU" dirty="0"/>
                    </a:p>
                  </a:txBody>
                  <a:tcPr anchor="ctr"/>
                </a:tc>
                <a:tc>
                  <a:txBody>
                    <a:bodyPr/>
                    <a:lstStyle/>
                    <a:p>
                      <a:pPr algn="ctr"/>
                      <a:r>
                        <a:rPr lang="en-US" dirty="0" smtClean="0"/>
                        <a:t>…</a:t>
                      </a:r>
                      <a:endParaRPr lang="ru-RU" dirty="0"/>
                    </a:p>
                  </a:txBody>
                  <a:tcPr anchor="ctr"/>
                </a:tc>
                <a:tc>
                  <a:txBody>
                    <a:bodyPr/>
                    <a:lstStyle/>
                    <a:p>
                      <a:pPr algn="ctr"/>
                      <a:r>
                        <a:rPr lang="en-US" dirty="0" smtClean="0"/>
                        <a:t>…</a:t>
                      </a:r>
                      <a:endParaRPr lang="ru-RU" dirty="0"/>
                    </a:p>
                  </a:txBody>
                  <a:tcPr anchor="ctr"/>
                </a:tc>
                <a:tc>
                  <a:txBody>
                    <a:bodyPr/>
                    <a:lstStyle/>
                    <a:p>
                      <a:pPr algn="ctr"/>
                      <a:r>
                        <a:rPr lang="en-US" dirty="0" smtClean="0"/>
                        <a:t>…</a:t>
                      </a:r>
                      <a:endParaRPr lang="ru-RU" dirty="0"/>
                    </a:p>
                  </a:txBody>
                  <a:tcPr anchor="ctr"/>
                </a:tc>
              </a:tr>
              <a:tr h="5054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X</a:t>
                      </a:r>
                      <a:r>
                        <a:rPr lang="en-US" baseline="-25000" dirty="0" smtClean="0"/>
                        <a:t>i-1</a:t>
                      </a:r>
                      <a:endParaRPr lang="ru-RU" baseline="-25000" dirty="0" smtClean="0"/>
                    </a:p>
                  </a:txBody>
                  <a:tcPr anchor="ctr">
                    <a:solidFill>
                      <a:schemeClr val="bg2"/>
                    </a:solidFill>
                  </a:tcPr>
                </a:tc>
                <a:tc>
                  <a:txBody>
                    <a:bodyPr/>
                    <a:lstStyle/>
                    <a:p>
                      <a:pPr algn="ctr"/>
                      <a:r>
                        <a:rPr lang="en-US" dirty="0" smtClean="0"/>
                        <a:t>P</a:t>
                      </a:r>
                      <a:r>
                        <a:rPr lang="en-US" baseline="-25000" dirty="0" smtClean="0"/>
                        <a:t>i</a:t>
                      </a:r>
                      <a:r>
                        <a:rPr lang="ru-RU" baseline="-25000" dirty="0" smtClean="0"/>
                        <a:t>-1</a:t>
                      </a:r>
                      <a:r>
                        <a:rPr lang="en-US" baseline="-25000" dirty="0" smtClean="0"/>
                        <a:t>,1</a:t>
                      </a:r>
                      <a:endParaRPr lang="ru-RU" baseline="-25000" dirty="0"/>
                    </a:p>
                  </a:txBody>
                  <a:tcPr anchor="ctr"/>
                </a:tc>
                <a:tc>
                  <a:txBody>
                    <a:bodyPr/>
                    <a:lstStyle/>
                    <a:p>
                      <a:pPr algn="ctr"/>
                      <a:r>
                        <a:rPr lang="ru-RU" dirty="0" smtClean="0"/>
                        <a:t>…</a:t>
                      </a:r>
                      <a:endParaRPr lang="ru-RU" dirty="0"/>
                    </a:p>
                  </a:txBody>
                  <a:tcPr anchor="ctr"/>
                </a:tc>
                <a:tc>
                  <a:txBody>
                    <a:bodyPr/>
                    <a:lstStyle/>
                    <a:p>
                      <a:pPr algn="ctr"/>
                      <a:r>
                        <a:rPr lang="en-US" dirty="0" smtClean="0"/>
                        <a:t>P</a:t>
                      </a:r>
                      <a:r>
                        <a:rPr lang="en-US" baseline="-25000" dirty="0" smtClean="0"/>
                        <a:t>i-1,i</a:t>
                      </a:r>
                      <a:r>
                        <a:rPr lang="ru-RU" baseline="-25000" dirty="0" smtClean="0"/>
                        <a:t>-1</a:t>
                      </a:r>
                      <a:endParaRPr lang="ru-RU" baseline="-25000" dirty="0"/>
                    </a:p>
                  </a:txBody>
                  <a:tcPr anchor="ctr"/>
                </a:tc>
                <a:tc>
                  <a:txBody>
                    <a:bodyPr/>
                    <a:lstStyle/>
                    <a:p>
                      <a:pPr algn="ctr"/>
                      <a:r>
                        <a:rPr lang="en-US" dirty="0" smtClean="0"/>
                        <a:t>P</a:t>
                      </a:r>
                      <a:r>
                        <a:rPr lang="en-US" baseline="-25000" dirty="0" smtClean="0"/>
                        <a:t>i-1,i</a:t>
                      </a:r>
                      <a:endParaRPr lang="ru-RU" baseline="-25000" dirty="0"/>
                    </a:p>
                  </a:txBody>
                  <a:tcPr anchor="ctr"/>
                </a:tc>
                <a:tc>
                  <a:txBody>
                    <a:bodyPr/>
                    <a:lstStyle/>
                    <a:p>
                      <a:pPr algn="ctr"/>
                      <a:r>
                        <a:rPr lang="en-US" dirty="0" smtClean="0"/>
                        <a:t>P</a:t>
                      </a:r>
                      <a:r>
                        <a:rPr lang="en-US" baseline="-25000" dirty="0" smtClean="0"/>
                        <a:t>i-1,i+</a:t>
                      </a:r>
                      <a:r>
                        <a:rPr lang="ru-RU" baseline="-25000" dirty="0" smtClean="0"/>
                        <a:t>1</a:t>
                      </a:r>
                      <a:endParaRPr lang="ru-RU" baseline="-25000" dirty="0"/>
                    </a:p>
                  </a:txBody>
                  <a:tcPr anchor="ctr"/>
                </a:tc>
                <a:tc>
                  <a:txBody>
                    <a:bodyPr/>
                    <a:lstStyle/>
                    <a:p>
                      <a:pPr algn="ctr"/>
                      <a:r>
                        <a:rPr lang="en-US" dirty="0" smtClean="0"/>
                        <a:t>…</a:t>
                      </a:r>
                      <a:endParaRPr lang="ru-R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a:t>
                      </a:r>
                      <a:r>
                        <a:rPr lang="en-US" baseline="-25000" dirty="0" smtClean="0"/>
                        <a:t>i-1,L</a:t>
                      </a:r>
                      <a:endParaRPr lang="ru-RU" baseline="-25000" dirty="0" smtClean="0"/>
                    </a:p>
                  </a:txBody>
                  <a:tcPr anchor="ctr"/>
                </a:tc>
              </a:tr>
              <a:tr h="5054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X</a:t>
                      </a:r>
                      <a:r>
                        <a:rPr lang="en-US" baseline="-25000" dirty="0" smtClean="0"/>
                        <a:t>i</a:t>
                      </a:r>
                      <a:endParaRPr lang="ru-RU" baseline="-25000" dirty="0" smtClean="0"/>
                    </a:p>
                  </a:txBody>
                  <a:tcPr anchor="ctr">
                    <a:solidFill>
                      <a:schemeClr val="bg2"/>
                    </a:solidFill>
                  </a:tcPr>
                </a:tc>
                <a:tc>
                  <a:txBody>
                    <a:bodyPr/>
                    <a:lstStyle/>
                    <a:p>
                      <a:pPr algn="ctr"/>
                      <a:r>
                        <a:rPr lang="en-US" dirty="0" smtClean="0"/>
                        <a:t>P</a:t>
                      </a:r>
                      <a:r>
                        <a:rPr lang="en-US" baseline="-25000" dirty="0" smtClean="0"/>
                        <a:t>i,1</a:t>
                      </a:r>
                      <a:endParaRPr lang="ru-RU" baseline="-25000" dirty="0"/>
                    </a:p>
                  </a:txBody>
                  <a:tcPr anchor="ctr"/>
                </a:tc>
                <a:tc>
                  <a:txBody>
                    <a:bodyPr/>
                    <a:lstStyle/>
                    <a:p>
                      <a:pPr algn="ctr"/>
                      <a:r>
                        <a:rPr lang="ru-RU" dirty="0" smtClean="0"/>
                        <a:t>…</a:t>
                      </a:r>
                      <a:endParaRPr lang="ru-RU" dirty="0"/>
                    </a:p>
                  </a:txBody>
                  <a:tcPr anchor="ctr"/>
                </a:tc>
                <a:tc>
                  <a:txBody>
                    <a:bodyPr/>
                    <a:lstStyle/>
                    <a:p>
                      <a:pPr algn="ctr"/>
                      <a:r>
                        <a:rPr lang="en-US" dirty="0" err="1" smtClean="0"/>
                        <a:t>P</a:t>
                      </a:r>
                      <a:r>
                        <a:rPr lang="en-US" baseline="-25000" dirty="0" err="1" smtClean="0"/>
                        <a:t>i,i</a:t>
                      </a:r>
                      <a:r>
                        <a:rPr lang="ru-RU" baseline="-25000" dirty="0" smtClean="0"/>
                        <a:t>-1</a:t>
                      </a:r>
                      <a:endParaRPr lang="ru-RU" baseline="-25000" dirty="0"/>
                    </a:p>
                  </a:txBody>
                  <a:tcPr anchor="ctr"/>
                </a:tc>
                <a:tc>
                  <a:txBody>
                    <a:bodyPr/>
                    <a:lstStyle/>
                    <a:p>
                      <a:pPr algn="ctr"/>
                      <a:r>
                        <a:rPr lang="en-US" dirty="0" err="1" smtClean="0"/>
                        <a:t>P</a:t>
                      </a:r>
                      <a:r>
                        <a:rPr lang="en-US" baseline="-25000" dirty="0" err="1" smtClean="0"/>
                        <a:t>i,i</a:t>
                      </a:r>
                      <a:endParaRPr lang="ru-RU" baseline="-25000" dirty="0"/>
                    </a:p>
                  </a:txBody>
                  <a:tcPr anchor="ctr"/>
                </a:tc>
                <a:tc>
                  <a:txBody>
                    <a:bodyPr/>
                    <a:lstStyle/>
                    <a:p>
                      <a:pPr algn="ctr"/>
                      <a:r>
                        <a:rPr lang="en-US" dirty="0" err="1" smtClean="0"/>
                        <a:t>P</a:t>
                      </a:r>
                      <a:r>
                        <a:rPr lang="en-US" baseline="-25000" dirty="0" err="1" smtClean="0"/>
                        <a:t>i,i</a:t>
                      </a:r>
                      <a:r>
                        <a:rPr lang="en-US" baseline="-25000" dirty="0" smtClean="0"/>
                        <a:t>+</a:t>
                      </a:r>
                      <a:r>
                        <a:rPr lang="ru-RU" baseline="-25000" dirty="0" smtClean="0"/>
                        <a:t>1</a:t>
                      </a:r>
                      <a:endParaRPr lang="ru-RU" baseline="-25000" dirty="0"/>
                    </a:p>
                  </a:txBody>
                  <a:tcPr anchor="ctr"/>
                </a:tc>
                <a:tc>
                  <a:txBody>
                    <a:bodyPr/>
                    <a:lstStyle/>
                    <a:p>
                      <a:pPr algn="ctr"/>
                      <a:r>
                        <a:rPr lang="en-US" dirty="0" smtClean="0"/>
                        <a:t>…</a:t>
                      </a:r>
                      <a:endParaRPr lang="ru-R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P</a:t>
                      </a:r>
                      <a:r>
                        <a:rPr lang="en-US" baseline="-25000" dirty="0" err="1" smtClean="0"/>
                        <a:t>i,L</a:t>
                      </a:r>
                      <a:endParaRPr lang="ru-RU" baseline="-25000" dirty="0" smtClean="0"/>
                    </a:p>
                  </a:txBody>
                  <a:tcPr anchor="ctr"/>
                </a:tc>
              </a:tr>
              <a:tr h="5054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X</a:t>
                      </a:r>
                      <a:r>
                        <a:rPr lang="en-US" baseline="-25000" dirty="0" smtClean="0"/>
                        <a:t>i+1</a:t>
                      </a:r>
                      <a:endParaRPr lang="ru-RU" baseline="-25000" dirty="0" smtClean="0"/>
                    </a:p>
                  </a:txBody>
                  <a:tcPr anchor="ctr">
                    <a:solidFill>
                      <a:schemeClr val="bg2"/>
                    </a:solidFill>
                  </a:tcPr>
                </a:tc>
                <a:tc>
                  <a:txBody>
                    <a:bodyPr/>
                    <a:lstStyle/>
                    <a:p>
                      <a:pPr algn="ctr"/>
                      <a:r>
                        <a:rPr lang="en-US" dirty="0" smtClean="0"/>
                        <a:t>P</a:t>
                      </a:r>
                      <a:r>
                        <a:rPr lang="en-US" baseline="-25000" dirty="0" smtClean="0"/>
                        <a:t>i</a:t>
                      </a:r>
                      <a:r>
                        <a:rPr lang="ru-RU" baseline="-25000" dirty="0" smtClean="0"/>
                        <a:t>+1</a:t>
                      </a:r>
                      <a:r>
                        <a:rPr lang="en-US" baseline="-25000" dirty="0" smtClean="0"/>
                        <a:t>,1</a:t>
                      </a:r>
                      <a:endParaRPr lang="ru-RU" baseline="-25000" dirty="0"/>
                    </a:p>
                  </a:txBody>
                  <a:tcPr anchor="ctr"/>
                </a:tc>
                <a:tc>
                  <a:txBody>
                    <a:bodyPr/>
                    <a:lstStyle/>
                    <a:p>
                      <a:pPr algn="ctr"/>
                      <a:r>
                        <a:rPr lang="ru-RU" dirty="0" smtClean="0"/>
                        <a:t>…</a:t>
                      </a:r>
                      <a:endParaRPr lang="ru-RU" dirty="0"/>
                    </a:p>
                  </a:txBody>
                  <a:tcPr anchor="ctr"/>
                </a:tc>
                <a:tc>
                  <a:txBody>
                    <a:bodyPr/>
                    <a:lstStyle/>
                    <a:p>
                      <a:pPr algn="ctr"/>
                      <a:r>
                        <a:rPr lang="en-US" dirty="0" smtClean="0"/>
                        <a:t>P</a:t>
                      </a:r>
                      <a:r>
                        <a:rPr lang="en-US" baseline="-25000" dirty="0" smtClean="0"/>
                        <a:t>i+1,i</a:t>
                      </a:r>
                      <a:r>
                        <a:rPr lang="ru-RU" baseline="-25000" dirty="0" smtClean="0"/>
                        <a:t>-1</a:t>
                      </a:r>
                      <a:endParaRPr lang="ru-RU" baseline="-25000" dirty="0"/>
                    </a:p>
                  </a:txBody>
                  <a:tcPr anchor="ctr"/>
                </a:tc>
                <a:tc>
                  <a:txBody>
                    <a:bodyPr/>
                    <a:lstStyle/>
                    <a:p>
                      <a:pPr algn="ctr"/>
                      <a:r>
                        <a:rPr lang="en-US" dirty="0" smtClean="0"/>
                        <a:t>P</a:t>
                      </a:r>
                      <a:r>
                        <a:rPr lang="en-US" baseline="-25000" dirty="0" smtClean="0"/>
                        <a:t>i+1,i</a:t>
                      </a:r>
                      <a:endParaRPr lang="ru-RU" baseline="-25000" dirty="0"/>
                    </a:p>
                  </a:txBody>
                  <a:tcPr anchor="ctr"/>
                </a:tc>
                <a:tc>
                  <a:txBody>
                    <a:bodyPr/>
                    <a:lstStyle/>
                    <a:p>
                      <a:pPr algn="ctr"/>
                      <a:r>
                        <a:rPr lang="en-US" dirty="0" smtClean="0"/>
                        <a:t>P</a:t>
                      </a:r>
                      <a:r>
                        <a:rPr lang="en-US" baseline="-25000" dirty="0" smtClean="0"/>
                        <a:t>i+1,i+</a:t>
                      </a:r>
                      <a:r>
                        <a:rPr lang="ru-RU" baseline="-25000" dirty="0" smtClean="0"/>
                        <a:t>1</a:t>
                      </a:r>
                      <a:endParaRPr lang="ru-RU" baseline="-25000" dirty="0"/>
                    </a:p>
                  </a:txBody>
                  <a:tcPr anchor="ctr"/>
                </a:tc>
                <a:tc>
                  <a:txBody>
                    <a:bodyPr/>
                    <a:lstStyle/>
                    <a:p>
                      <a:pPr algn="ctr"/>
                      <a:r>
                        <a:rPr lang="en-US" dirty="0" smtClean="0"/>
                        <a:t>…</a:t>
                      </a:r>
                      <a:endParaRPr lang="ru-R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a:t>
                      </a:r>
                      <a:r>
                        <a:rPr lang="en-US" baseline="-25000" dirty="0" smtClean="0"/>
                        <a:t>i+1,L</a:t>
                      </a:r>
                      <a:endParaRPr lang="ru-RU" baseline="-25000" dirty="0" smtClean="0"/>
                    </a:p>
                  </a:txBody>
                  <a:tcPr anchor="ctr"/>
                </a:tc>
              </a:tr>
              <a:tr h="505422">
                <a:tc>
                  <a:txBody>
                    <a:bodyPr/>
                    <a:lstStyle/>
                    <a:p>
                      <a:pPr algn="ctr"/>
                      <a:r>
                        <a:rPr lang="en-US" dirty="0" smtClean="0"/>
                        <a:t>…</a:t>
                      </a:r>
                      <a:endParaRPr lang="ru-RU" dirty="0"/>
                    </a:p>
                  </a:txBody>
                  <a:tcPr anchor="ctr">
                    <a:solidFill>
                      <a:schemeClr val="bg2"/>
                    </a:solidFill>
                  </a:tcPr>
                </a:tc>
                <a:tc>
                  <a:txBody>
                    <a:bodyPr/>
                    <a:lstStyle/>
                    <a:p>
                      <a:pPr algn="ctr"/>
                      <a:r>
                        <a:rPr lang="en-US" dirty="0" smtClean="0"/>
                        <a:t>…</a:t>
                      </a:r>
                      <a:endParaRPr lang="ru-RU" dirty="0"/>
                    </a:p>
                  </a:txBody>
                  <a:tcPr anchor="ctr"/>
                </a:tc>
                <a:tc>
                  <a:txBody>
                    <a:bodyPr/>
                    <a:lstStyle/>
                    <a:p>
                      <a:pPr algn="ctr"/>
                      <a:r>
                        <a:rPr lang="ru-RU" dirty="0" smtClean="0"/>
                        <a:t>…</a:t>
                      </a:r>
                      <a:endParaRPr lang="ru-RU" dirty="0"/>
                    </a:p>
                  </a:txBody>
                  <a:tcPr anchor="ctr"/>
                </a:tc>
                <a:tc>
                  <a:txBody>
                    <a:bodyPr/>
                    <a:lstStyle/>
                    <a:p>
                      <a:pPr algn="ctr"/>
                      <a:r>
                        <a:rPr lang="ru-RU" dirty="0" smtClean="0"/>
                        <a:t>…</a:t>
                      </a:r>
                      <a:endParaRPr lang="ru-RU" dirty="0"/>
                    </a:p>
                  </a:txBody>
                  <a:tcPr anchor="ctr"/>
                </a:tc>
                <a:tc>
                  <a:txBody>
                    <a:bodyPr/>
                    <a:lstStyle/>
                    <a:p>
                      <a:pPr algn="ctr"/>
                      <a:r>
                        <a:rPr lang="en-US" dirty="0" smtClean="0"/>
                        <a:t>…</a:t>
                      </a:r>
                      <a:endParaRPr lang="ru-RU" dirty="0"/>
                    </a:p>
                  </a:txBody>
                  <a:tcPr anchor="ctr"/>
                </a:tc>
                <a:tc>
                  <a:txBody>
                    <a:bodyPr/>
                    <a:lstStyle/>
                    <a:p>
                      <a:pPr algn="ctr"/>
                      <a:r>
                        <a:rPr lang="en-US" dirty="0" smtClean="0"/>
                        <a:t>…</a:t>
                      </a:r>
                      <a:endParaRPr lang="ru-RU" dirty="0"/>
                    </a:p>
                  </a:txBody>
                  <a:tcPr anchor="ctr"/>
                </a:tc>
                <a:tc>
                  <a:txBody>
                    <a:bodyPr/>
                    <a:lstStyle/>
                    <a:p>
                      <a:pPr algn="ctr"/>
                      <a:r>
                        <a:rPr lang="en-US" dirty="0" smtClean="0"/>
                        <a:t>…</a:t>
                      </a:r>
                      <a:endParaRPr lang="ru-RU" dirty="0"/>
                    </a:p>
                  </a:txBody>
                  <a:tcPr anchor="ctr"/>
                </a:tc>
                <a:tc>
                  <a:txBody>
                    <a:bodyPr/>
                    <a:lstStyle/>
                    <a:p>
                      <a:pPr algn="ctr"/>
                      <a:r>
                        <a:rPr lang="en-US" dirty="0" smtClean="0"/>
                        <a:t>…</a:t>
                      </a:r>
                      <a:endParaRPr lang="ru-RU" dirty="0"/>
                    </a:p>
                  </a:txBody>
                  <a:tcPr anchor="ctr"/>
                </a:tc>
              </a:tr>
              <a:tr h="5054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X</a:t>
                      </a:r>
                      <a:r>
                        <a:rPr lang="en-US" baseline="-25000" dirty="0" smtClean="0"/>
                        <a:t>L</a:t>
                      </a:r>
                      <a:endParaRPr lang="ru-RU" baseline="-25000" dirty="0" smtClean="0"/>
                    </a:p>
                  </a:txBody>
                  <a:tcPr anchor="ctr">
                    <a:solidFill>
                      <a:schemeClr val="bg2"/>
                    </a:solidFill>
                  </a:tcPr>
                </a:tc>
                <a:tc>
                  <a:txBody>
                    <a:bodyPr/>
                    <a:lstStyle/>
                    <a:p>
                      <a:pPr algn="ctr"/>
                      <a:r>
                        <a:rPr lang="en-US" dirty="0" smtClean="0"/>
                        <a:t>P</a:t>
                      </a:r>
                      <a:r>
                        <a:rPr lang="en-US" baseline="-25000" dirty="0" smtClean="0"/>
                        <a:t>L,1</a:t>
                      </a:r>
                      <a:endParaRPr lang="ru-RU" baseline="-25000" dirty="0"/>
                    </a:p>
                  </a:txBody>
                  <a:tcPr anchor="ctr"/>
                </a:tc>
                <a:tc>
                  <a:txBody>
                    <a:bodyPr/>
                    <a:lstStyle/>
                    <a:p>
                      <a:pPr algn="ctr"/>
                      <a:r>
                        <a:rPr lang="ru-RU" dirty="0" smtClean="0"/>
                        <a:t>…</a:t>
                      </a:r>
                      <a:endParaRPr lang="ru-RU" dirty="0"/>
                    </a:p>
                  </a:txBody>
                  <a:tcPr anchor="ctr"/>
                </a:tc>
                <a:tc>
                  <a:txBody>
                    <a:bodyPr/>
                    <a:lstStyle/>
                    <a:p>
                      <a:pPr algn="ctr"/>
                      <a:r>
                        <a:rPr lang="en-US" dirty="0" smtClean="0"/>
                        <a:t>P</a:t>
                      </a:r>
                      <a:r>
                        <a:rPr kumimoji="0" lang="en-US" kern="1200" baseline="-25000" dirty="0" smtClean="0">
                          <a:solidFill>
                            <a:schemeClr val="tx1"/>
                          </a:solidFill>
                          <a:latin typeface="+mn-lt"/>
                          <a:ea typeface="+mn-ea"/>
                          <a:cs typeface="+mn-cs"/>
                        </a:rPr>
                        <a:t>L,i</a:t>
                      </a:r>
                      <a:r>
                        <a:rPr kumimoji="0" lang="ru-RU" kern="1200" baseline="-25000" dirty="0" smtClean="0">
                          <a:solidFill>
                            <a:schemeClr val="tx1"/>
                          </a:solidFill>
                          <a:latin typeface="+mn-lt"/>
                          <a:ea typeface="+mn-ea"/>
                          <a:cs typeface="+mn-cs"/>
                        </a:rPr>
                        <a:t>-1</a:t>
                      </a:r>
                      <a:endParaRPr kumimoji="0" lang="ru-RU" kern="1200" baseline="-25000" dirty="0">
                        <a:solidFill>
                          <a:schemeClr val="tx1"/>
                        </a:solidFill>
                        <a:latin typeface="+mn-lt"/>
                        <a:ea typeface="+mn-ea"/>
                        <a:cs typeface="+mn-cs"/>
                      </a:endParaRPr>
                    </a:p>
                  </a:txBody>
                  <a:tcPr anchor="ctr"/>
                </a:tc>
                <a:tc>
                  <a:txBody>
                    <a:bodyPr/>
                    <a:lstStyle/>
                    <a:p>
                      <a:pPr algn="ctr"/>
                      <a:r>
                        <a:rPr lang="en-US" dirty="0" smtClean="0"/>
                        <a:t>P</a:t>
                      </a:r>
                      <a:r>
                        <a:rPr kumimoji="0" lang="en-US" kern="1200" baseline="-25000" dirty="0" smtClean="0">
                          <a:solidFill>
                            <a:schemeClr val="tx1"/>
                          </a:solidFill>
                          <a:latin typeface="+mn-lt"/>
                          <a:ea typeface="+mn-ea"/>
                          <a:cs typeface="+mn-cs"/>
                        </a:rPr>
                        <a:t>L,i</a:t>
                      </a:r>
                      <a:endParaRPr kumimoji="0" lang="ru-RU" kern="1200" baseline="-25000" dirty="0">
                        <a:solidFill>
                          <a:schemeClr val="tx1"/>
                        </a:solidFill>
                        <a:latin typeface="+mn-lt"/>
                        <a:ea typeface="+mn-ea"/>
                        <a:cs typeface="+mn-cs"/>
                      </a:endParaRPr>
                    </a:p>
                  </a:txBody>
                  <a:tcPr anchor="ctr"/>
                </a:tc>
                <a:tc>
                  <a:txBody>
                    <a:bodyPr/>
                    <a:lstStyle/>
                    <a:p>
                      <a:pPr algn="ctr"/>
                      <a:r>
                        <a:rPr lang="en-US" dirty="0" smtClean="0"/>
                        <a:t>P</a:t>
                      </a:r>
                      <a:r>
                        <a:rPr kumimoji="0" lang="en-US" kern="1200" baseline="-25000" dirty="0" smtClean="0">
                          <a:solidFill>
                            <a:schemeClr val="tx1"/>
                          </a:solidFill>
                          <a:latin typeface="+mn-lt"/>
                          <a:ea typeface="+mn-ea"/>
                          <a:cs typeface="+mn-cs"/>
                        </a:rPr>
                        <a:t>L,i+</a:t>
                      </a:r>
                      <a:r>
                        <a:rPr kumimoji="0" lang="ru-RU" kern="1200" baseline="-25000" dirty="0" smtClean="0">
                          <a:solidFill>
                            <a:schemeClr val="tx1"/>
                          </a:solidFill>
                          <a:latin typeface="+mn-lt"/>
                          <a:ea typeface="+mn-ea"/>
                          <a:cs typeface="+mn-cs"/>
                        </a:rPr>
                        <a:t>1</a:t>
                      </a:r>
                      <a:endParaRPr kumimoji="0" lang="ru-RU" kern="1200" baseline="-25000" dirty="0">
                        <a:solidFill>
                          <a:schemeClr val="tx1"/>
                        </a:solidFill>
                        <a:latin typeface="+mn-lt"/>
                        <a:ea typeface="+mn-ea"/>
                        <a:cs typeface="+mn-cs"/>
                      </a:endParaRPr>
                    </a:p>
                  </a:txBody>
                  <a:tcPr anchor="ctr"/>
                </a:tc>
                <a:tc>
                  <a:txBody>
                    <a:bodyPr/>
                    <a:lstStyle/>
                    <a:p>
                      <a:pPr algn="ctr"/>
                      <a:r>
                        <a:rPr lang="en-US" dirty="0" smtClean="0"/>
                        <a:t>…</a:t>
                      </a:r>
                      <a:endParaRPr lang="ru-R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a:t>
                      </a:r>
                      <a:r>
                        <a:rPr lang="en-US" baseline="-25000" dirty="0" smtClean="0"/>
                        <a:t>L,L</a:t>
                      </a:r>
                      <a:endParaRPr lang="ru-RU" baseline="-25000" dirty="0" smtClean="0"/>
                    </a:p>
                  </a:txBody>
                  <a:tcPr anchor="ctr"/>
                </a:tc>
              </a:tr>
            </a:tbl>
          </a:graphicData>
        </a:graphic>
      </p:graphicFrame>
      <p:sp>
        <p:nvSpPr>
          <p:cNvPr id="5" name="TextBox 4"/>
          <p:cNvSpPr txBox="1"/>
          <p:nvPr/>
        </p:nvSpPr>
        <p:spPr>
          <a:xfrm>
            <a:off x="428596" y="5786454"/>
            <a:ext cx="7643866" cy="646331"/>
          </a:xfrm>
          <a:prstGeom prst="rect">
            <a:avLst/>
          </a:prstGeom>
          <a:noFill/>
        </p:spPr>
        <p:txBody>
          <a:bodyPr wrap="square" rtlCol="0">
            <a:spAutoFit/>
          </a:bodyPr>
          <a:lstStyle/>
          <a:p>
            <a:pPr algn="ctr"/>
            <a:r>
              <a:rPr lang="uk-UA" dirty="0"/>
              <a:t>Сума ймовірностей будь-якого рядка або стовпця повинна дорівнювати одиниці</a:t>
            </a: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Джерело</a:t>
            </a:r>
            <a:r>
              <a:rPr lang="ru-RU" dirty="0"/>
              <a:t> Маркова</a:t>
            </a:r>
          </a:p>
        </p:txBody>
      </p:sp>
      <p:sp>
        <p:nvSpPr>
          <p:cNvPr id="3" name="Содержимое 2"/>
          <p:cNvSpPr>
            <a:spLocks noGrp="1"/>
          </p:cNvSpPr>
          <p:nvPr>
            <p:ph sz="quarter" idx="1"/>
          </p:nvPr>
        </p:nvSpPr>
        <p:spPr>
          <a:xfrm>
            <a:off x="457200" y="1600200"/>
            <a:ext cx="7467600" cy="2260848"/>
          </a:xfrm>
        </p:spPr>
        <p:txBody>
          <a:bodyPr/>
          <a:lstStyle/>
          <a:p>
            <a:r>
              <a:rPr lang="uk-UA" dirty="0"/>
              <a:t>Прикладом джерела Маркова є літери </a:t>
            </a:r>
            <a:r>
              <a:rPr lang="uk-UA" dirty="0" smtClean="0"/>
              <a:t>українського </a:t>
            </a:r>
            <a:r>
              <a:rPr lang="uk-UA" dirty="0"/>
              <a:t>(або, наприклад, англійського алфавіту), оскільки поява в слові </a:t>
            </a:r>
            <a:r>
              <a:rPr lang="uk-UA" dirty="0" smtClean="0"/>
              <a:t>чергової літери </a:t>
            </a:r>
            <a:r>
              <a:rPr lang="uk-UA" dirty="0"/>
              <a:t>дуже сильно залежить від попередніх </a:t>
            </a:r>
            <a:r>
              <a:rPr lang="uk-UA" dirty="0" smtClean="0"/>
              <a:t>літер, </a:t>
            </a:r>
            <a:r>
              <a:rPr lang="uk-UA" dirty="0"/>
              <a:t>або навіть слів</a:t>
            </a:r>
            <a:r>
              <a:rPr lang="ru-RU"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Класифікація інформації на основі моделей її джерела</a:t>
            </a: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Скругленный прямоугольник 4"/>
          <p:cNvSpPr/>
          <p:nvPr/>
        </p:nvSpPr>
        <p:spPr>
          <a:xfrm>
            <a:off x="3097560" y="1556792"/>
            <a:ext cx="28803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2800" dirty="0"/>
              <a:t>Інформація</a:t>
            </a:r>
          </a:p>
        </p:txBody>
      </p:sp>
      <p:sp>
        <p:nvSpPr>
          <p:cNvPr id="7" name="Скругленный прямоугольник 6"/>
          <p:cNvSpPr/>
          <p:nvPr/>
        </p:nvSpPr>
        <p:spPr>
          <a:xfrm>
            <a:off x="1403648" y="2996952"/>
            <a:ext cx="28803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2800" dirty="0"/>
              <a:t>Текстова</a:t>
            </a:r>
          </a:p>
        </p:txBody>
      </p:sp>
      <p:sp>
        <p:nvSpPr>
          <p:cNvPr id="8" name="Скругленный прямоугольник 7"/>
          <p:cNvSpPr/>
          <p:nvPr/>
        </p:nvSpPr>
        <p:spPr>
          <a:xfrm>
            <a:off x="4716016" y="2996952"/>
            <a:ext cx="28803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2800" dirty="0"/>
              <a:t>Бінарна</a:t>
            </a:r>
          </a:p>
        </p:txBody>
      </p:sp>
      <p:sp>
        <p:nvSpPr>
          <p:cNvPr id="9" name="Скругленный прямоугольник 8"/>
          <p:cNvSpPr/>
          <p:nvPr/>
        </p:nvSpPr>
        <p:spPr>
          <a:xfrm>
            <a:off x="3313584" y="4437112"/>
            <a:ext cx="226652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2800" dirty="0" smtClean="0"/>
              <a:t>Числова</a:t>
            </a:r>
            <a:endParaRPr lang="uk-UA" sz="2800" dirty="0"/>
          </a:p>
        </p:txBody>
      </p:sp>
      <p:sp>
        <p:nvSpPr>
          <p:cNvPr id="10" name="Скругленный прямоугольник 9"/>
          <p:cNvSpPr/>
          <p:nvPr/>
        </p:nvSpPr>
        <p:spPr>
          <a:xfrm>
            <a:off x="6012160" y="4421899"/>
            <a:ext cx="252028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2800" dirty="0" smtClean="0"/>
              <a:t>Зображення, звуки</a:t>
            </a:r>
            <a:endParaRPr lang="uk-UA" sz="2800" dirty="0"/>
          </a:p>
        </p:txBody>
      </p:sp>
      <p:sp>
        <p:nvSpPr>
          <p:cNvPr id="11" name="Скругленный прямоугольник 10"/>
          <p:cNvSpPr/>
          <p:nvPr/>
        </p:nvSpPr>
        <p:spPr>
          <a:xfrm>
            <a:off x="467544" y="4455672"/>
            <a:ext cx="240131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2800" dirty="0" smtClean="0"/>
              <a:t>Випадкові процеси</a:t>
            </a:r>
            <a:endParaRPr lang="uk-UA" sz="2800" dirty="0"/>
          </a:p>
        </p:txBody>
      </p:sp>
      <p:cxnSp>
        <p:nvCxnSpPr>
          <p:cNvPr id="12" name="Прямая со стрелкой 11"/>
          <p:cNvCxnSpPr/>
          <p:nvPr/>
        </p:nvCxnSpPr>
        <p:spPr>
          <a:xfrm flipH="1">
            <a:off x="3491880" y="2492896"/>
            <a:ext cx="216024" cy="504056"/>
          </a:xfrm>
          <a:prstGeom prst="straightConnector1">
            <a:avLst/>
          </a:prstGeom>
          <a:ln w="57150" cmpd="sng">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5436096" y="2492896"/>
            <a:ext cx="288032" cy="504056"/>
          </a:xfrm>
          <a:prstGeom prst="straightConnector1">
            <a:avLst/>
          </a:prstGeom>
          <a:ln w="57150" cmpd="sng">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3851920" y="3951616"/>
            <a:ext cx="0" cy="504056"/>
          </a:xfrm>
          <a:prstGeom prst="straightConnector1">
            <a:avLst/>
          </a:prstGeom>
          <a:ln w="57150" cmpd="sng">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5148064" y="3951616"/>
            <a:ext cx="0" cy="504056"/>
          </a:xfrm>
          <a:prstGeom prst="straightConnector1">
            <a:avLst/>
          </a:prstGeom>
          <a:ln w="57150" cmpd="sng">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5580112" y="4923724"/>
            <a:ext cx="397768" cy="0"/>
          </a:xfrm>
          <a:prstGeom prst="straightConnector1">
            <a:avLst/>
          </a:prstGeom>
          <a:ln w="57150" cmpd="sng">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endCxn id="11" idx="3"/>
          </p:cNvCxnSpPr>
          <p:nvPr/>
        </p:nvCxnSpPr>
        <p:spPr>
          <a:xfrm flipH="1">
            <a:off x="2868860" y="4923724"/>
            <a:ext cx="390161" cy="0"/>
          </a:xfrm>
          <a:prstGeom prst="straightConnector1">
            <a:avLst/>
          </a:prstGeom>
          <a:ln w="5715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332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Класифікація інформації на основі моделей її джерела</a:t>
            </a:r>
            <a:endParaRPr lang="ru-RU" dirty="0"/>
          </a:p>
        </p:txBody>
      </p:sp>
      <p:sp>
        <p:nvSpPr>
          <p:cNvPr id="3" name="Содержимое 2"/>
          <p:cNvSpPr>
            <a:spLocks noGrp="1"/>
          </p:cNvSpPr>
          <p:nvPr>
            <p:ph sz="quarter" idx="1"/>
          </p:nvPr>
        </p:nvSpPr>
        <p:spPr>
          <a:xfrm>
            <a:off x="457200" y="1600200"/>
            <a:ext cx="7467600" cy="3614750"/>
          </a:xfrm>
        </p:spPr>
        <p:txBody>
          <a:bodyPr>
            <a:noAutofit/>
          </a:bodyPr>
          <a:lstStyle/>
          <a:p>
            <a:r>
              <a:rPr lang="uk-UA" sz="2000" dirty="0"/>
              <a:t>Бінарна інформація (виконувані файли, програмні бібліотеки і </a:t>
            </a:r>
            <a:r>
              <a:rPr lang="uk-UA" sz="2000" dirty="0" err="1"/>
              <a:t>т.д</a:t>
            </a:r>
            <a:r>
              <a:rPr lang="uk-UA" sz="2000" dirty="0"/>
              <a:t>.) найбільш близько описуються моделлю Бернуллі і Маркова малих порядків</a:t>
            </a:r>
            <a:r>
              <a:rPr lang="ru-RU" sz="1600" dirty="0" smtClean="0"/>
              <a:t>.</a:t>
            </a:r>
            <a:endParaRPr lang="ru-RU" sz="2000" dirty="0" smtClean="0"/>
          </a:p>
          <a:p>
            <a:r>
              <a:rPr lang="uk-UA" sz="2000" dirty="0"/>
              <a:t>Текстова інформація ближче до моделей Маркова вищих порядків</a:t>
            </a:r>
            <a:r>
              <a:rPr lang="ru-RU" sz="2000" dirty="0" smtClean="0"/>
              <a:t>. </a:t>
            </a:r>
          </a:p>
          <a:p>
            <a:r>
              <a:rPr lang="uk-UA" sz="2000" dirty="0"/>
              <a:t>Окремим випадком текстової або бінарної інформації є числові дані (залежно від того, в якому вигляді вони представлені - ASCII або двійковому)</a:t>
            </a:r>
            <a:r>
              <a:rPr lang="ru-RU" sz="2000" dirty="0" smtClean="0"/>
              <a:t>. </a:t>
            </a:r>
          </a:p>
          <a:p>
            <a:r>
              <a:rPr lang="uk-UA" sz="2000" dirty="0"/>
              <a:t>Особливе положення серед числових даних займають зображення (двовимірні числові масиви, </a:t>
            </a:r>
            <a:r>
              <a:rPr lang="uk-UA" sz="2000" dirty="0" smtClean="0"/>
              <a:t>що описуються </a:t>
            </a:r>
            <a:r>
              <a:rPr lang="uk-UA" sz="2000" dirty="0"/>
              <a:t>моделями Маркова невисоких порядків)</a:t>
            </a:r>
            <a:r>
              <a:rPr lang="ru-RU" sz="2000" dirty="0" smtClean="0"/>
              <a:t>.</a:t>
            </a:r>
          </a:p>
        </p:txBody>
      </p:sp>
      <p:graphicFrame>
        <p:nvGraphicFramePr>
          <p:cNvPr id="5" name="Схема 4"/>
          <p:cNvGraphicFramePr/>
          <p:nvPr>
            <p:extLst>
              <p:ext uri="{D42A27DB-BD31-4B8C-83A1-F6EECF244321}">
                <p14:modId xmlns:p14="http://schemas.microsoft.com/office/powerpoint/2010/main" val="4104965104"/>
              </p:ext>
            </p:extLst>
          </p:nvPr>
        </p:nvGraphicFramePr>
        <p:xfrm>
          <a:off x="500034" y="5517232"/>
          <a:ext cx="7500990" cy="93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57224" y="2000240"/>
            <a:ext cx="7467600" cy="1143000"/>
          </a:xfrm>
        </p:spPr>
        <p:txBody>
          <a:bodyPr>
            <a:normAutofit/>
          </a:bodyPr>
          <a:lstStyle/>
          <a:p>
            <a:r>
              <a:rPr lang="uk-UA" sz="4000" dirty="0"/>
              <a:t>Стиснення без втрат</a:t>
            </a:r>
            <a:endParaRPr lang="ru-RU"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Два підходи до алгоритмів стиснення без втрат</a:t>
            </a:r>
            <a:endParaRPr lang="ru-RU" dirty="0"/>
          </a:p>
        </p:txBody>
      </p:sp>
      <p:sp>
        <p:nvSpPr>
          <p:cNvPr id="3" name="Содержимое 2"/>
          <p:cNvSpPr>
            <a:spLocks noGrp="1"/>
          </p:cNvSpPr>
          <p:nvPr>
            <p:ph sz="quarter" idx="1"/>
          </p:nvPr>
        </p:nvSpPr>
        <p:spPr>
          <a:xfrm>
            <a:off x="457200" y="1600200"/>
            <a:ext cx="8075240" cy="4997152"/>
          </a:xfrm>
        </p:spPr>
        <p:txBody>
          <a:bodyPr>
            <a:normAutofit/>
          </a:bodyPr>
          <a:lstStyle/>
          <a:p>
            <a:pPr lvl="0"/>
            <a:r>
              <a:rPr lang="uk-UA" sz="2800" dirty="0" smtClean="0"/>
              <a:t>Перший підхід</a:t>
            </a:r>
          </a:p>
          <a:p>
            <a:pPr lvl="1"/>
            <a:r>
              <a:rPr lang="uk-UA" sz="2400" dirty="0"/>
              <a:t>На кожному кроці алгоритму стиснення наступний символ залишається як є (зі спеціальним </a:t>
            </a:r>
            <a:r>
              <a:rPr lang="uk-UA" sz="2400" dirty="0" smtClean="0"/>
              <a:t>прапорцем, який позначає, </a:t>
            </a:r>
            <a:r>
              <a:rPr lang="uk-UA" sz="2400" dirty="0"/>
              <a:t>що він </a:t>
            </a:r>
            <a:r>
              <a:rPr lang="uk-UA" sz="2400" dirty="0" smtClean="0"/>
              <a:t>є нестиснутий</a:t>
            </a:r>
            <a:r>
              <a:rPr lang="uk-UA" sz="2400" dirty="0"/>
              <a:t>), або вказуються кордони слова з попереднього фрагменту, яке збігається з наступними символами файлу</a:t>
            </a:r>
            <a:r>
              <a:rPr lang="ru-RU" sz="2400" dirty="0" smtClean="0"/>
              <a:t>.</a:t>
            </a:r>
            <a:endParaRPr lang="ru-RU" sz="2400" dirty="0"/>
          </a:p>
          <a:p>
            <a:pPr lvl="1"/>
            <a:r>
              <a:rPr lang="uk-UA" sz="2400" dirty="0" err="1"/>
              <a:t>Розархівація</a:t>
            </a:r>
            <a:r>
              <a:rPr lang="uk-UA" sz="2400" dirty="0"/>
              <a:t> стиснених таким чином файлів виконується дуже швидко, тому ці алгоритми використовуються для створення </a:t>
            </a:r>
            <a:r>
              <a:rPr lang="uk-UA" sz="2400" dirty="0" err="1"/>
              <a:t>саморозпаковуючих</a:t>
            </a:r>
            <a:r>
              <a:rPr lang="uk-UA" sz="2400" dirty="0"/>
              <a:t> програм</a:t>
            </a:r>
            <a:r>
              <a:rPr lang="ru-RU" sz="2400" dirty="0" smtClean="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Два підходи до алгоритмів стиснення без втрат</a:t>
            </a:r>
            <a:endParaRPr lang="ru-RU" dirty="0"/>
          </a:p>
        </p:txBody>
      </p:sp>
      <p:sp>
        <p:nvSpPr>
          <p:cNvPr id="3" name="Содержимое 2"/>
          <p:cNvSpPr>
            <a:spLocks noGrp="1"/>
          </p:cNvSpPr>
          <p:nvPr>
            <p:ph sz="quarter" idx="1"/>
          </p:nvPr>
        </p:nvSpPr>
        <p:spPr>
          <a:xfrm>
            <a:off x="457200" y="1600200"/>
            <a:ext cx="7931224" cy="4781128"/>
          </a:xfrm>
        </p:spPr>
        <p:txBody>
          <a:bodyPr>
            <a:normAutofit/>
          </a:bodyPr>
          <a:lstStyle/>
          <a:p>
            <a:pPr lvl="0"/>
            <a:r>
              <a:rPr lang="uk-UA" sz="2800" dirty="0" smtClean="0"/>
              <a:t>Другий</a:t>
            </a:r>
            <a:r>
              <a:rPr lang="ru-RU" sz="2800" dirty="0" smtClean="0"/>
              <a:t> </a:t>
            </a:r>
            <a:r>
              <a:rPr lang="uk-UA" sz="2800" dirty="0" smtClean="0"/>
              <a:t>підхід</a:t>
            </a:r>
          </a:p>
          <a:p>
            <a:pPr lvl="1"/>
            <a:r>
              <a:rPr lang="uk-UA" sz="2400" dirty="0"/>
              <a:t>Для кожної послідовності в кожен момент часу збирається статистика її </a:t>
            </a:r>
            <a:r>
              <a:rPr lang="uk-UA" sz="2400" dirty="0" smtClean="0"/>
              <a:t>повторюваності </a:t>
            </a:r>
            <a:r>
              <a:rPr lang="uk-UA" sz="2400" dirty="0"/>
              <a:t>у файлі</a:t>
            </a:r>
            <a:r>
              <a:rPr lang="ru-RU" sz="2400" dirty="0" smtClean="0"/>
              <a:t>. </a:t>
            </a:r>
          </a:p>
          <a:p>
            <a:pPr lvl="1"/>
            <a:r>
              <a:rPr lang="uk-UA" sz="2400" dirty="0"/>
              <a:t>На основі цієї статистики обчислюється ймовірність значень для чергового символу</a:t>
            </a:r>
            <a:r>
              <a:rPr lang="ru-RU" sz="2400" dirty="0" smtClean="0"/>
              <a:t>.</a:t>
            </a:r>
          </a:p>
          <a:p>
            <a:pPr lvl="1"/>
            <a:r>
              <a:rPr lang="uk-UA" sz="2400" dirty="0"/>
              <a:t>Після цього можна застосовувати той чи інший різновид статистичного </a:t>
            </a:r>
            <a:r>
              <a:rPr lang="uk-UA" sz="2400" dirty="0" smtClean="0"/>
              <a:t>кодування, </a:t>
            </a:r>
            <a:r>
              <a:rPr lang="uk-UA" sz="2400" dirty="0"/>
              <a:t>наприклад, арифметичне </a:t>
            </a:r>
            <a:r>
              <a:rPr lang="uk-UA" sz="2400" dirty="0" smtClean="0"/>
              <a:t>кодування, </a:t>
            </a:r>
            <a:r>
              <a:rPr lang="uk-UA" sz="2400" dirty="0"/>
              <a:t>або кодування </a:t>
            </a:r>
            <a:r>
              <a:rPr lang="uk-UA" sz="2400" dirty="0" err="1" smtClean="0"/>
              <a:t>Хаффмена</a:t>
            </a:r>
            <a:r>
              <a:rPr lang="uk-UA" sz="2400" dirty="0" smtClean="0"/>
              <a:t>, </a:t>
            </a:r>
            <a:r>
              <a:rPr lang="uk-UA" sz="2400" dirty="0"/>
              <a:t>для заміни </a:t>
            </a:r>
            <a:r>
              <a:rPr lang="uk-UA" sz="2400" dirty="0" smtClean="0"/>
              <a:t>більш поширених </a:t>
            </a:r>
            <a:r>
              <a:rPr lang="uk-UA" sz="2400" dirty="0"/>
              <a:t>послідовностей на </a:t>
            </a:r>
            <a:r>
              <a:rPr lang="uk-UA" sz="2400" dirty="0" smtClean="0"/>
              <a:t>короткі</a:t>
            </a:r>
            <a:r>
              <a:rPr lang="uk-UA" sz="2400" dirty="0"/>
              <a:t>, а тих що </a:t>
            </a:r>
            <a:r>
              <a:rPr lang="uk-UA" sz="2400" dirty="0" err="1"/>
              <a:t>рідко</a:t>
            </a:r>
            <a:r>
              <a:rPr lang="uk-UA" sz="2400" dirty="0"/>
              <a:t> зустрічаються - на більш довгі</a:t>
            </a:r>
            <a:r>
              <a:rPr lang="ru-RU" sz="24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anchor="b">
            <a:normAutofit/>
          </a:bodyPr>
          <a:lstStyle/>
          <a:p>
            <a:pPr lvl="1" algn="l" rtl="0">
              <a:spcBef>
                <a:spcPct val="0"/>
              </a:spcBef>
            </a:pPr>
            <a:r>
              <a:rPr lang="uk-UA" sz="3200" dirty="0"/>
              <a:t>Основи стиснення даних (повтор)</a:t>
            </a:r>
            <a:endParaRPr lang="ru-RU" sz="3000" kern="1200" cap="small" dirty="0">
              <a:solidFill>
                <a:schemeClr val="tx2"/>
              </a:solidFill>
              <a:latin typeface="+mj-lt"/>
              <a:ea typeface="+mj-ea"/>
              <a:cs typeface="+mj-cs"/>
            </a:endParaRPr>
          </a:p>
        </p:txBody>
      </p:sp>
      <p:sp>
        <p:nvSpPr>
          <p:cNvPr id="3" name="Содержимое 2"/>
          <p:cNvSpPr>
            <a:spLocks noGrp="1"/>
          </p:cNvSpPr>
          <p:nvPr>
            <p:ph sz="quarter" idx="1"/>
          </p:nvPr>
        </p:nvSpPr>
        <p:spPr>
          <a:xfrm>
            <a:off x="457200" y="1600200"/>
            <a:ext cx="7758138" cy="4873752"/>
          </a:xfrm>
        </p:spPr>
        <p:txBody>
          <a:bodyPr>
            <a:normAutofit/>
          </a:bodyPr>
          <a:lstStyle/>
          <a:p>
            <a:r>
              <a:rPr lang="uk-UA" dirty="0"/>
              <a:t>Стиснення даних - процедура перекодування даних, виконана з метою зменшення їх обсягу</a:t>
            </a:r>
            <a:r>
              <a:rPr lang="ru-RU" dirty="0" smtClean="0"/>
              <a:t>. </a:t>
            </a:r>
          </a:p>
          <a:p>
            <a:r>
              <a:rPr lang="uk-UA" dirty="0"/>
              <a:t>Застосовується для більш раціонального використання пристроїв зберігання і передачі даних</a:t>
            </a:r>
            <a:r>
              <a:rPr lang="ru-RU" dirty="0" smtClean="0"/>
              <a:t>. </a:t>
            </a:r>
          </a:p>
          <a:p>
            <a:r>
              <a:rPr lang="uk-UA" dirty="0"/>
              <a:t>Стиснення засноване на усуненні надмірності інформації, що міститься у вихідних даних</a:t>
            </a:r>
            <a:r>
              <a:rPr lang="ru-RU" dirty="0" smtClean="0"/>
              <a:t>.</a:t>
            </a:r>
          </a:p>
          <a:p>
            <a:r>
              <a:rPr lang="uk-UA" dirty="0"/>
              <a:t>Стиснення даних, що не </a:t>
            </a:r>
            <a:r>
              <a:rPr lang="uk-UA" dirty="0" smtClean="0"/>
              <a:t>мають надмірності </a:t>
            </a:r>
            <a:r>
              <a:rPr lang="uk-UA" dirty="0"/>
              <a:t>(наприклад, випадковий сигнал або шум), неможливо без втрат</a:t>
            </a:r>
            <a:r>
              <a:rPr lang="ru-RU" dirty="0" smtClean="0"/>
              <a:t>. </a:t>
            </a:r>
          </a:p>
          <a:p>
            <a:r>
              <a:rPr lang="uk-UA" dirty="0"/>
              <a:t>Також, зазвичай, </a:t>
            </a:r>
            <a:r>
              <a:rPr lang="uk-UA" dirty="0" smtClean="0"/>
              <a:t>неможливе </a:t>
            </a:r>
            <a:r>
              <a:rPr lang="uk-UA" dirty="0"/>
              <a:t>стиснення зашифрованої інформації</a:t>
            </a:r>
            <a:r>
              <a:rPr lang="en-US" dirty="0" smtClean="0"/>
              <a:t>.</a:t>
            </a:r>
            <a:endParaRPr lang="ru-RU" dirty="0" smtClean="0"/>
          </a:p>
          <a:p>
            <a:pPr>
              <a:buNone/>
            </a:pPr>
            <a:endParaRPr lang="ru-RU"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Техніка стиснення без втрат</a:t>
            </a:r>
            <a:endParaRPr lang="ru-RU" dirty="0"/>
          </a:p>
        </p:txBody>
      </p:sp>
      <p:sp>
        <p:nvSpPr>
          <p:cNvPr id="3" name="Содержимое 2"/>
          <p:cNvSpPr>
            <a:spLocks noGrp="1"/>
          </p:cNvSpPr>
          <p:nvPr>
            <p:ph sz="quarter" idx="1"/>
          </p:nvPr>
        </p:nvSpPr>
        <p:spPr>
          <a:xfrm>
            <a:off x="457200" y="1600200"/>
            <a:ext cx="7467600" cy="4349080"/>
          </a:xfrm>
        </p:spPr>
        <p:txBody>
          <a:bodyPr>
            <a:normAutofit/>
          </a:bodyPr>
          <a:lstStyle/>
          <a:p>
            <a:r>
              <a:rPr lang="uk-UA" dirty="0"/>
              <a:t>З комбінаторики випливає, що немає алгоритму стиснення без втрат, здатного зменшити хоча б на байт будь-який файл</a:t>
            </a:r>
            <a:r>
              <a:rPr lang="ru-RU" dirty="0" smtClean="0"/>
              <a:t>. </a:t>
            </a:r>
          </a:p>
          <a:p>
            <a:r>
              <a:rPr lang="uk-UA" dirty="0"/>
              <a:t>Алгоритм стиснення повинен ефективно працювати на тих даних, на які він розрахований</a:t>
            </a:r>
            <a:r>
              <a:rPr lang="ru-RU" dirty="0" smtClean="0"/>
              <a:t>.</a:t>
            </a:r>
          </a:p>
          <a:p>
            <a:r>
              <a:rPr lang="uk-UA" dirty="0"/>
              <a:t>Багатоцільові алгоритми стиснення відрізняються тим, що здатні зменшувати широкий діапазон даних - виконувані файли, файли даних, тексти, графіку і т. </a:t>
            </a:r>
            <a:r>
              <a:rPr lang="uk-UA" dirty="0" smtClean="0"/>
              <a:t>п., </a:t>
            </a:r>
            <a:r>
              <a:rPr lang="uk-UA" dirty="0"/>
              <a:t>і</a:t>
            </a:r>
            <a:r>
              <a:rPr lang="uk-UA" dirty="0" smtClean="0"/>
              <a:t> </a:t>
            </a:r>
            <a:r>
              <a:rPr lang="uk-UA" dirty="0"/>
              <a:t>застосовуються в </a:t>
            </a:r>
            <a:r>
              <a:rPr lang="uk-UA" dirty="0" err="1"/>
              <a:t>архіватора</a:t>
            </a:r>
            <a:r>
              <a:rPr lang="ru-RU" dirty="0" smtClean="0"/>
              <a:t>х.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Техніка стиснення без втрат</a:t>
            </a:r>
            <a:endParaRPr lang="ru-RU" dirty="0"/>
          </a:p>
        </p:txBody>
      </p:sp>
      <p:sp>
        <p:nvSpPr>
          <p:cNvPr id="3" name="Содержимое 2"/>
          <p:cNvSpPr>
            <a:spLocks noGrp="1"/>
          </p:cNvSpPr>
          <p:nvPr>
            <p:ph sz="quarter" idx="1"/>
          </p:nvPr>
        </p:nvSpPr>
        <p:spPr>
          <a:xfrm>
            <a:off x="457200" y="1600200"/>
            <a:ext cx="7467600" cy="4349080"/>
          </a:xfrm>
        </p:spPr>
        <p:txBody>
          <a:bodyPr>
            <a:normAutofit/>
          </a:bodyPr>
          <a:lstStyle/>
          <a:p>
            <a:r>
              <a:rPr lang="uk-UA" dirty="0"/>
              <a:t>Спеціалізовані алгоритми розраховані на певний тип файлів (текст, графіку, звук і т. </a:t>
            </a:r>
            <a:r>
              <a:rPr lang="uk-UA" dirty="0" smtClean="0"/>
              <a:t>д.), </a:t>
            </a:r>
            <a:r>
              <a:rPr lang="uk-UA" dirty="0"/>
              <a:t>Зате стискають такі файли набагато сильніше</a:t>
            </a:r>
            <a:r>
              <a:rPr lang="ru-RU" dirty="0" smtClean="0"/>
              <a:t>. </a:t>
            </a:r>
          </a:p>
          <a:p>
            <a:r>
              <a:rPr lang="uk-UA" dirty="0"/>
              <a:t>Наприклад: </a:t>
            </a:r>
            <a:r>
              <a:rPr lang="uk-UA" dirty="0" err="1"/>
              <a:t>архіватори</a:t>
            </a:r>
            <a:r>
              <a:rPr lang="uk-UA" dirty="0"/>
              <a:t> стискають звук приблизно на третину (в 1,5 рази), в той час як FLAC - в 2,5 рази</a:t>
            </a:r>
            <a:r>
              <a:rPr lang="ru-RU" dirty="0" smtClean="0"/>
              <a:t>. </a:t>
            </a:r>
          </a:p>
          <a:p>
            <a:r>
              <a:rPr lang="uk-UA" dirty="0"/>
              <a:t>Більшість спеціалізованих алгоритмів малопридатні для файлів «чужих» типів: так, звукові дані погано стискаються алгоритмом, розрахованим на тексти</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Техніка стиснення без втрат</a:t>
            </a:r>
            <a:endParaRPr lang="ru-RU" dirty="0"/>
          </a:p>
        </p:txBody>
      </p:sp>
      <p:sp>
        <p:nvSpPr>
          <p:cNvPr id="3" name="Содержимое 2"/>
          <p:cNvSpPr>
            <a:spLocks noGrp="1"/>
          </p:cNvSpPr>
          <p:nvPr>
            <p:ph sz="quarter" idx="1"/>
          </p:nvPr>
        </p:nvSpPr>
        <p:spPr/>
        <p:txBody>
          <a:bodyPr>
            <a:normAutofit/>
          </a:bodyPr>
          <a:lstStyle/>
          <a:p>
            <a:r>
              <a:rPr lang="uk-UA" sz="2800" dirty="0"/>
              <a:t>Більшість алгоритмів стиснення без втрат працюють в два проходи </a:t>
            </a:r>
            <a:r>
              <a:rPr lang="ru-RU" sz="2800" dirty="0" smtClean="0"/>
              <a:t>: </a:t>
            </a:r>
          </a:p>
          <a:p>
            <a:pPr lvl="1"/>
            <a:r>
              <a:rPr lang="uk-UA" sz="2400" dirty="0"/>
              <a:t>на першому генерується статистична модель для вхідних </a:t>
            </a:r>
            <a:r>
              <a:rPr lang="uk-UA" sz="2400" dirty="0" smtClean="0"/>
              <a:t>даних</a:t>
            </a:r>
            <a:r>
              <a:rPr lang="ru-RU" sz="2400" dirty="0"/>
              <a:t>;</a:t>
            </a:r>
            <a:endParaRPr lang="ru-RU" sz="2400" dirty="0" smtClean="0"/>
          </a:p>
          <a:p>
            <a:pPr lvl="1"/>
            <a:r>
              <a:rPr lang="uk-UA" sz="2400" dirty="0"/>
              <a:t>на другому відбувається відображення вхідних даних в закодовані відповідно до отриманої на першому проході статистики</a:t>
            </a:r>
            <a:r>
              <a:rPr lang="ru-RU" sz="2400" dirty="0" smtClean="0"/>
              <a:t>.</a:t>
            </a:r>
            <a:endParaRPr lang="ru-RU" sz="2400" dirty="0" smtClean="0">
              <a:solidFill>
                <a:srgbClr val="FF0000"/>
              </a:solidFill>
            </a:endParaRPr>
          </a:p>
          <a:p>
            <a:pPr>
              <a:buNone/>
            </a:pPr>
            <a:endParaRPr lang="ru-RU"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стиснення без втрат</a:t>
            </a:r>
            <a:endParaRPr lang="ru-RU" dirty="0"/>
          </a:p>
        </p:txBody>
      </p:sp>
      <p:sp>
        <p:nvSpPr>
          <p:cNvPr id="3" name="Содержимое 2"/>
          <p:cNvSpPr>
            <a:spLocks noGrp="1"/>
          </p:cNvSpPr>
          <p:nvPr>
            <p:ph sz="quarter" idx="1"/>
          </p:nvPr>
        </p:nvSpPr>
        <p:spPr/>
        <p:txBody>
          <a:bodyPr vert="horz">
            <a:normAutofit/>
          </a:bodyPr>
          <a:lstStyle/>
          <a:p>
            <a:r>
              <a:rPr lang="uk-UA" dirty="0" smtClean="0"/>
              <a:t>Багатоцільові</a:t>
            </a:r>
          </a:p>
          <a:p>
            <a:pPr lvl="1"/>
            <a:r>
              <a:rPr lang="uk-UA" sz="2400" dirty="0"/>
              <a:t>Кодування серій послідовностей (RLE) - проста схема, що дає гарне стиснення даних, які містять багато повторюваних значень</a:t>
            </a:r>
            <a:r>
              <a:rPr lang="ru-RU" sz="2400" dirty="0" smtClean="0"/>
              <a:t>;</a:t>
            </a:r>
            <a:endParaRPr lang="ru-RU" sz="2400" dirty="0"/>
          </a:p>
          <a:p>
            <a:pPr lvl="1"/>
            <a:r>
              <a:rPr lang="ru-RU" sz="2400" dirty="0" smtClean="0"/>
              <a:t>LZW — </a:t>
            </a:r>
            <a:r>
              <a:rPr lang="uk-UA" sz="2400" dirty="0"/>
              <a:t>використовується в </a:t>
            </a:r>
            <a:r>
              <a:rPr lang="uk-UA" sz="2400" dirty="0" err="1"/>
              <a:t>gif</a:t>
            </a:r>
            <a:r>
              <a:rPr lang="uk-UA" sz="2400" dirty="0"/>
              <a:t> і в багатьох інших</a:t>
            </a:r>
            <a:r>
              <a:rPr lang="ru-RU" sz="2400" dirty="0" smtClean="0"/>
              <a:t>;</a:t>
            </a:r>
          </a:p>
          <a:p>
            <a:pPr lvl="1"/>
            <a:r>
              <a:rPr lang="uk-UA" sz="2400" dirty="0" err="1"/>
              <a:t>Deflate</a:t>
            </a:r>
            <a:r>
              <a:rPr lang="uk-UA" sz="2400" dirty="0"/>
              <a:t> - використовується в </a:t>
            </a:r>
            <a:r>
              <a:rPr lang="uk-UA" sz="2400" dirty="0" err="1"/>
              <a:t>gzip</a:t>
            </a:r>
            <a:r>
              <a:rPr lang="uk-UA" sz="2400" dirty="0"/>
              <a:t>, вдосконаленої версії </a:t>
            </a:r>
            <a:r>
              <a:rPr lang="uk-UA" sz="2400" dirty="0" err="1"/>
              <a:t>zip</a:t>
            </a:r>
            <a:r>
              <a:rPr lang="uk-UA" sz="2400" dirty="0"/>
              <a:t> і як частина процесу стиснення PNG</a:t>
            </a:r>
            <a:r>
              <a:rPr lang="ru-RU" sz="2400" dirty="0" smtClean="0"/>
              <a:t>. </a:t>
            </a:r>
          </a:p>
          <a:p>
            <a:pPr lvl="1"/>
            <a:r>
              <a:rPr lang="uk-UA" sz="2400" dirty="0"/>
              <a:t>LZMA - використовується в 7-zip</a:t>
            </a:r>
            <a:r>
              <a:rPr lang="ru-RU" sz="2400" dirty="0"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стиснення без втрат</a:t>
            </a:r>
            <a:endParaRPr lang="ru-RU" dirty="0"/>
          </a:p>
        </p:txBody>
      </p:sp>
      <p:sp>
        <p:nvSpPr>
          <p:cNvPr id="3" name="Содержимое 2"/>
          <p:cNvSpPr>
            <a:spLocks noGrp="1"/>
          </p:cNvSpPr>
          <p:nvPr>
            <p:ph sz="quarter" idx="1"/>
          </p:nvPr>
        </p:nvSpPr>
        <p:spPr>
          <a:xfrm>
            <a:off x="457200" y="1600200"/>
            <a:ext cx="7467600" cy="5141168"/>
          </a:xfrm>
        </p:spPr>
        <p:txBody>
          <a:bodyPr>
            <a:noAutofit/>
          </a:bodyPr>
          <a:lstStyle/>
          <a:p>
            <a:r>
              <a:rPr lang="ru-RU" dirty="0" smtClean="0"/>
              <a:t>С</a:t>
            </a:r>
            <a:r>
              <a:rPr lang="uk-UA" dirty="0" smtClean="0"/>
              <a:t>тиснення</a:t>
            </a:r>
            <a:r>
              <a:rPr lang="ru-RU" dirty="0" smtClean="0"/>
              <a:t> </a:t>
            </a:r>
            <a:r>
              <a:rPr lang="ru-RU" dirty="0" err="1" smtClean="0"/>
              <a:t>аудіо</a:t>
            </a:r>
            <a:endParaRPr lang="en-US" dirty="0" smtClean="0"/>
          </a:p>
          <a:p>
            <a:pPr lvl="1"/>
            <a:r>
              <a:rPr lang="en-US" sz="1600" b="1" dirty="0" smtClean="0"/>
              <a:t>ALAC</a:t>
            </a:r>
            <a:r>
              <a:rPr lang="en-US" sz="1600" dirty="0" smtClean="0"/>
              <a:t> —Apple Lossless Audio Codec) </a:t>
            </a:r>
            <a:endParaRPr lang="ru-RU" sz="1600" dirty="0" smtClean="0"/>
          </a:p>
          <a:p>
            <a:pPr lvl="1"/>
            <a:r>
              <a:rPr lang="en-US" sz="1600" dirty="0" smtClean="0"/>
              <a:t>ALS — Audio Lossless Coding (</a:t>
            </a:r>
            <a:r>
              <a:rPr lang="ru-RU" sz="1600" dirty="0" smtClean="0"/>
              <a:t>MPEG-4 ALS</a:t>
            </a:r>
            <a:r>
              <a:rPr lang="en-US" sz="1600" dirty="0" smtClean="0"/>
              <a:t>)</a:t>
            </a:r>
            <a:endParaRPr lang="ru-RU" sz="1600" dirty="0" smtClean="0"/>
          </a:p>
          <a:p>
            <a:pPr lvl="1"/>
            <a:r>
              <a:rPr lang="ru-RU" sz="1600" dirty="0" smtClean="0"/>
              <a:t>DST</a:t>
            </a:r>
            <a:r>
              <a:rPr lang="en-US" sz="1600" dirty="0" smtClean="0"/>
              <a:t> </a:t>
            </a:r>
            <a:r>
              <a:rPr lang="ru-RU" sz="1600" dirty="0" smtClean="0"/>
              <a:t>—</a:t>
            </a:r>
            <a:r>
              <a:rPr lang="en-US" sz="1600" dirty="0" smtClean="0"/>
              <a:t> </a:t>
            </a:r>
            <a:r>
              <a:rPr lang="ru-RU" sz="1600" dirty="0" smtClean="0"/>
              <a:t>Direct </a:t>
            </a:r>
            <a:r>
              <a:rPr lang="ru-RU" sz="1600" dirty="0" err="1" smtClean="0"/>
              <a:t>Stream</a:t>
            </a:r>
            <a:r>
              <a:rPr lang="ru-RU" sz="1600" dirty="0" smtClean="0"/>
              <a:t> </a:t>
            </a:r>
            <a:r>
              <a:rPr lang="ru-RU" sz="1600" dirty="0" err="1" smtClean="0"/>
              <a:t>Transfer</a:t>
            </a:r>
            <a:r>
              <a:rPr lang="ru-RU" sz="1600" dirty="0" smtClean="0"/>
              <a:t> </a:t>
            </a:r>
          </a:p>
          <a:p>
            <a:pPr lvl="1"/>
            <a:r>
              <a:rPr lang="ru-RU" sz="1600" dirty="0" smtClean="0"/>
              <a:t>Dolby TrueHD </a:t>
            </a:r>
          </a:p>
          <a:p>
            <a:pPr lvl="1"/>
            <a:r>
              <a:rPr lang="ru-RU" sz="1600" dirty="0" smtClean="0"/>
              <a:t>DTS-HD Master Audio</a:t>
            </a:r>
            <a:endParaRPr lang="en-US" sz="1600" dirty="0" smtClean="0"/>
          </a:p>
          <a:p>
            <a:pPr lvl="1"/>
            <a:r>
              <a:rPr lang="ru-RU" sz="1600" b="1" dirty="0" smtClean="0"/>
              <a:t>FLAC</a:t>
            </a:r>
            <a:r>
              <a:rPr lang="ru-RU" sz="1600" dirty="0" smtClean="0"/>
              <a:t> —</a:t>
            </a:r>
            <a:r>
              <a:rPr lang="en-US" sz="1600" dirty="0" smtClean="0"/>
              <a:t> </a:t>
            </a:r>
            <a:r>
              <a:rPr lang="ru-RU" sz="1600" dirty="0" err="1" smtClean="0"/>
              <a:t>Free</a:t>
            </a:r>
            <a:r>
              <a:rPr lang="ru-RU" sz="1600" dirty="0" smtClean="0"/>
              <a:t> Lossless Audio </a:t>
            </a:r>
            <a:r>
              <a:rPr lang="ru-RU" sz="1600" dirty="0" err="1" smtClean="0"/>
              <a:t>Codec</a:t>
            </a:r>
            <a:r>
              <a:rPr lang="ru-RU" sz="1600" dirty="0" smtClean="0"/>
              <a:t> </a:t>
            </a:r>
          </a:p>
          <a:p>
            <a:pPr lvl="1"/>
            <a:r>
              <a:rPr lang="ru-RU" sz="1600" dirty="0" smtClean="0"/>
              <a:t>MLP</a:t>
            </a:r>
            <a:r>
              <a:rPr lang="en-US" sz="1600" dirty="0" smtClean="0"/>
              <a:t> </a:t>
            </a:r>
            <a:r>
              <a:rPr lang="ru-RU" sz="1600" dirty="0" smtClean="0"/>
              <a:t>— </a:t>
            </a:r>
            <a:r>
              <a:rPr lang="ru-RU" sz="1600" dirty="0" err="1" smtClean="0"/>
              <a:t>Meridian</a:t>
            </a:r>
            <a:r>
              <a:rPr lang="ru-RU" sz="1600" dirty="0" smtClean="0"/>
              <a:t> Lossless </a:t>
            </a:r>
            <a:r>
              <a:rPr lang="ru-RU" sz="1600" dirty="0" err="1" smtClean="0"/>
              <a:t>Packing</a:t>
            </a:r>
            <a:r>
              <a:rPr lang="ru-RU" sz="1600" dirty="0" smtClean="0"/>
              <a:t> </a:t>
            </a:r>
          </a:p>
          <a:p>
            <a:pPr lvl="1"/>
            <a:r>
              <a:rPr lang="ru-RU" sz="1600" b="1" dirty="0" err="1" smtClean="0"/>
              <a:t>Monkey's</a:t>
            </a:r>
            <a:r>
              <a:rPr lang="ru-RU" sz="1600" b="1" dirty="0" smtClean="0"/>
              <a:t> Audio</a:t>
            </a:r>
            <a:r>
              <a:rPr lang="ru-RU" sz="1600" dirty="0" smtClean="0"/>
              <a:t> </a:t>
            </a:r>
          </a:p>
          <a:p>
            <a:pPr lvl="1"/>
            <a:r>
              <a:rPr lang="ru-RU" sz="1600" dirty="0" smtClean="0"/>
              <a:t>OptimFROG </a:t>
            </a:r>
          </a:p>
          <a:p>
            <a:pPr lvl="1"/>
            <a:r>
              <a:rPr lang="en-US" sz="1600" b="1" dirty="0" smtClean="0"/>
              <a:t>RAL</a:t>
            </a:r>
            <a:r>
              <a:rPr lang="ru-RU" sz="1600" b="1" dirty="0" smtClean="0"/>
              <a:t> — </a:t>
            </a:r>
            <a:r>
              <a:rPr lang="ru-RU" sz="1600" b="1" dirty="0" err="1" smtClean="0"/>
              <a:t>RealAudio</a:t>
            </a:r>
            <a:r>
              <a:rPr lang="ru-RU" sz="1600" b="1" dirty="0" smtClean="0"/>
              <a:t> Lossless </a:t>
            </a:r>
          </a:p>
          <a:p>
            <a:pPr lvl="1"/>
            <a:r>
              <a:rPr lang="ru-RU" sz="1600" b="1" dirty="0" smtClean="0"/>
              <a:t>SHN </a:t>
            </a:r>
            <a:r>
              <a:rPr lang="ru-RU" sz="1600" dirty="0" smtClean="0"/>
              <a:t>— Shorten</a:t>
            </a:r>
          </a:p>
          <a:p>
            <a:pPr lvl="1"/>
            <a:r>
              <a:rPr lang="en-US" sz="1600" dirty="0" smtClean="0"/>
              <a:t>TAK — (T)om’s </a:t>
            </a:r>
            <a:r>
              <a:rPr lang="en-US" sz="1600" dirty="0" err="1" smtClean="0"/>
              <a:t>verlustfreier</a:t>
            </a:r>
            <a:r>
              <a:rPr lang="en-US" sz="1600" dirty="0" smtClean="0"/>
              <a:t> (A)</a:t>
            </a:r>
            <a:r>
              <a:rPr lang="en-US" sz="1600" dirty="0" err="1" smtClean="0"/>
              <a:t>udio</a:t>
            </a:r>
            <a:r>
              <a:rPr lang="en-US" sz="1600" dirty="0" smtClean="0"/>
              <a:t> (K)</a:t>
            </a:r>
            <a:r>
              <a:rPr lang="en-US" sz="1600" dirty="0" err="1" smtClean="0"/>
              <a:t>ompressor</a:t>
            </a:r>
            <a:r>
              <a:rPr lang="en-US" sz="1600" dirty="0" smtClean="0"/>
              <a:t> (</a:t>
            </a:r>
            <a:r>
              <a:rPr lang="ru-RU" sz="1600" dirty="0" err="1" smtClean="0"/>
              <a:t>нім</a:t>
            </a:r>
            <a:r>
              <a:rPr lang="en-US" sz="1600" dirty="0" smtClean="0"/>
              <a:t>.) </a:t>
            </a:r>
            <a:endParaRPr lang="ru-RU" sz="1600" dirty="0" smtClean="0"/>
          </a:p>
          <a:p>
            <a:pPr lvl="1"/>
            <a:r>
              <a:rPr lang="ru-RU" sz="1600" dirty="0" smtClean="0"/>
              <a:t>TTA — </a:t>
            </a:r>
            <a:r>
              <a:rPr lang="ru-RU" sz="1600" dirty="0" err="1" smtClean="0"/>
              <a:t>True</a:t>
            </a:r>
            <a:r>
              <a:rPr lang="ru-RU" sz="1600" dirty="0" smtClean="0"/>
              <a:t> Audio Lossless </a:t>
            </a:r>
          </a:p>
          <a:p>
            <a:pPr lvl="1"/>
            <a:r>
              <a:rPr lang="ru-RU" sz="1600" dirty="0" smtClean="0"/>
              <a:t>WavPack — WavPack </a:t>
            </a:r>
            <a:r>
              <a:rPr lang="ru-RU" sz="1600" dirty="0" err="1" smtClean="0"/>
              <a:t>lossless</a:t>
            </a:r>
            <a:r>
              <a:rPr lang="ru-RU" sz="1600" dirty="0" smtClean="0"/>
              <a:t> </a:t>
            </a:r>
          </a:p>
          <a:p>
            <a:pPr lvl="1"/>
            <a:r>
              <a:rPr lang="ru-RU" sz="1600" b="1" dirty="0" smtClean="0"/>
              <a:t>WMA Lossless</a:t>
            </a:r>
            <a:r>
              <a:rPr lang="ru-RU" sz="1600" dirty="0" smtClean="0"/>
              <a:t> — </a:t>
            </a:r>
            <a:r>
              <a:rPr lang="ru-RU" sz="1600" dirty="0" err="1" smtClean="0"/>
              <a:t>Windows</a:t>
            </a:r>
            <a:r>
              <a:rPr lang="ru-RU" sz="1600" dirty="0" smtClean="0"/>
              <a:t> </a:t>
            </a:r>
            <a:r>
              <a:rPr lang="ru-RU" sz="1600" dirty="0" err="1" smtClean="0"/>
              <a:t>Media</a:t>
            </a:r>
            <a:r>
              <a:rPr lang="ru-RU" sz="1600" dirty="0" smtClean="0"/>
              <a:t> Lossless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стиснення без втрат</a:t>
            </a:r>
            <a:endParaRPr lang="ru-RU" dirty="0"/>
          </a:p>
        </p:txBody>
      </p:sp>
      <p:sp>
        <p:nvSpPr>
          <p:cNvPr id="3" name="Содержимое 2"/>
          <p:cNvSpPr>
            <a:spLocks noGrp="1"/>
          </p:cNvSpPr>
          <p:nvPr>
            <p:ph sz="quarter" idx="1"/>
          </p:nvPr>
        </p:nvSpPr>
        <p:spPr/>
        <p:txBody>
          <a:bodyPr vert="horz">
            <a:normAutofit fontScale="85000" lnSpcReduction="10000"/>
          </a:bodyPr>
          <a:lstStyle/>
          <a:p>
            <a:r>
              <a:rPr lang="ru-RU" sz="2800" dirty="0" err="1" smtClean="0"/>
              <a:t>Стиснення</a:t>
            </a:r>
            <a:r>
              <a:rPr lang="ru-RU" sz="2800" dirty="0" smtClean="0"/>
              <a:t> </a:t>
            </a:r>
            <a:r>
              <a:rPr lang="ru-RU" sz="2800" dirty="0" err="1" smtClean="0"/>
              <a:t>графіки</a:t>
            </a:r>
            <a:endParaRPr lang="en-US" sz="2800" dirty="0" smtClean="0"/>
          </a:p>
          <a:p>
            <a:pPr lvl="1"/>
            <a:r>
              <a:rPr lang="ru-RU" sz="2400" dirty="0" smtClean="0"/>
              <a:t>ABO — </a:t>
            </a:r>
            <a:r>
              <a:rPr lang="ru-RU" sz="2400" dirty="0" err="1" smtClean="0"/>
              <a:t>Adaptive</a:t>
            </a:r>
            <a:r>
              <a:rPr lang="ru-RU" sz="2400" dirty="0" smtClean="0"/>
              <a:t> </a:t>
            </a:r>
            <a:r>
              <a:rPr lang="ru-RU" sz="2400" dirty="0" err="1" smtClean="0"/>
              <a:t>Binary</a:t>
            </a:r>
            <a:r>
              <a:rPr lang="ru-RU" sz="2400" dirty="0" smtClean="0"/>
              <a:t> </a:t>
            </a:r>
            <a:r>
              <a:rPr lang="ru-RU" sz="2400" dirty="0" err="1" smtClean="0"/>
              <a:t>Optimization</a:t>
            </a:r>
            <a:r>
              <a:rPr lang="ru-RU" sz="2400" dirty="0" smtClean="0"/>
              <a:t> </a:t>
            </a:r>
          </a:p>
          <a:p>
            <a:pPr lvl="1"/>
            <a:r>
              <a:rPr lang="ru-RU" sz="2400" b="1" dirty="0" smtClean="0"/>
              <a:t>GIF</a:t>
            </a:r>
            <a:r>
              <a:rPr lang="ru-RU" sz="2400" dirty="0" smtClean="0"/>
              <a:t> — (</a:t>
            </a:r>
            <a:r>
              <a:rPr lang="uk-UA" sz="2400" dirty="0"/>
              <a:t>без втрат тільки для зображень , що містять менше ніж 256 кольорів</a:t>
            </a:r>
            <a:r>
              <a:rPr lang="ru-RU" sz="2400" dirty="0" smtClean="0"/>
              <a:t>) </a:t>
            </a:r>
          </a:p>
          <a:p>
            <a:pPr lvl="1"/>
            <a:r>
              <a:rPr lang="ru-RU" sz="2400" dirty="0" smtClean="0"/>
              <a:t>JBIG2 — (</a:t>
            </a:r>
            <a:r>
              <a:rPr lang="uk-UA" sz="2400" dirty="0"/>
              <a:t>з втратами або без </a:t>
            </a:r>
            <a:r>
              <a:rPr lang="uk-UA" sz="2400" dirty="0" smtClean="0"/>
              <a:t>Ч/Б </a:t>
            </a:r>
            <a:r>
              <a:rPr lang="uk-UA" sz="2400" dirty="0"/>
              <a:t>зображень</a:t>
            </a:r>
            <a:r>
              <a:rPr lang="ru-RU" sz="2400" dirty="0" smtClean="0"/>
              <a:t>) </a:t>
            </a:r>
          </a:p>
          <a:p>
            <a:pPr lvl="1"/>
            <a:r>
              <a:rPr lang="ru-RU" sz="2400" dirty="0" smtClean="0"/>
              <a:t>JPEG-LS — (</a:t>
            </a:r>
            <a:r>
              <a:rPr lang="uk-UA" sz="2400" dirty="0"/>
              <a:t>стандарт стиснення без </a:t>
            </a:r>
            <a:r>
              <a:rPr lang="uk-UA" sz="2400" dirty="0" smtClean="0"/>
              <a:t>втрат/майже </a:t>
            </a:r>
            <a:r>
              <a:rPr lang="uk-UA" sz="2400" dirty="0"/>
              <a:t>без втрат</a:t>
            </a:r>
            <a:r>
              <a:rPr lang="ru-RU" sz="2400" dirty="0" smtClean="0"/>
              <a:t>) </a:t>
            </a:r>
          </a:p>
          <a:p>
            <a:pPr lvl="1"/>
            <a:r>
              <a:rPr lang="ru-RU" sz="2400" dirty="0" smtClean="0"/>
              <a:t>JPEG 2000 — (</a:t>
            </a:r>
            <a:r>
              <a:rPr lang="uk-UA" sz="2400" dirty="0"/>
              <a:t>включає стиснення без втрат</a:t>
            </a:r>
            <a:r>
              <a:rPr lang="ru-RU" sz="2400" dirty="0" smtClean="0"/>
              <a:t>) </a:t>
            </a:r>
          </a:p>
          <a:p>
            <a:pPr lvl="1"/>
            <a:r>
              <a:rPr lang="en-US" sz="2400" dirty="0" smtClean="0"/>
              <a:t>PGF — Progressive Graphics File (</a:t>
            </a:r>
            <a:r>
              <a:rPr lang="uk-UA" sz="2400" dirty="0"/>
              <a:t>стиснення </a:t>
            </a:r>
            <a:r>
              <a:rPr lang="uk-UA" sz="2400" dirty="0" smtClean="0"/>
              <a:t>з/без </a:t>
            </a:r>
            <a:r>
              <a:rPr lang="uk-UA" sz="2400" dirty="0"/>
              <a:t>втрат</a:t>
            </a:r>
            <a:r>
              <a:rPr lang="en-US" sz="2400" dirty="0" smtClean="0"/>
              <a:t>) </a:t>
            </a:r>
            <a:endParaRPr lang="ru-RU" sz="2400" dirty="0" smtClean="0"/>
          </a:p>
          <a:p>
            <a:pPr lvl="1"/>
            <a:r>
              <a:rPr lang="ru-RU" sz="2400" b="1" dirty="0" smtClean="0"/>
              <a:t>PNG</a:t>
            </a:r>
            <a:r>
              <a:rPr lang="ru-RU" sz="2400" dirty="0" smtClean="0"/>
              <a:t> — </a:t>
            </a:r>
            <a:r>
              <a:rPr lang="ru-RU" sz="2400" dirty="0" err="1" smtClean="0"/>
              <a:t>Portable</a:t>
            </a:r>
            <a:r>
              <a:rPr lang="ru-RU" sz="2400" dirty="0" smtClean="0"/>
              <a:t> </a:t>
            </a:r>
            <a:r>
              <a:rPr lang="ru-RU" sz="2400" dirty="0" err="1" smtClean="0"/>
              <a:t>Network</a:t>
            </a:r>
            <a:r>
              <a:rPr lang="ru-RU" sz="2400" dirty="0" smtClean="0"/>
              <a:t> </a:t>
            </a:r>
            <a:r>
              <a:rPr lang="ru-RU" sz="2400" dirty="0" err="1" smtClean="0"/>
              <a:t>Graphics</a:t>
            </a:r>
            <a:r>
              <a:rPr lang="ru-RU" sz="2400" dirty="0" smtClean="0"/>
              <a:t> </a:t>
            </a:r>
          </a:p>
          <a:p>
            <a:pPr lvl="1"/>
            <a:r>
              <a:rPr lang="ru-RU" sz="2400" dirty="0" err="1" smtClean="0"/>
              <a:t>Qbit</a:t>
            </a:r>
            <a:r>
              <a:rPr lang="ru-RU" sz="2400" dirty="0" smtClean="0"/>
              <a:t> Lossless </a:t>
            </a:r>
            <a:r>
              <a:rPr lang="ru-RU" sz="2400" dirty="0" err="1" smtClean="0"/>
              <a:t>Codec</a:t>
            </a:r>
            <a:r>
              <a:rPr lang="ru-RU" sz="2400" dirty="0" smtClean="0"/>
              <a:t> — </a:t>
            </a:r>
            <a:r>
              <a:rPr lang="uk-UA" sz="2400" dirty="0"/>
              <a:t>фокусується на </a:t>
            </a:r>
            <a:r>
              <a:rPr lang="uk-UA" sz="2400" dirty="0" err="1"/>
              <a:t>intra-frame</a:t>
            </a:r>
            <a:r>
              <a:rPr lang="uk-UA" sz="2400" dirty="0"/>
              <a:t> («одна картинка») стиснення без втрат</a:t>
            </a:r>
            <a:r>
              <a:rPr lang="ru-RU" sz="2400" dirty="0" smtClean="0"/>
              <a:t> </a:t>
            </a:r>
          </a:p>
          <a:p>
            <a:pPr lvl="1"/>
            <a:r>
              <a:rPr lang="ru-RU" sz="2400" b="1" dirty="0" smtClean="0"/>
              <a:t>TIFF</a:t>
            </a:r>
            <a:r>
              <a:rPr lang="ru-RU" sz="2400" dirty="0" smtClean="0"/>
              <a:t> </a:t>
            </a:r>
          </a:p>
          <a:p>
            <a:pPr lvl="1"/>
            <a:r>
              <a:rPr lang="ru-RU" sz="2400" dirty="0" err="1" smtClean="0"/>
              <a:t>WMPhoto</a:t>
            </a:r>
            <a:r>
              <a:rPr lang="ru-RU" sz="2400" dirty="0" smtClean="0"/>
              <a:t> — (</a:t>
            </a:r>
            <a:r>
              <a:rPr lang="uk-UA" sz="2400" dirty="0"/>
              <a:t>включаючи метод стиснення без втрат</a:t>
            </a:r>
            <a:r>
              <a:rPr lang="ru-RU" sz="2400" dirty="0" smtClean="0"/>
              <a:t>) </a:t>
            </a:r>
          </a:p>
          <a:p>
            <a:endParaRPr lang="ru-RU" sz="2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стиснення без втрат</a:t>
            </a:r>
            <a:endParaRPr lang="ru-RU" dirty="0"/>
          </a:p>
        </p:txBody>
      </p:sp>
      <p:sp>
        <p:nvSpPr>
          <p:cNvPr id="3" name="Содержимое 2"/>
          <p:cNvSpPr>
            <a:spLocks noGrp="1"/>
          </p:cNvSpPr>
          <p:nvPr>
            <p:ph sz="quarter" idx="1"/>
          </p:nvPr>
        </p:nvSpPr>
        <p:spPr/>
        <p:txBody>
          <a:bodyPr vert="horz">
            <a:normAutofit lnSpcReduction="10000"/>
          </a:bodyPr>
          <a:lstStyle/>
          <a:p>
            <a:r>
              <a:rPr lang="ru-RU" sz="2600" dirty="0" err="1" smtClean="0"/>
              <a:t>Стиснення</a:t>
            </a:r>
            <a:r>
              <a:rPr lang="ru-RU" sz="2600" dirty="0" smtClean="0"/>
              <a:t> </a:t>
            </a:r>
            <a:r>
              <a:rPr lang="ru-RU" sz="2600" dirty="0" err="1" smtClean="0"/>
              <a:t>відео</a:t>
            </a:r>
            <a:endParaRPr lang="ru-RU" sz="2600" dirty="0" smtClean="0"/>
          </a:p>
          <a:p>
            <a:pPr lvl="1"/>
            <a:r>
              <a:rPr lang="ru-RU" sz="2200" dirty="0" smtClean="0"/>
              <a:t>Animation </a:t>
            </a:r>
            <a:r>
              <a:rPr lang="ru-RU" sz="2200" dirty="0" err="1" smtClean="0"/>
              <a:t>codec</a:t>
            </a:r>
            <a:r>
              <a:rPr lang="ru-RU" sz="2200" dirty="0" smtClean="0"/>
              <a:t> </a:t>
            </a:r>
          </a:p>
          <a:p>
            <a:pPr lvl="1"/>
            <a:r>
              <a:rPr lang="ru-RU" sz="2200" dirty="0" err="1" smtClean="0"/>
              <a:t>CamStudio</a:t>
            </a:r>
            <a:r>
              <a:rPr lang="ru-RU" sz="2200" dirty="0" smtClean="0"/>
              <a:t> </a:t>
            </a:r>
            <a:r>
              <a:rPr lang="ru-RU" sz="2200" dirty="0" err="1" smtClean="0"/>
              <a:t>Video</a:t>
            </a:r>
            <a:r>
              <a:rPr lang="ru-RU" sz="2200" dirty="0" smtClean="0"/>
              <a:t> </a:t>
            </a:r>
            <a:r>
              <a:rPr lang="ru-RU" sz="2200" dirty="0" err="1" smtClean="0"/>
              <a:t>Codec</a:t>
            </a:r>
            <a:r>
              <a:rPr lang="ru-RU" sz="2200" dirty="0" smtClean="0"/>
              <a:t> </a:t>
            </a:r>
          </a:p>
          <a:p>
            <a:pPr lvl="1"/>
            <a:r>
              <a:rPr lang="ru-RU" sz="2200" dirty="0" err="1" smtClean="0"/>
              <a:t>CorePNG</a:t>
            </a:r>
            <a:r>
              <a:rPr lang="ru-RU" sz="2200" dirty="0" smtClean="0"/>
              <a:t> </a:t>
            </a:r>
          </a:p>
          <a:p>
            <a:pPr lvl="1"/>
            <a:r>
              <a:rPr lang="ru-RU" sz="2200" dirty="0" smtClean="0"/>
              <a:t>FFV1 </a:t>
            </a:r>
          </a:p>
          <a:p>
            <a:pPr lvl="1"/>
            <a:r>
              <a:rPr lang="ru-RU" sz="2200" b="1" dirty="0" smtClean="0"/>
              <a:t>H.264</a:t>
            </a:r>
            <a:r>
              <a:rPr lang="ru-RU" sz="2200" dirty="0" smtClean="0"/>
              <a:t> </a:t>
            </a:r>
          </a:p>
          <a:p>
            <a:pPr lvl="1"/>
            <a:r>
              <a:rPr lang="ru-RU" sz="2200" b="1" dirty="0" err="1" smtClean="0"/>
              <a:t>Huffyuv</a:t>
            </a:r>
            <a:r>
              <a:rPr lang="ru-RU" sz="2200" dirty="0" smtClean="0"/>
              <a:t> </a:t>
            </a:r>
          </a:p>
          <a:p>
            <a:pPr lvl="1"/>
            <a:r>
              <a:rPr lang="ru-RU" sz="2200" dirty="0" err="1" smtClean="0"/>
              <a:t>Lagarith</a:t>
            </a:r>
            <a:r>
              <a:rPr lang="ru-RU" sz="2200" dirty="0" smtClean="0"/>
              <a:t> </a:t>
            </a:r>
          </a:p>
          <a:p>
            <a:pPr lvl="1"/>
            <a:r>
              <a:rPr lang="ru-RU" sz="2200" dirty="0" smtClean="0"/>
              <a:t>LCL </a:t>
            </a:r>
          </a:p>
          <a:p>
            <a:pPr lvl="1"/>
            <a:r>
              <a:rPr lang="ru-RU" sz="2200" dirty="0" smtClean="0"/>
              <a:t>MSU Lossless </a:t>
            </a:r>
            <a:r>
              <a:rPr lang="ru-RU" sz="2200" dirty="0" err="1" smtClean="0"/>
              <a:t>Video</a:t>
            </a:r>
            <a:r>
              <a:rPr lang="ru-RU" sz="2200" dirty="0" smtClean="0"/>
              <a:t> </a:t>
            </a:r>
            <a:r>
              <a:rPr lang="ru-RU" sz="2200" dirty="0" err="1" smtClean="0"/>
              <a:t>Codec</a:t>
            </a:r>
            <a:r>
              <a:rPr lang="ru-RU" sz="2200" dirty="0" smtClean="0"/>
              <a:t> </a:t>
            </a:r>
          </a:p>
          <a:p>
            <a:pPr lvl="1"/>
            <a:r>
              <a:rPr lang="ru-RU" sz="2200" dirty="0" err="1" smtClean="0"/>
              <a:t>Qbit</a:t>
            </a:r>
            <a:r>
              <a:rPr lang="ru-RU" sz="2200" dirty="0" smtClean="0"/>
              <a:t> Lossless </a:t>
            </a:r>
            <a:r>
              <a:rPr lang="ru-RU" sz="2200" dirty="0" err="1" smtClean="0"/>
              <a:t>Codec</a:t>
            </a:r>
            <a:r>
              <a:rPr lang="ru-RU" sz="2200" dirty="0" smtClean="0"/>
              <a:t> </a:t>
            </a:r>
          </a:p>
          <a:p>
            <a:pPr lvl="1"/>
            <a:r>
              <a:rPr lang="ru-RU" sz="2200" dirty="0" err="1" smtClean="0"/>
              <a:t>SheerVideo</a:t>
            </a:r>
            <a:r>
              <a:rPr lang="ru-RU" sz="2200" dirty="0" smtClean="0"/>
              <a:t> </a:t>
            </a:r>
          </a:p>
          <a:p>
            <a:pPr lvl="1"/>
            <a:r>
              <a:rPr lang="ru-RU" sz="2200" dirty="0" smtClean="0"/>
              <a:t>TSCC — </a:t>
            </a:r>
            <a:r>
              <a:rPr lang="ru-RU" sz="2200" dirty="0" err="1" smtClean="0"/>
              <a:t>TechSmith</a:t>
            </a:r>
            <a:r>
              <a:rPr lang="ru-RU" sz="2200" dirty="0" smtClean="0"/>
              <a:t> </a:t>
            </a:r>
            <a:r>
              <a:rPr lang="ru-RU" sz="2200" dirty="0" err="1" smtClean="0"/>
              <a:t>Screen</a:t>
            </a:r>
            <a:r>
              <a:rPr lang="ru-RU" sz="2200" dirty="0" smtClean="0"/>
              <a:t> </a:t>
            </a:r>
            <a:r>
              <a:rPr lang="ru-RU" sz="2200" dirty="0" err="1" smtClean="0"/>
              <a:t>Capture</a:t>
            </a:r>
            <a:r>
              <a:rPr lang="ru-RU" sz="2200" dirty="0" smtClean="0"/>
              <a:t> </a:t>
            </a:r>
            <a:r>
              <a:rPr lang="ru-RU" sz="2200" dirty="0" err="1" smtClean="0"/>
              <a:t>Codec</a:t>
            </a:r>
            <a:r>
              <a:rPr lang="ru-RU" sz="2200" dirty="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Стиснення способом кодування серій послідовностей (RLE)</a:t>
            </a:r>
            <a:endParaRPr lang="ru-RU" dirty="0"/>
          </a:p>
        </p:txBody>
      </p:sp>
      <p:sp>
        <p:nvSpPr>
          <p:cNvPr id="3" name="Содержимое 2"/>
          <p:cNvSpPr>
            <a:spLocks noGrp="1"/>
          </p:cNvSpPr>
          <p:nvPr>
            <p:ph sz="quarter" idx="1"/>
          </p:nvPr>
        </p:nvSpPr>
        <p:spPr>
          <a:xfrm>
            <a:off x="457200" y="1600200"/>
            <a:ext cx="7467600" cy="4061048"/>
          </a:xfrm>
        </p:spPr>
        <p:txBody>
          <a:bodyPr>
            <a:normAutofit/>
          </a:bodyPr>
          <a:lstStyle/>
          <a:p>
            <a:r>
              <a:rPr lang="uk-UA" dirty="0"/>
              <a:t>Найбільш відомий простий підхід та алгоритм стиснення інформації без втрат - кодування серій послідовностей</a:t>
            </a:r>
            <a:r>
              <a:rPr lang="ru-RU" dirty="0" smtClean="0"/>
              <a:t>(</a:t>
            </a:r>
            <a:r>
              <a:rPr lang="ru-RU" dirty="0" err="1" smtClean="0"/>
              <a:t>Run</a:t>
            </a:r>
            <a:r>
              <a:rPr lang="ru-RU" dirty="0" smtClean="0"/>
              <a:t> </a:t>
            </a:r>
            <a:r>
              <a:rPr lang="ru-RU" dirty="0" err="1" smtClean="0"/>
              <a:t>Length</a:t>
            </a:r>
            <a:r>
              <a:rPr lang="ru-RU" dirty="0" smtClean="0"/>
              <a:t> </a:t>
            </a:r>
            <a:r>
              <a:rPr lang="ru-RU" dirty="0" err="1" smtClean="0"/>
              <a:t>Encoding</a:t>
            </a:r>
            <a:r>
              <a:rPr lang="ru-RU" dirty="0" smtClean="0"/>
              <a:t> - RLE). </a:t>
            </a:r>
          </a:p>
          <a:p>
            <a:r>
              <a:rPr lang="uk-UA" dirty="0"/>
              <a:t>Суть методів даного підходу полягає в заміні ланцюжків або серій повторюваних байтів або їх послідовностей на один </a:t>
            </a:r>
            <a:r>
              <a:rPr lang="uk-UA" dirty="0" err="1"/>
              <a:t>кодуючий</a:t>
            </a:r>
            <a:r>
              <a:rPr lang="uk-UA" dirty="0"/>
              <a:t> байт і лічильник числа їх повторень</a:t>
            </a:r>
            <a:r>
              <a:rPr lang="ru-RU" dirty="0" smtClean="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Стиснення способом кодування серій послідовностей (RLE)</a:t>
            </a:r>
            <a:r>
              <a:rPr lang="ru-RU" dirty="0" smtClean="0"/>
              <a:t> - приклад</a:t>
            </a:r>
            <a:endParaRPr lang="ru-RU" dirty="0"/>
          </a:p>
        </p:txBody>
      </p:sp>
      <p:sp>
        <p:nvSpPr>
          <p:cNvPr id="3" name="Содержимое 2"/>
          <p:cNvSpPr>
            <a:spLocks noGrp="1"/>
          </p:cNvSpPr>
          <p:nvPr>
            <p:ph sz="quarter" idx="1"/>
          </p:nvPr>
        </p:nvSpPr>
        <p:spPr>
          <a:xfrm>
            <a:off x="457200" y="1524684"/>
            <a:ext cx="8186766" cy="5000660"/>
          </a:xfrm>
        </p:spPr>
        <p:txBody>
          <a:bodyPr>
            <a:normAutofit lnSpcReduction="10000"/>
          </a:bodyPr>
          <a:lstStyle/>
          <a:p>
            <a:r>
              <a:rPr lang="uk-UA" dirty="0"/>
              <a:t>Розглянемо зображення, що містить простий чорний текст на суцільному білому фоні (текст факсу, </a:t>
            </a:r>
            <a:r>
              <a:rPr lang="uk-UA" dirty="0" err="1"/>
              <a:t>скану</a:t>
            </a:r>
            <a:r>
              <a:rPr lang="uk-UA" dirty="0"/>
              <a:t> текстового документу</a:t>
            </a:r>
            <a:r>
              <a:rPr lang="ru-RU" dirty="0" smtClean="0"/>
              <a:t>). </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uk-UA" dirty="0"/>
              <a:t>Тут буде багато серій білих пікселів в порожніх місцях, і багато коротких серій чорних пікселів у тексті</a:t>
            </a:r>
            <a:r>
              <a:rPr lang="ru-RU" dirty="0" smtClean="0"/>
              <a:t>. </a:t>
            </a:r>
          </a:p>
        </p:txBody>
      </p:sp>
      <p:pic>
        <p:nvPicPr>
          <p:cNvPr id="1028" name="Picture 4"/>
          <p:cNvPicPr>
            <a:picLocks noChangeAspect="1" noChangeArrowheads="1"/>
          </p:cNvPicPr>
          <p:nvPr/>
        </p:nvPicPr>
        <p:blipFill>
          <a:blip r:embed="rId2"/>
          <a:srcRect/>
          <a:stretch>
            <a:fillRect/>
          </a:stretch>
        </p:blipFill>
        <p:spPr bwMode="auto">
          <a:xfrm>
            <a:off x="2571736" y="2708920"/>
            <a:ext cx="3643338" cy="2603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994122"/>
          </a:xfrm>
        </p:spPr>
        <p:txBody>
          <a:bodyPr>
            <a:normAutofit/>
          </a:bodyPr>
          <a:lstStyle/>
          <a:p>
            <a:r>
              <a:rPr lang="uk-UA" dirty="0" smtClean="0"/>
              <a:t>RLE</a:t>
            </a:r>
            <a:r>
              <a:rPr lang="ru-RU" dirty="0" smtClean="0"/>
              <a:t> – приклад </a:t>
            </a:r>
            <a:r>
              <a:rPr lang="ru-RU" dirty="0" err="1" smtClean="0"/>
              <a:t>ефективного</a:t>
            </a:r>
            <a:r>
              <a:rPr lang="ru-RU" dirty="0" smtClean="0"/>
              <a:t> </a:t>
            </a:r>
            <a:r>
              <a:rPr lang="ru-RU" dirty="0" err="1" smtClean="0"/>
              <a:t>стиснення</a:t>
            </a:r>
            <a:endParaRPr lang="ru-RU" dirty="0"/>
          </a:p>
        </p:txBody>
      </p:sp>
      <p:sp>
        <p:nvSpPr>
          <p:cNvPr id="3" name="Содержимое 2"/>
          <p:cNvSpPr>
            <a:spLocks noGrp="1"/>
          </p:cNvSpPr>
          <p:nvPr>
            <p:ph sz="quarter" idx="1"/>
          </p:nvPr>
        </p:nvSpPr>
        <p:spPr>
          <a:xfrm>
            <a:off x="457200" y="1816224"/>
            <a:ext cx="7467600" cy="4349080"/>
          </a:xfrm>
        </p:spPr>
        <p:txBody>
          <a:bodyPr>
            <a:normAutofit/>
          </a:bodyPr>
          <a:lstStyle/>
          <a:p>
            <a:r>
              <a:rPr lang="uk-UA" dirty="0"/>
              <a:t>B являє чорний піксель, а W - </a:t>
            </a:r>
            <a:r>
              <a:rPr lang="uk-UA" dirty="0" smtClean="0"/>
              <a:t>білий</a:t>
            </a:r>
            <a:r>
              <a:rPr lang="ru-RU" dirty="0" smtClean="0"/>
              <a:t>:</a:t>
            </a:r>
          </a:p>
          <a:p>
            <a:pPr algn="ctr">
              <a:buNone/>
            </a:pPr>
            <a:r>
              <a:rPr lang="ru-RU" dirty="0" smtClean="0"/>
              <a:t>WWWWWWWWWWWWBWWWWWWWWWWWWBBBWWWWWWWWWWWWWWWWWWWWWWWWBWWWWWWWWWWWWWW </a:t>
            </a:r>
          </a:p>
          <a:p>
            <a:r>
              <a:rPr lang="uk-UA" dirty="0"/>
              <a:t>Якщо ми застосуємо просте кодування довжин серій до цього рядку, то отримаємо наступне </a:t>
            </a:r>
            <a:r>
              <a:rPr lang="ru-RU" dirty="0" smtClean="0"/>
              <a:t>:</a:t>
            </a:r>
          </a:p>
          <a:p>
            <a:pPr algn="ctr">
              <a:buNone/>
            </a:pPr>
            <a:r>
              <a:rPr lang="ru-RU" dirty="0" smtClean="0"/>
              <a:t>12W1B12W3B24W1B14W</a:t>
            </a:r>
          </a:p>
          <a:p>
            <a:r>
              <a:rPr lang="uk-UA" dirty="0"/>
              <a:t>Довжина вихідного повідомлення - 67 символів, кодованого - 18</a:t>
            </a:r>
            <a:r>
              <a:rPr lang="ru-RU" dirty="0" smtClean="0"/>
              <a:t>.</a:t>
            </a:r>
          </a:p>
          <a:p>
            <a:r>
              <a:rPr lang="uk-UA" dirty="0"/>
              <a:t>Коефіцієнт стиснення К = 18/67 = 0,2687</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2852936"/>
            <a:ext cx="7467600" cy="1143000"/>
          </a:xfrm>
        </p:spPr>
        <p:txBody>
          <a:bodyPr/>
          <a:lstStyle/>
          <a:p>
            <a:r>
              <a:rPr lang="uk-UA" b="1" dirty="0" smtClean="0"/>
              <a:t>Чому неможливе стиснення зашифрованої інформації?</a:t>
            </a:r>
            <a:endParaRPr lang="uk-UA" b="1" dirty="0"/>
          </a:p>
        </p:txBody>
      </p:sp>
      <p:sp>
        <p:nvSpPr>
          <p:cNvPr id="5" name="Заголовок 3"/>
          <p:cNvSpPr txBox="1">
            <a:spLocks/>
          </p:cNvSpPr>
          <p:nvPr/>
        </p:nvSpPr>
        <p:spPr>
          <a:xfrm>
            <a:off x="683568" y="548680"/>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uk-UA" dirty="0" smtClean="0"/>
              <a:t>Запитання до аудиторії:</a:t>
            </a:r>
            <a:endParaRPr lang="uk-UA" dirty="0"/>
          </a:p>
        </p:txBody>
      </p:sp>
    </p:spTree>
    <p:extLst>
      <p:ext uri="{BB962C8B-B14F-4D97-AF65-F5344CB8AC3E}">
        <p14:creationId xmlns:p14="http://schemas.microsoft.com/office/powerpoint/2010/main" val="31437622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922114"/>
          </a:xfrm>
        </p:spPr>
        <p:txBody>
          <a:bodyPr>
            <a:normAutofit fontScale="90000"/>
          </a:bodyPr>
          <a:lstStyle/>
          <a:p>
            <a:r>
              <a:rPr lang="uk-UA" dirty="0"/>
              <a:t>RLE</a:t>
            </a:r>
            <a:r>
              <a:rPr lang="ru-RU" dirty="0"/>
              <a:t> – приклад </a:t>
            </a:r>
            <a:r>
              <a:rPr lang="ru-RU" dirty="0" err="1" smtClean="0"/>
              <a:t>неефективного</a:t>
            </a:r>
            <a:r>
              <a:rPr lang="ru-RU" dirty="0" smtClean="0"/>
              <a:t> </a:t>
            </a:r>
            <a:r>
              <a:rPr lang="ru-RU" dirty="0" err="1"/>
              <a:t>стиснення</a:t>
            </a:r>
            <a:endParaRPr lang="ru-RU" dirty="0"/>
          </a:p>
        </p:txBody>
      </p:sp>
      <p:sp>
        <p:nvSpPr>
          <p:cNvPr id="3" name="Содержимое 2"/>
          <p:cNvSpPr>
            <a:spLocks noGrp="1"/>
          </p:cNvSpPr>
          <p:nvPr>
            <p:ph sz="quarter" idx="1"/>
          </p:nvPr>
        </p:nvSpPr>
        <p:spPr>
          <a:xfrm>
            <a:off x="457200" y="1600200"/>
            <a:ext cx="7467600" cy="3773016"/>
          </a:xfrm>
        </p:spPr>
        <p:txBody>
          <a:bodyPr/>
          <a:lstStyle/>
          <a:p>
            <a:r>
              <a:rPr lang="uk-UA" dirty="0"/>
              <a:t>Однак, у випадку, якщо рядок складається з великої кількості неповторюваних символів, його обсяг може вирости</a:t>
            </a:r>
            <a:r>
              <a:rPr lang="ru-RU" dirty="0" smtClean="0"/>
              <a:t>.</a:t>
            </a:r>
          </a:p>
          <a:p>
            <a:pPr algn="ctr">
              <a:buNone/>
            </a:pPr>
            <a:r>
              <a:rPr lang="ru-RU" dirty="0" smtClean="0"/>
              <a:t>ABCABCABCABCDDEFFFFFFFF </a:t>
            </a:r>
          </a:p>
          <a:p>
            <a:pPr algn="ctr">
              <a:buNone/>
            </a:pPr>
            <a:endParaRPr lang="ru-RU" dirty="0" smtClean="0"/>
          </a:p>
          <a:p>
            <a:pPr algn="ctr">
              <a:buNone/>
            </a:pPr>
            <a:r>
              <a:rPr lang="ru-RU" dirty="0" smtClean="0"/>
              <a:t>1A1B1C1A1B1C1A1B1C1A1B1C2D1E8F</a:t>
            </a:r>
          </a:p>
          <a:p>
            <a:r>
              <a:rPr lang="uk-UA" dirty="0"/>
              <a:t>Вихідне повідомлення - 23 символи, закодоване - 30 символів, К = 30/23 = 1,3</a:t>
            </a:r>
            <a:r>
              <a:rPr lang="ru-RU" dirty="0" smtClean="0"/>
              <a:t>.</a:t>
            </a:r>
            <a:endParaRPr lang="ru-RU" dirty="0"/>
          </a:p>
        </p:txBody>
      </p:sp>
      <p:sp>
        <p:nvSpPr>
          <p:cNvPr id="4" name="Стрелка вниз 3"/>
          <p:cNvSpPr/>
          <p:nvPr/>
        </p:nvSpPr>
        <p:spPr>
          <a:xfrm>
            <a:off x="3929058" y="3286124"/>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Стиснення способом кодування серій</a:t>
            </a:r>
            <a:r>
              <a:rPr lang="ru-RU" dirty="0" smtClean="0"/>
              <a:t> (RLE) - </a:t>
            </a:r>
            <a:r>
              <a:rPr lang="uk-UA" dirty="0"/>
              <a:t>застосування</a:t>
            </a:r>
            <a:endParaRPr lang="ru-RU" dirty="0"/>
          </a:p>
        </p:txBody>
      </p:sp>
      <p:sp>
        <p:nvSpPr>
          <p:cNvPr id="3" name="Содержимое 2"/>
          <p:cNvSpPr>
            <a:spLocks noGrp="1"/>
          </p:cNvSpPr>
          <p:nvPr>
            <p:ph sz="quarter" idx="1"/>
          </p:nvPr>
        </p:nvSpPr>
        <p:spPr>
          <a:xfrm>
            <a:off x="457200" y="1600200"/>
            <a:ext cx="7787208" cy="3629000"/>
          </a:xfrm>
        </p:spPr>
        <p:txBody>
          <a:bodyPr>
            <a:normAutofit/>
          </a:bodyPr>
          <a:lstStyle/>
          <a:p>
            <a:r>
              <a:rPr lang="uk-UA" dirty="0"/>
              <a:t>RLE ефективне для даних, що містять велику кількість серій, наприклад, для простих графічних зображень, таких як іконки та графічні малюнки (BMP, PCX, TIF, GIF), тому що останні містять достатньо багато довгих серій повторюваних послідовностей байтів</a:t>
            </a:r>
            <a:r>
              <a:rPr lang="ru-RU" dirty="0" smtClean="0"/>
              <a:t>. </a:t>
            </a:r>
            <a:endParaRPr lang="en-US" dirty="0" smtClean="0"/>
          </a:p>
          <a:p>
            <a:r>
              <a:rPr lang="uk-UA" dirty="0"/>
              <a:t>RLE погано підходить для зображень з плавним переходом тонів, таких як фотографії</a:t>
            </a:r>
            <a:r>
              <a:rPr lang="en-US" dirty="0" smtClean="0"/>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Стиснення способом кодування серій</a:t>
            </a:r>
            <a:r>
              <a:rPr lang="ru-RU" dirty="0"/>
              <a:t> (RLE) - </a:t>
            </a:r>
            <a:r>
              <a:rPr lang="uk-UA" dirty="0"/>
              <a:t>застосування</a:t>
            </a:r>
            <a:endParaRPr lang="ru-RU" dirty="0"/>
          </a:p>
        </p:txBody>
      </p:sp>
      <p:sp>
        <p:nvSpPr>
          <p:cNvPr id="3" name="Содержимое 2"/>
          <p:cNvSpPr>
            <a:spLocks noGrp="1"/>
          </p:cNvSpPr>
          <p:nvPr>
            <p:ph sz="quarter" idx="1"/>
          </p:nvPr>
        </p:nvSpPr>
        <p:spPr>
          <a:xfrm>
            <a:off x="457200" y="1600200"/>
            <a:ext cx="7467600" cy="3917032"/>
          </a:xfrm>
        </p:spPr>
        <p:txBody>
          <a:bodyPr/>
          <a:lstStyle/>
          <a:p>
            <a:r>
              <a:rPr lang="uk-UA" dirty="0"/>
              <a:t>За допомогою RLE можуть бути стиснуті довільні файли з двійковими даними, оскільки специфікації на формати файлів часто включають в себе повторювані байти в області вирівнювання даних</a:t>
            </a:r>
            <a:r>
              <a:rPr lang="ru-RU" dirty="0" smtClean="0"/>
              <a:t>. </a:t>
            </a:r>
          </a:p>
          <a:p>
            <a:r>
              <a:rPr lang="uk-UA" dirty="0"/>
              <a:t>Звукові дані, які мають довгі послідовні серії байтів (такі як низькоякісні звукові </a:t>
            </a:r>
            <a:r>
              <a:rPr lang="uk-UA" dirty="0" err="1"/>
              <a:t>семпли</a:t>
            </a:r>
            <a:r>
              <a:rPr lang="uk-UA" dirty="0"/>
              <a:t>) можуть бути стиснуті за допомогою RLE</a:t>
            </a:r>
            <a:r>
              <a:rPr lang="ru-RU" dirty="0" smtClean="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14348" y="2285992"/>
            <a:ext cx="7467600" cy="1143000"/>
          </a:xfrm>
        </p:spPr>
        <p:txBody>
          <a:bodyPr vert="horz" anchor="b">
            <a:noAutofit/>
          </a:bodyPr>
          <a:lstStyle/>
          <a:p>
            <a:pPr lvl="1" algn="l" rtl="0">
              <a:spcBef>
                <a:spcPct val="0"/>
              </a:spcBef>
            </a:pPr>
            <a:r>
              <a:rPr lang="ru-RU" sz="3600" kern="1200" cap="small" dirty="0" err="1" smtClean="0">
                <a:solidFill>
                  <a:schemeClr val="tx2"/>
                </a:solidFill>
                <a:latin typeface="+mj-lt"/>
                <a:ea typeface="+mj-ea"/>
                <a:cs typeface="+mj-cs"/>
              </a:rPr>
              <a:t>Стиснення</a:t>
            </a:r>
            <a:r>
              <a:rPr lang="ru-RU" sz="3600" kern="1200" cap="small" dirty="0" smtClean="0">
                <a:solidFill>
                  <a:schemeClr val="tx2"/>
                </a:solidFill>
                <a:latin typeface="+mj-lt"/>
                <a:ea typeface="+mj-ea"/>
                <a:cs typeface="+mj-cs"/>
              </a:rPr>
              <a:t> </a:t>
            </a:r>
            <a:r>
              <a:rPr lang="ru-RU" sz="3600" kern="1200" cap="small" dirty="0" err="1" smtClean="0">
                <a:solidFill>
                  <a:schemeClr val="tx2"/>
                </a:solidFill>
                <a:latin typeface="+mj-lt"/>
                <a:ea typeface="+mj-ea"/>
                <a:cs typeface="+mj-cs"/>
              </a:rPr>
              <a:t>із</a:t>
            </a:r>
            <a:r>
              <a:rPr lang="ru-RU" sz="3600" kern="1200" cap="small" dirty="0" smtClean="0">
                <a:solidFill>
                  <a:schemeClr val="tx2"/>
                </a:solidFill>
                <a:latin typeface="+mj-lt"/>
                <a:ea typeface="+mj-ea"/>
                <a:cs typeface="+mj-cs"/>
              </a:rPr>
              <a:t> </a:t>
            </a:r>
            <a:r>
              <a:rPr lang="ru-RU" sz="3600" kern="1200" cap="small" dirty="0" err="1" smtClean="0">
                <a:solidFill>
                  <a:schemeClr val="tx2"/>
                </a:solidFill>
                <a:latin typeface="+mj-lt"/>
                <a:ea typeface="+mj-ea"/>
                <a:cs typeface="+mj-cs"/>
              </a:rPr>
              <a:t>втратами</a:t>
            </a:r>
            <a:endParaRPr lang="ru-RU" sz="3600" kern="1200" cap="small"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147248" cy="1143000"/>
          </a:xfrm>
        </p:spPr>
        <p:txBody>
          <a:bodyPr/>
          <a:lstStyle/>
          <a:p>
            <a:r>
              <a:rPr lang="uk-UA" dirty="0"/>
              <a:t>Дві основні схеми стиснення </a:t>
            </a:r>
            <a:r>
              <a:rPr lang="uk-UA" dirty="0" smtClean="0"/>
              <a:t>із </a:t>
            </a:r>
            <a:r>
              <a:rPr lang="uk-UA" dirty="0"/>
              <a:t>втратами</a:t>
            </a:r>
            <a:endParaRPr lang="ru-RU" dirty="0"/>
          </a:p>
        </p:txBody>
      </p:sp>
      <p:sp>
        <p:nvSpPr>
          <p:cNvPr id="4" name="Содержимое 3"/>
          <p:cNvSpPr>
            <a:spLocks noGrp="1"/>
          </p:cNvSpPr>
          <p:nvPr>
            <p:ph sz="quarter" idx="1"/>
          </p:nvPr>
        </p:nvSpPr>
        <p:spPr>
          <a:xfrm>
            <a:off x="457200" y="1600200"/>
            <a:ext cx="7467600" cy="3052936"/>
          </a:xfrm>
        </p:spPr>
        <p:txBody>
          <a:bodyPr>
            <a:normAutofit/>
          </a:bodyPr>
          <a:lstStyle/>
          <a:p>
            <a:pPr lvl="0"/>
            <a:r>
              <a:rPr lang="ru-RU" dirty="0" smtClean="0"/>
              <a:t>Перша схема</a:t>
            </a:r>
          </a:p>
          <a:p>
            <a:pPr lvl="1"/>
            <a:r>
              <a:rPr lang="uk-UA" dirty="0"/>
              <a:t>В </a:t>
            </a:r>
            <a:r>
              <a:rPr lang="uk-UA" dirty="0" err="1"/>
              <a:t>трансформуючих</a:t>
            </a:r>
            <a:r>
              <a:rPr lang="uk-UA" dirty="0"/>
              <a:t> </a:t>
            </a:r>
            <a:r>
              <a:rPr lang="uk-UA" dirty="0" err="1"/>
              <a:t>кодеках</a:t>
            </a:r>
            <a:r>
              <a:rPr lang="uk-UA" dirty="0"/>
              <a:t> вибираються фрейми зображень і звуку, розрізаються на невеликі сегменти, трансформуються в новий базисний простір і проводиться квантування</a:t>
            </a:r>
            <a:r>
              <a:rPr lang="ru-RU" dirty="0" smtClean="0"/>
              <a:t>. </a:t>
            </a:r>
          </a:p>
          <a:p>
            <a:pPr lvl="1"/>
            <a:r>
              <a:rPr lang="uk-UA" dirty="0"/>
              <a:t>Результат потім стискується методами кодування ентропії</a:t>
            </a:r>
            <a:r>
              <a:rPr lang="ru-RU" dirty="0" smtClean="0"/>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1143000"/>
          </a:xfrm>
        </p:spPr>
        <p:txBody>
          <a:bodyPr/>
          <a:lstStyle/>
          <a:p>
            <a:r>
              <a:rPr lang="uk-UA" dirty="0"/>
              <a:t>Дві основні схеми стиснення </a:t>
            </a:r>
            <a:r>
              <a:rPr lang="uk-UA" dirty="0" smtClean="0"/>
              <a:t>із </a:t>
            </a:r>
            <a:r>
              <a:rPr lang="uk-UA" dirty="0"/>
              <a:t>втратами</a:t>
            </a:r>
            <a:endParaRPr lang="ru-RU" dirty="0"/>
          </a:p>
        </p:txBody>
      </p:sp>
      <p:sp>
        <p:nvSpPr>
          <p:cNvPr id="3" name="Содержимое 2"/>
          <p:cNvSpPr>
            <a:spLocks noGrp="1"/>
          </p:cNvSpPr>
          <p:nvPr>
            <p:ph sz="quarter" idx="1"/>
          </p:nvPr>
        </p:nvSpPr>
        <p:spPr/>
        <p:txBody>
          <a:bodyPr>
            <a:normAutofit/>
          </a:bodyPr>
          <a:lstStyle/>
          <a:p>
            <a:pPr lvl="0"/>
            <a:r>
              <a:rPr lang="ru-RU" dirty="0" smtClean="0"/>
              <a:t>Друга схема</a:t>
            </a:r>
          </a:p>
          <a:p>
            <a:pPr lvl="1"/>
            <a:r>
              <a:rPr lang="uk-UA" dirty="0"/>
              <a:t>В прогнозуючих </a:t>
            </a:r>
            <a:r>
              <a:rPr lang="uk-UA" dirty="0" err="1"/>
              <a:t>кодеках</a:t>
            </a:r>
            <a:r>
              <a:rPr lang="uk-UA" dirty="0"/>
              <a:t> попередні та / або наступні дані використовуються для того, щоб передбачити поточний фрейм зображення або звуку</a:t>
            </a:r>
            <a:r>
              <a:rPr lang="ru-RU" dirty="0" smtClean="0"/>
              <a:t>. </a:t>
            </a:r>
          </a:p>
          <a:p>
            <a:pPr lvl="1"/>
            <a:r>
              <a:rPr lang="uk-UA" dirty="0"/>
              <a:t>Помилка між передбаченими даними і реальними разом з додатковою інформацією, необхідною для вироблення передбачення, потім </a:t>
            </a:r>
            <a:r>
              <a:rPr lang="uk-UA" dirty="0" err="1"/>
              <a:t>квантується</a:t>
            </a:r>
            <a:r>
              <a:rPr lang="uk-UA" dirty="0"/>
              <a:t> і кодується</a:t>
            </a:r>
            <a:r>
              <a:rPr lang="ru-RU" dirty="0" smtClean="0"/>
              <a:t>. </a:t>
            </a:r>
          </a:p>
          <a:p>
            <a:r>
              <a:rPr lang="uk-UA" dirty="0"/>
              <a:t>У деяких системах ці дві техніки комбінуються шляхом використання </a:t>
            </a:r>
            <a:r>
              <a:rPr lang="uk-UA" dirty="0" err="1"/>
              <a:t>трансформуючих</a:t>
            </a:r>
            <a:r>
              <a:rPr lang="uk-UA" dirty="0"/>
              <a:t> </a:t>
            </a:r>
            <a:r>
              <a:rPr lang="uk-UA" dirty="0" err="1"/>
              <a:t>кодеків</a:t>
            </a:r>
            <a:r>
              <a:rPr lang="uk-UA" dirty="0"/>
              <a:t> для стиснення помилкових сигналів, </a:t>
            </a:r>
            <a:r>
              <a:rPr lang="uk-UA" dirty="0" err="1"/>
              <a:t>згенерованих</a:t>
            </a:r>
            <a:r>
              <a:rPr lang="uk-UA" dirty="0"/>
              <a:t> на стадії передбачення</a:t>
            </a:r>
            <a:r>
              <a:rPr lang="ru-RU" dirty="0" smtClean="0"/>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стиснення даних із втратами</a:t>
            </a:r>
            <a:endParaRPr lang="ru-RU" dirty="0"/>
          </a:p>
        </p:txBody>
      </p:sp>
      <p:sp>
        <p:nvSpPr>
          <p:cNvPr id="3" name="Содержимое 2"/>
          <p:cNvSpPr>
            <a:spLocks noGrp="1"/>
          </p:cNvSpPr>
          <p:nvPr>
            <p:ph sz="quarter" idx="1"/>
          </p:nvPr>
        </p:nvSpPr>
        <p:spPr/>
        <p:txBody>
          <a:bodyPr/>
          <a:lstStyle/>
          <a:p>
            <a:r>
              <a:rPr lang="ru-RU" dirty="0" err="1" smtClean="0"/>
              <a:t>Стиснення</a:t>
            </a:r>
            <a:r>
              <a:rPr lang="ru-RU" dirty="0" smtClean="0"/>
              <a:t> </a:t>
            </a:r>
            <a:r>
              <a:rPr lang="ru-RU" dirty="0" err="1" smtClean="0"/>
              <a:t>зображень</a:t>
            </a:r>
            <a:endParaRPr lang="ru-RU" dirty="0" smtClean="0"/>
          </a:p>
          <a:p>
            <a:pPr lvl="1"/>
            <a:r>
              <a:rPr lang="uk-UA" dirty="0"/>
              <a:t>Зниження глибини </a:t>
            </a:r>
            <a:r>
              <a:rPr lang="uk-UA" dirty="0" smtClean="0"/>
              <a:t>кольору</a:t>
            </a:r>
          </a:p>
          <a:p>
            <a:pPr lvl="1"/>
            <a:r>
              <a:rPr lang="uk-UA" dirty="0"/>
              <a:t>Метод головних </a:t>
            </a:r>
            <a:r>
              <a:rPr lang="uk-UA" dirty="0" smtClean="0"/>
              <a:t>компонент</a:t>
            </a:r>
          </a:p>
          <a:p>
            <a:pPr lvl="1"/>
            <a:r>
              <a:rPr lang="ru-RU" dirty="0" err="1" smtClean="0"/>
              <a:t>Фрактальне</a:t>
            </a:r>
            <a:r>
              <a:rPr lang="ru-RU" dirty="0" smtClean="0"/>
              <a:t> </a:t>
            </a:r>
            <a:r>
              <a:rPr lang="ru-RU" dirty="0" err="1" smtClean="0"/>
              <a:t>стиснення</a:t>
            </a:r>
            <a:r>
              <a:rPr lang="ru-RU" dirty="0" smtClean="0"/>
              <a:t> </a:t>
            </a:r>
            <a:endParaRPr lang="ru-RU" sz="1700" dirty="0" smtClean="0"/>
          </a:p>
          <a:p>
            <a:pPr lvl="1"/>
            <a:r>
              <a:rPr lang="ru-RU" dirty="0" smtClean="0"/>
              <a:t>JPEG </a:t>
            </a:r>
            <a:endParaRPr lang="ru-RU" sz="1700" dirty="0" smtClean="0"/>
          </a:p>
          <a:p>
            <a:pPr lvl="1"/>
            <a:r>
              <a:rPr lang="ru-RU" dirty="0" err="1" smtClean="0"/>
              <a:t>Вейвлетна</a:t>
            </a:r>
            <a:r>
              <a:rPr lang="ru-RU" dirty="0" smtClean="0"/>
              <a:t> </a:t>
            </a:r>
            <a:r>
              <a:rPr lang="ru-RU" dirty="0" err="1" smtClean="0"/>
              <a:t>компресія</a:t>
            </a:r>
            <a:r>
              <a:rPr lang="ru-RU" dirty="0" smtClean="0"/>
              <a:t> </a:t>
            </a:r>
            <a:endParaRPr lang="ru-RU" sz="1700" dirty="0" smtClean="0"/>
          </a:p>
          <a:p>
            <a:pPr lvl="2"/>
            <a:r>
              <a:rPr lang="ru-RU" dirty="0" smtClean="0"/>
              <a:t>JPEG 2000 </a:t>
            </a:r>
            <a:endParaRPr lang="ru-RU" sz="1700" dirty="0" smtClean="0"/>
          </a:p>
          <a:p>
            <a:pPr lvl="2"/>
            <a:r>
              <a:rPr lang="ru-RU" dirty="0" smtClean="0"/>
              <a:t>DjVu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стиснення даних із втратами</a:t>
            </a:r>
            <a:endParaRPr lang="ru-RU" dirty="0"/>
          </a:p>
        </p:txBody>
      </p:sp>
      <p:sp>
        <p:nvSpPr>
          <p:cNvPr id="3" name="Содержимое 2"/>
          <p:cNvSpPr>
            <a:spLocks noGrp="1"/>
          </p:cNvSpPr>
          <p:nvPr>
            <p:ph sz="quarter" idx="1"/>
          </p:nvPr>
        </p:nvSpPr>
        <p:spPr/>
        <p:txBody>
          <a:bodyPr>
            <a:normAutofit fontScale="85000" lnSpcReduction="20000"/>
          </a:bodyPr>
          <a:lstStyle/>
          <a:p>
            <a:r>
              <a:rPr lang="ru-RU" sz="2800" dirty="0" err="1" smtClean="0"/>
              <a:t>Стиснення</a:t>
            </a:r>
            <a:r>
              <a:rPr lang="ru-RU" sz="2800" dirty="0" smtClean="0"/>
              <a:t> </a:t>
            </a:r>
            <a:r>
              <a:rPr lang="ru-RU" sz="2800" dirty="0" err="1" smtClean="0"/>
              <a:t>відео</a:t>
            </a:r>
            <a:endParaRPr lang="ru-RU" sz="2800" dirty="0" smtClean="0"/>
          </a:p>
          <a:p>
            <a:pPr lvl="1"/>
            <a:r>
              <a:rPr lang="ru-RU" sz="2400" dirty="0" err="1" smtClean="0"/>
              <a:t>Flash</a:t>
            </a:r>
            <a:r>
              <a:rPr lang="ru-RU" sz="2400" dirty="0" smtClean="0"/>
              <a:t> (</a:t>
            </a:r>
            <a:r>
              <a:rPr lang="uk-UA" sz="2400" dirty="0"/>
              <a:t>також підтримує рухомі зображення </a:t>
            </a:r>
            <a:r>
              <a:rPr lang="ru-RU" sz="2400" dirty="0" smtClean="0"/>
              <a:t>JPEG) </a:t>
            </a:r>
          </a:p>
          <a:p>
            <a:pPr lvl="1"/>
            <a:r>
              <a:rPr lang="ru-RU" sz="2400" dirty="0" smtClean="0"/>
              <a:t>H.261 </a:t>
            </a:r>
          </a:p>
          <a:p>
            <a:pPr lvl="1"/>
            <a:r>
              <a:rPr lang="ru-RU" sz="2400" dirty="0" smtClean="0"/>
              <a:t>H.263 </a:t>
            </a:r>
          </a:p>
          <a:p>
            <a:pPr lvl="1"/>
            <a:r>
              <a:rPr lang="ru-RU" sz="2400" dirty="0" smtClean="0"/>
              <a:t>H.264 </a:t>
            </a:r>
          </a:p>
          <a:p>
            <a:pPr lvl="1"/>
            <a:r>
              <a:rPr lang="ru-RU" sz="2400" dirty="0" smtClean="0"/>
              <a:t>MNG (</a:t>
            </a:r>
            <a:r>
              <a:rPr lang="uk-UA" sz="2400" dirty="0"/>
              <a:t>підтримує рухомі зображення </a:t>
            </a:r>
            <a:r>
              <a:rPr lang="ru-RU" sz="2400" dirty="0" smtClean="0"/>
              <a:t>JPEG) </a:t>
            </a:r>
          </a:p>
          <a:p>
            <a:pPr lvl="1"/>
            <a:r>
              <a:rPr lang="ru-RU" sz="2400" dirty="0" smtClean="0"/>
              <a:t>Motion JPEG </a:t>
            </a:r>
          </a:p>
          <a:p>
            <a:pPr lvl="1"/>
            <a:r>
              <a:rPr lang="ru-RU" sz="2400" dirty="0" smtClean="0"/>
              <a:t>MPEG-1 </a:t>
            </a:r>
            <a:r>
              <a:rPr lang="ru-RU" sz="2400" dirty="0" err="1" smtClean="0"/>
              <a:t>Part</a:t>
            </a:r>
            <a:r>
              <a:rPr lang="ru-RU" sz="2400" dirty="0" smtClean="0"/>
              <a:t> 2 </a:t>
            </a:r>
          </a:p>
          <a:p>
            <a:pPr lvl="1"/>
            <a:r>
              <a:rPr lang="ru-RU" sz="2400" dirty="0" smtClean="0"/>
              <a:t>MPEG-2 </a:t>
            </a:r>
            <a:r>
              <a:rPr lang="ru-RU" sz="2400" dirty="0" err="1" smtClean="0"/>
              <a:t>Part</a:t>
            </a:r>
            <a:r>
              <a:rPr lang="ru-RU" sz="2400" dirty="0" smtClean="0"/>
              <a:t> 2 </a:t>
            </a:r>
          </a:p>
          <a:p>
            <a:pPr lvl="1"/>
            <a:r>
              <a:rPr lang="ru-RU" sz="2400" dirty="0" smtClean="0"/>
              <a:t>MPEG-4 </a:t>
            </a:r>
            <a:r>
              <a:rPr lang="ru-RU" sz="2400" dirty="0" err="1" smtClean="0"/>
              <a:t>Part</a:t>
            </a:r>
            <a:r>
              <a:rPr lang="ru-RU" sz="2400" dirty="0" smtClean="0"/>
              <a:t> 2 </a:t>
            </a:r>
          </a:p>
          <a:p>
            <a:pPr lvl="1"/>
            <a:r>
              <a:rPr lang="ru-RU" sz="2400" dirty="0" err="1" smtClean="0"/>
              <a:t>Ogg</a:t>
            </a:r>
            <a:r>
              <a:rPr lang="ru-RU" sz="2400" dirty="0" smtClean="0"/>
              <a:t> </a:t>
            </a:r>
            <a:r>
              <a:rPr lang="ru-RU" sz="2400" dirty="0" err="1" smtClean="0"/>
              <a:t>Theora</a:t>
            </a:r>
            <a:r>
              <a:rPr lang="ru-RU" sz="2400" dirty="0" smtClean="0"/>
              <a:t> (</a:t>
            </a:r>
            <a:r>
              <a:rPr lang="uk-UA" sz="2400" dirty="0"/>
              <a:t>відрізняється відсутністю патентних обмежень</a:t>
            </a:r>
            <a:r>
              <a:rPr lang="ru-RU" sz="2400" dirty="0" smtClean="0"/>
              <a:t>) </a:t>
            </a:r>
          </a:p>
          <a:p>
            <a:pPr lvl="1"/>
            <a:r>
              <a:rPr lang="ru-RU" sz="2400" dirty="0" err="1" smtClean="0"/>
              <a:t>Sorenson</a:t>
            </a:r>
            <a:r>
              <a:rPr lang="ru-RU" sz="2400" dirty="0" smtClean="0"/>
              <a:t> </a:t>
            </a:r>
            <a:r>
              <a:rPr lang="ru-RU" sz="2400" dirty="0" err="1" smtClean="0"/>
              <a:t>video</a:t>
            </a:r>
            <a:r>
              <a:rPr lang="ru-RU" sz="2400" dirty="0" smtClean="0"/>
              <a:t> </a:t>
            </a:r>
            <a:r>
              <a:rPr lang="ru-RU" sz="2400" dirty="0" err="1" smtClean="0"/>
              <a:t>codec</a:t>
            </a:r>
            <a:r>
              <a:rPr lang="ru-RU" sz="2400" dirty="0" smtClean="0"/>
              <a:t> (англ.) </a:t>
            </a:r>
          </a:p>
          <a:p>
            <a:pPr lvl="1"/>
            <a:r>
              <a:rPr lang="ru-RU" sz="2400" dirty="0" smtClean="0"/>
              <a:t>VC-1 — </a:t>
            </a:r>
            <a:r>
              <a:rPr lang="uk-UA" sz="2400" dirty="0"/>
              <a:t>спроба Microsoft випустити відкриту специфікацію для </a:t>
            </a:r>
            <a:r>
              <a:rPr lang="uk-UA" sz="2400" dirty="0" smtClean="0"/>
              <a:t>формату </a:t>
            </a:r>
            <a:r>
              <a:rPr lang="ru-RU" sz="2400" dirty="0" smtClean="0"/>
              <a:t>WMV</a:t>
            </a:r>
            <a:endParaRPr lang="ru-RU" sz="2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стиснення даних із втратами</a:t>
            </a:r>
            <a:endParaRPr lang="ru-RU" dirty="0"/>
          </a:p>
        </p:txBody>
      </p:sp>
      <p:sp>
        <p:nvSpPr>
          <p:cNvPr id="3" name="Содержимое 2"/>
          <p:cNvSpPr>
            <a:spLocks noGrp="1"/>
          </p:cNvSpPr>
          <p:nvPr>
            <p:ph sz="quarter" idx="1"/>
          </p:nvPr>
        </p:nvSpPr>
        <p:spPr/>
        <p:txBody>
          <a:bodyPr>
            <a:normAutofit fontScale="92500" lnSpcReduction="10000"/>
          </a:bodyPr>
          <a:lstStyle/>
          <a:p>
            <a:r>
              <a:rPr lang="ru-RU" sz="2600" dirty="0" err="1" smtClean="0"/>
              <a:t>Стиснення</a:t>
            </a:r>
            <a:r>
              <a:rPr lang="ru-RU" sz="2600" dirty="0" smtClean="0"/>
              <a:t> </a:t>
            </a:r>
            <a:r>
              <a:rPr lang="ru-RU" sz="2600" dirty="0" err="1" smtClean="0"/>
              <a:t>музики</a:t>
            </a:r>
            <a:endParaRPr lang="ru-RU" sz="2600" dirty="0" smtClean="0"/>
          </a:p>
          <a:p>
            <a:pPr lvl="1"/>
            <a:r>
              <a:rPr lang="ru-RU" dirty="0" smtClean="0"/>
              <a:t>MP3 — </a:t>
            </a:r>
            <a:r>
              <a:rPr lang="uk-UA" dirty="0"/>
              <a:t>визначений </a:t>
            </a:r>
            <a:r>
              <a:rPr lang="uk-UA" dirty="0" smtClean="0"/>
              <a:t>специфікацією </a:t>
            </a:r>
            <a:r>
              <a:rPr lang="ru-RU" dirty="0" smtClean="0"/>
              <a:t>MPEG-1 </a:t>
            </a:r>
          </a:p>
          <a:p>
            <a:pPr lvl="1"/>
            <a:r>
              <a:rPr lang="ru-RU" dirty="0" err="1" smtClean="0"/>
              <a:t>Ogg</a:t>
            </a:r>
            <a:r>
              <a:rPr lang="ru-RU" dirty="0" smtClean="0"/>
              <a:t> </a:t>
            </a:r>
            <a:r>
              <a:rPr lang="ru-RU" dirty="0" err="1" smtClean="0"/>
              <a:t>Vorbis</a:t>
            </a:r>
            <a:endParaRPr lang="ru-RU" dirty="0" smtClean="0"/>
          </a:p>
          <a:p>
            <a:pPr lvl="1"/>
            <a:r>
              <a:rPr lang="ru-RU" dirty="0" smtClean="0"/>
              <a:t>AAC, AAC+ — </a:t>
            </a:r>
            <a:r>
              <a:rPr lang="uk-UA" dirty="0"/>
              <a:t>існує в декількох варіантах, визначених </a:t>
            </a:r>
            <a:r>
              <a:rPr lang="uk-UA" dirty="0" smtClean="0"/>
              <a:t>специфікаціями </a:t>
            </a:r>
            <a:r>
              <a:rPr lang="ru-RU" dirty="0" smtClean="0"/>
              <a:t>MPEG-2 и MPEG-4</a:t>
            </a:r>
          </a:p>
          <a:p>
            <a:pPr lvl="1"/>
            <a:r>
              <a:rPr lang="ru-RU" dirty="0" err="1" smtClean="0"/>
              <a:t>eAAC</a:t>
            </a:r>
            <a:r>
              <a:rPr lang="ru-RU" dirty="0" smtClean="0"/>
              <a:t>+ — </a:t>
            </a:r>
            <a:r>
              <a:rPr lang="uk-UA" dirty="0"/>
              <a:t>формат, пропонований </a:t>
            </a:r>
            <a:r>
              <a:rPr lang="uk-UA" dirty="0" err="1"/>
              <a:t>Sony</a:t>
            </a:r>
            <a:r>
              <a:rPr lang="uk-UA" dirty="0"/>
              <a:t>, як </a:t>
            </a:r>
            <a:r>
              <a:rPr lang="uk-UA" dirty="0" smtClean="0"/>
              <a:t>альтернатива </a:t>
            </a:r>
            <a:r>
              <a:rPr lang="ru-RU" dirty="0" smtClean="0"/>
              <a:t>AAC и AAC+ </a:t>
            </a:r>
          </a:p>
          <a:p>
            <a:pPr lvl="1"/>
            <a:r>
              <a:rPr lang="ru-RU" dirty="0" err="1" smtClean="0"/>
              <a:t>Musepack</a:t>
            </a:r>
            <a:r>
              <a:rPr lang="ru-RU" dirty="0" smtClean="0"/>
              <a:t> </a:t>
            </a:r>
          </a:p>
          <a:p>
            <a:pPr lvl="1"/>
            <a:r>
              <a:rPr lang="ru-RU" dirty="0" smtClean="0"/>
              <a:t>WMA — </a:t>
            </a:r>
            <a:r>
              <a:rPr lang="ru-RU" dirty="0" err="1" smtClean="0"/>
              <a:t>Microsoft</a:t>
            </a:r>
            <a:r>
              <a:rPr lang="ru-RU" dirty="0" smtClean="0"/>
              <a:t> </a:t>
            </a:r>
          </a:p>
          <a:p>
            <a:pPr lvl="1"/>
            <a:r>
              <a:rPr lang="ru-RU" dirty="0" smtClean="0"/>
              <a:t>ADPCM </a:t>
            </a:r>
          </a:p>
          <a:p>
            <a:pPr lvl="1"/>
            <a:r>
              <a:rPr lang="ru-RU" dirty="0" smtClean="0"/>
              <a:t>ATRAC </a:t>
            </a:r>
          </a:p>
          <a:p>
            <a:pPr lvl="1"/>
            <a:r>
              <a:rPr lang="ru-RU" dirty="0" smtClean="0"/>
              <a:t>Dolby AC-3 </a:t>
            </a:r>
          </a:p>
          <a:p>
            <a:pPr lvl="1"/>
            <a:r>
              <a:rPr lang="ru-RU" dirty="0" smtClean="0"/>
              <a:t>DTS </a:t>
            </a:r>
          </a:p>
          <a:p>
            <a:pPr lvl="1"/>
            <a:r>
              <a:rPr lang="ru-RU" dirty="0" smtClean="0"/>
              <a:t>MP2</a:t>
            </a:r>
          </a:p>
          <a:p>
            <a:pPr lvl="1"/>
            <a:r>
              <a:rPr lang="ru-RU" dirty="0" smtClean="0"/>
              <a:t>VQF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Методи стиснення даних із втратами</a:t>
            </a:r>
            <a:endParaRPr lang="ru-RU" dirty="0"/>
          </a:p>
        </p:txBody>
      </p:sp>
      <p:sp>
        <p:nvSpPr>
          <p:cNvPr id="3" name="Содержимое 2"/>
          <p:cNvSpPr>
            <a:spLocks noGrp="1"/>
          </p:cNvSpPr>
          <p:nvPr>
            <p:ph sz="quarter" idx="1"/>
          </p:nvPr>
        </p:nvSpPr>
        <p:spPr/>
        <p:txBody>
          <a:bodyPr/>
          <a:lstStyle/>
          <a:p>
            <a:r>
              <a:rPr lang="ru-RU" dirty="0" err="1" smtClean="0"/>
              <a:t>Стиснення</a:t>
            </a:r>
            <a:r>
              <a:rPr lang="ru-RU" dirty="0" smtClean="0"/>
              <a:t> </a:t>
            </a:r>
            <a:r>
              <a:rPr lang="ru-RU" dirty="0" err="1" smtClean="0"/>
              <a:t>мови</a:t>
            </a:r>
            <a:endParaRPr lang="ru-RU" dirty="0" smtClean="0"/>
          </a:p>
          <a:p>
            <a:pPr lvl="1"/>
            <a:r>
              <a:rPr lang="ru-RU" dirty="0" smtClean="0"/>
              <a:t>CELP </a:t>
            </a:r>
          </a:p>
          <a:p>
            <a:pPr lvl="1"/>
            <a:r>
              <a:rPr lang="ru-RU" dirty="0" smtClean="0"/>
              <a:t>G.711 </a:t>
            </a:r>
          </a:p>
          <a:p>
            <a:pPr lvl="1"/>
            <a:r>
              <a:rPr lang="ru-RU" dirty="0" smtClean="0"/>
              <a:t>G.726 </a:t>
            </a:r>
          </a:p>
          <a:p>
            <a:pPr lvl="1"/>
            <a:r>
              <a:rPr lang="ru-RU" dirty="0" smtClean="0"/>
              <a:t>HILN </a:t>
            </a:r>
          </a:p>
          <a:p>
            <a:pPr lvl="1"/>
            <a:r>
              <a:rPr lang="ru-RU" dirty="0" err="1" smtClean="0"/>
              <a:t>Speex</a:t>
            </a:r>
            <a:r>
              <a:rPr lang="ru-RU" dirty="0" smtClean="0"/>
              <a:t>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a:t>Основи стиснення даних (повтор)</a:t>
            </a:r>
            <a:endParaRPr lang="ru-RU" sz="3200" dirty="0"/>
          </a:p>
        </p:txBody>
      </p:sp>
      <p:sp>
        <p:nvSpPr>
          <p:cNvPr id="3" name="Содержимое 2"/>
          <p:cNvSpPr>
            <a:spLocks noGrp="1"/>
          </p:cNvSpPr>
          <p:nvPr>
            <p:ph sz="quarter" idx="1"/>
          </p:nvPr>
        </p:nvSpPr>
        <p:spPr>
          <a:xfrm>
            <a:off x="457200" y="1600200"/>
            <a:ext cx="7467600" cy="3629000"/>
          </a:xfrm>
        </p:spPr>
        <p:txBody>
          <a:bodyPr>
            <a:normAutofit/>
          </a:bodyPr>
          <a:lstStyle/>
          <a:p>
            <a:r>
              <a:rPr lang="uk-UA" sz="2800" dirty="0" smtClean="0"/>
              <a:t>Стиснення </a:t>
            </a:r>
            <a:r>
              <a:rPr lang="uk-UA" sz="2800" dirty="0"/>
              <a:t>буває </a:t>
            </a:r>
            <a:r>
              <a:rPr lang="ru-RU" sz="2800" dirty="0" smtClean="0"/>
              <a:t>:</a:t>
            </a:r>
          </a:p>
          <a:p>
            <a:pPr lvl="1"/>
            <a:r>
              <a:rPr lang="uk-UA" sz="2400" b="1" dirty="0"/>
              <a:t>без втрат</a:t>
            </a:r>
            <a:r>
              <a:rPr lang="uk-UA" sz="2400" dirty="0"/>
              <a:t>, коли можливе відновлення вихідних даних без спотворень</a:t>
            </a:r>
            <a:r>
              <a:rPr lang="ru-RU" sz="2400" dirty="0" smtClean="0"/>
              <a:t>, </a:t>
            </a:r>
          </a:p>
          <a:p>
            <a:r>
              <a:rPr lang="ru-RU" sz="2800" dirty="0" err="1" smtClean="0"/>
              <a:t>або</a:t>
            </a:r>
            <a:r>
              <a:rPr lang="ru-RU" sz="2800" dirty="0" smtClean="0"/>
              <a:t> </a:t>
            </a:r>
          </a:p>
          <a:p>
            <a:pPr lvl="1"/>
            <a:r>
              <a:rPr lang="uk-UA" sz="2400" b="1" dirty="0"/>
              <a:t>із втратами </a:t>
            </a:r>
            <a:r>
              <a:rPr lang="uk-UA" sz="2400" dirty="0"/>
              <a:t>коли відновлення можливе з спотвореннями, несуттєвими з погляду подальшого використання відновлених даних</a:t>
            </a:r>
            <a:r>
              <a:rPr lang="ru-RU" sz="2400" dirty="0" smtClean="0"/>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Висновки та практичні рекомендації</a:t>
            </a:r>
            <a:endParaRPr lang="ru-RU" dirty="0"/>
          </a:p>
        </p:txBody>
      </p:sp>
      <p:sp>
        <p:nvSpPr>
          <p:cNvPr id="3" name="Содержимое 2"/>
          <p:cNvSpPr>
            <a:spLocks noGrp="1"/>
          </p:cNvSpPr>
          <p:nvPr>
            <p:ph sz="quarter" idx="1"/>
          </p:nvPr>
        </p:nvSpPr>
        <p:spPr/>
        <p:txBody>
          <a:bodyPr>
            <a:normAutofit/>
          </a:bodyPr>
          <a:lstStyle/>
          <a:p>
            <a:r>
              <a:rPr lang="uk-UA" dirty="0"/>
              <a:t>При виборі методу стиснення (із втратами або без втрат) необхідно враховувати наступне</a:t>
            </a:r>
            <a:r>
              <a:rPr lang="ru-RU" dirty="0" smtClean="0"/>
              <a:t>.</a:t>
            </a:r>
          </a:p>
          <a:p>
            <a:pPr lvl="1"/>
            <a:r>
              <a:rPr lang="uk-UA" dirty="0"/>
              <a:t>Які дані стискаються - програми, тексти, відео, фотографії або </a:t>
            </a:r>
            <a:r>
              <a:rPr lang="uk-UA" dirty="0" err="1"/>
              <a:t>аудіодані</a:t>
            </a:r>
            <a:r>
              <a:rPr lang="ru-RU" dirty="0" smtClean="0"/>
              <a:t>?</a:t>
            </a:r>
          </a:p>
          <a:p>
            <a:pPr lvl="1"/>
            <a:r>
              <a:rPr lang="uk-UA" dirty="0"/>
              <a:t>Що надалі передбачається робити з даними - архівувати, обробляти, пересилати поштою і </a:t>
            </a:r>
            <a:r>
              <a:rPr lang="uk-UA" dirty="0" err="1"/>
              <a:t>т.д</a:t>
            </a:r>
            <a:r>
              <a:rPr lang="ru-RU" dirty="0" smtClean="0"/>
              <a:t>.?</a:t>
            </a:r>
          </a:p>
          <a:p>
            <a:pPr lvl="1"/>
            <a:r>
              <a:rPr lang="uk-UA" dirty="0"/>
              <a:t>Чи допускається погіршення якості інформації або в подальшому необхідно буде відновити інформацію у первісному вигляді</a:t>
            </a:r>
            <a:r>
              <a:rPr lang="ru-RU" dirty="0" smtClean="0"/>
              <a:t>?</a:t>
            </a:r>
          </a:p>
          <a:p>
            <a:r>
              <a:rPr lang="uk-UA" dirty="0"/>
              <a:t>Стискати із втратами можна до тих пір, поки артефакти стиснення не стають перешкодою для сприйняття інформації</a:t>
            </a:r>
            <a:r>
              <a:rPr lang="ru-RU" dirty="0" smtClean="0"/>
              <a:t>.</a:t>
            </a:r>
            <a:endParaRPr lang="ru-RU"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71472" y="2643182"/>
            <a:ext cx="7467600" cy="1143000"/>
          </a:xfrm>
        </p:spPr>
        <p:txBody>
          <a:bodyPr/>
          <a:lstStyle/>
          <a:p>
            <a:pPr algn="ctr"/>
            <a:r>
              <a:rPr lang="uk-UA" sz="3200" dirty="0"/>
              <a:t>Які є запитання?</a:t>
            </a:r>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14348" y="2643182"/>
            <a:ext cx="7467600" cy="1143000"/>
          </a:xfrm>
        </p:spPr>
        <p:txBody>
          <a:bodyPr/>
          <a:lstStyle/>
          <a:p>
            <a:pPr algn="ctr"/>
            <a:r>
              <a:rPr lang="uk-UA" sz="3200" dirty="0"/>
              <a:t>Дякую за </a:t>
            </a:r>
            <a:r>
              <a:rPr lang="uk-UA" sz="3200" dirty="0" smtClean="0"/>
              <a:t>увагу!</a:t>
            </a:r>
            <a:endParaRPr lang="ru-RU"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14348" y="2643182"/>
            <a:ext cx="7467600" cy="1143000"/>
          </a:xfrm>
        </p:spPr>
        <p:txBody>
          <a:bodyPr/>
          <a:lstStyle/>
          <a:p>
            <a:pPr algn="ctr"/>
            <a:r>
              <a:rPr lang="uk-UA" sz="3200" dirty="0" smtClean="0"/>
              <a:t>Додатки</a:t>
            </a:r>
            <a:endParaRPr lang="ru-RU" dirty="0"/>
          </a:p>
        </p:txBody>
      </p:sp>
    </p:spTree>
    <p:extLst>
      <p:ext uri="{BB962C8B-B14F-4D97-AF65-F5344CB8AC3E}">
        <p14:creationId xmlns:p14="http://schemas.microsoft.com/office/powerpoint/2010/main" val="40282879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Алгоритм </a:t>
            </a:r>
            <a:r>
              <a:rPr lang="uk-UA" dirty="0" err="1" smtClean="0"/>
              <a:t>Хаффмена</a:t>
            </a:r>
            <a:endParaRPr lang="uk-UA" dirty="0"/>
          </a:p>
        </p:txBody>
      </p:sp>
      <p:sp>
        <p:nvSpPr>
          <p:cNvPr id="3" name="Объект 2"/>
          <p:cNvSpPr>
            <a:spLocks noGrp="1"/>
          </p:cNvSpPr>
          <p:nvPr>
            <p:ph sz="quarter" idx="1"/>
          </p:nvPr>
        </p:nvSpPr>
        <p:spPr>
          <a:xfrm>
            <a:off x="457200" y="1600200"/>
            <a:ext cx="7467600" cy="3340968"/>
          </a:xfrm>
        </p:spPr>
        <p:txBody>
          <a:bodyPr/>
          <a:lstStyle/>
          <a:p>
            <a:r>
              <a:rPr lang="uk-UA" dirty="0" smtClean="0"/>
              <a:t>Алгоритм </a:t>
            </a:r>
            <a:r>
              <a:rPr lang="uk-UA" dirty="0" err="1" smtClean="0"/>
              <a:t>Хаффмена</a:t>
            </a:r>
            <a:r>
              <a:rPr lang="uk-UA" dirty="0" smtClean="0"/>
              <a:t> </a:t>
            </a:r>
            <a:r>
              <a:rPr lang="uk-UA" dirty="0"/>
              <a:t> </a:t>
            </a:r>
            <a:r>
              <a:rPr lang="ru-RU" dirty="0"/>
              <a:t>(англ</a:t>
            </a:r>
            <a:r>
              <a:rPr lang="ru-RU" u="sng" dirty="0"/>
              <a:t>.</a:t>
            </a:r>
            <a:r>
              <a:rPr lang="ru-RU" dirty="0"/>
              <a:t> </a:t>
            </a:r>
            <a:r>
              <a:rPr lang="uk-UA" dirty="0" err="1"/>
              <a:t>Huffman</a:t>
            </a:r>
            <a:r>
              <a:rPr lang="ru-RU" dirty="0" smtClean="0"/>
              <a:t>) </a:t>
            </a:r>
            <a:r>
              <a:rPr lang="uk-UA" dirty="0" smtClean="0"/>
              <a:t>використовується для кодування текстової інформації.</a:t>
            </a:r>
          </a:p>
          <a:p>
            <a:r>
              <a:rPr lang="uk-UA" dirty="0"/>
              <a:t>Був розроблений в 1952 році доктором </a:t>
            </a:r>
            <a:r>
              <a:rPr lang="uk-UA" dirty="0" err="1"/>
              <a:t>Массачусетського</a:t>
            </a:r>
            <a:r>
              <a:rPr lang="uk-UA" dirty="0"/>
              <a:t> технологічного інституту Девідом </a:t>
            </a:r>
            <a:r>
              <a:rPr lang="uk-UA" dirty="0" err="1" smtClean="0"/>
              <a:t>Хаффменом</a:t>
            </a:r>
            <a:r>
              <a:rPr lang="ru-RU" dirty="0" smtClean="0"/>
              <a:t>. </a:t>
            </a:r>
          </a:p>
          <a:p>
            <a:r>
              <a:rPr lang="uk-UA" dirty="0"/>
              <a:t>В даний час використовується в багатьох програмах стиснення даних</a:t>
            </a:r>
            <a:r>
              <a:rPr lang="ru-RU" dirty="0" smtClean="0"/>
              <a:t>.</a:t>
            </a:r>
            <a:endParaRPr lang="uk-UA" dirty="0"/>
          </a:p>
        </p:txBody>
      </p:sp>
    </p:spTree>
    <p:extLst>
      <p:ext uri="{BB962C8B-B14F-4D97-AF65-F5344CB8AC3E}">
        <p14:creationId xmlns:p14="http://schemas.microsoft.com/office/powerpoint/2010/main" val="15723285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7467600" cy="4493096"/>
          </a:xfrm>
        </p:spPr>
        <p:txBody>
          <a:bodyPr/>
          <a:lstStyle/>
          <a:p>
            <a:r>
              <a:rPr lang="uk-UA" dirty="0"/>
              <a:t>Алгоритм заснований на тому факті, що деякі символи зі стандартного 256-символьного набору в довільному тексті можуть зустрічатися частіше середнього періоду повтору, а інші, </a:t>
            </a:r>
            <a:r>
              <a:rPr lang="uk-UA" dirty="0" smtClean="0"/>
              <a:t>відповідно </a:t>
            </a:r>
            <a:r>
              <a:rPr lang="uk-UA" dirty="0"/>
              <a:t>- рідше</a:t>
            </a:r>
            <a:r>
              <a:rPr lang="ru-RU" dirty="0" smtClean="0"/>
              <a:t>. </a:t>
            </a:r>
          </a:p>
          <a:p>
            <a:r>
              <a:rPr lang="uk-UA" dirty="0"/>
              <a:t>Отже, якщо для запису поширених символів використовувати короткі послідовності біт, довжиною менше 8, а для запису рідкісних символів - довгі, то сумарний обсяг файлу зменшиться</a:t>
            </a:r>
            <a:r>
              <a:rPr lang="ru-RU" dirty="0" smtClean="0"/>
              <a:t>.</a:t>
            </a:r>
            <a:endParaRPr lang="uk-UA" dirty="0"/>
          </a:p>
        </p:txBody>
      </p:sp>
    </p:spTree>
    <p:extLst>
      <p:ext uri="{BB962C8B-B14F-4D97-AF65-F5344CB8AC3E}">
        <p14:creationId xmlns:p14="http://schemas.microsoft.com/office/powerpoint/2010/main" val="32138989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7467600" cy="2620888"/>
          </a:xfrm>
        </p:spPr>
        <p:txBody>
          <a:bodyPr/>
          <a:lstStyle/>
          <a:p>
            <a:r>
              <a:rPr lang="uk-UA" dirty="0" err="1" smtClean="0"/>
              <a:t>Хаффмен</a:t>
            </a:r>
            <a:r>
              <a:rPr lang="uk-UA" dirty="0" smtClean="0"/>
              <a:t> </a:t>
            </a:r>
            <a:r>
              <a:rPr lang="uk-UA" dirty="0"/>
              <a:t>запропонував дуже простий алгоритм визначення того, який символ необхідно кодувати яким кодом для отримання файлу з довжиною, дуже близькою до його ентропії (тобто інформаційної насиченості)</a:t>
            </a:r>
            <a:r>
              <a:rPr lang="ru-RU" dirty="0" smtClean="0"/>
              <a:t>.</a:t>
            </a:r>
          </a:p>
        </p:txBody>
      </p:sp>
    </p:spTree>
    <p:extLst>
      <p:ext uri="{BB962C8B-B14F-4D97-AF65-F5344CB8AC3E}">
        <p14:creationId xmlns:p14="http://schemas.microsoft.com/office/powerpoint/2010/main" val="40403573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4330824" cy="4873752"/>
          </a:xfrm>
        </p:spPr>
        <p:txBody>
          <a:bodyPr/>
          <a:lstStyle/>
          <a:p>
            <a:r>
              <a:rPr lang="uk-UA" dirty="0"/>
              <a:t>Нехай у нас є список всіх символів, що зустрічаються в початковому тексті, причому відомо кількість появ кожного символу в ньому</a:t>
            </a:r>
            <a:r>
              <a:rPr lang="ru-RU" dirty="0" smtClean="0"/>
              <a:t>. </a:t>
            </a:r>
            <a:endParaRPr lang="ru-RU" dirty="0"/>
          </a:p>
          <a:p>
            <a:r>
              <a:rPr lang="uk-UA" dirty="0" err="1"/>
              <a:t>Випишемо</a:t>
            </a:r>
            <a:r>
              <a:rPr lang="uk-UA" dirty="0"/>
              <a:t> їх вертикально в ряд у вигляді осередків майбутнього графа по правому краю листа</a:t>
            </a:r>
            <a:r>
              <a:rPr lang="ru-RU" dirty="0" smtClean="0"/>
              <a:t>.</a:t>
            </a:r>
            <a:endParaRPr lang="uk-UA" dirty="0"/>
          </a:p>
        </p:txBody>
      </p:sp>
      <p:sp>
        <p:nvSpPr>
          <p:cNvPr id="4" name="Прямоугольник 3"/>
          <p:cNvSpPr/>
          <p:nvPr/>
        </p:nvSpPr>
        <p:spPr>
          <a:xfrm>
            <a:off x="4932040" y="980728"/>
            <a:ext cx="3888432"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Овал 4"/>
          <p:cNvSpPr/>
          <p:nvPr/>
        </p:nvSpPr>
        <p:spPr>
          <a:xfrm>
            <a:off x="7812360" y="1484784"/>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7</a:t>
            </a: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Овал 6"/>
          <p:cNvSpPr/>
          <p:nvPr/>
        </p:nvSpPr>
        <p:spPr>
          <a:xfrm>
            <a:off x="7812360" y="2780928"/>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a:t>
            </a:r>
          </a:p>
        </p:txBody>
      </p:sp>
      <p:sp>
        <p:nvSpPr>
          <p:cNvPr id="8" name="Овал 7"/>
          <p:cNvSpPr/>
          <p:nvPr/>
        </p:nvSpPr>
        <p:spPr>
          <a:xfrm>
            <a:off x="7812360" y="4149080"/>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10</a:t>
            </a:r>
          </a:p>
        </p:txBody>
      </p:sp>
      <p:sp>
        <p:nvSpPr>
          <p:cNvPr id="9" name="Овал 8"/>
          <p:cNvSpPr/>
          <p:nvPr/>
        </p:nvSpPr>
        <p:spPr>
          <a:xfrm>
            <a:off x="7812360" y="5445224"/>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15</a:t>
            </a:r>
          </a:p>
        </p:txBody>
      </p:sp>
      <p:sp>
        <p:nvSpPr>
          <p:cNvPr id="6" name="TextBox 5"/>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11" name="TextBox 10"/>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12" name="TextBox 11"/>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13" name="TextBox 12"/>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Tree>
    <p:extLst>
      <p:ext uri="{BB962C8B-B14F-4D97-AF65-F5344CB8AC3E}">
        <p14:creationId xmlns:p14="http://schemas.microsoft.com/office/powerpoint/2010/main" val="23944495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4258816" cy="5141168"/>
          </a:xfrm>
        </p:spPr>
        <p:txBody>
          <a:bodyPr>
            <a:normAutofit lnSpcReduction="10000"/>
          </a:bodyPr>
          <a:lstStyle/>
          <a:p>
            <a:r>
              <a:rPr lang="uk-UA" dirty="0"/>
              <a:t>Виберемо два символи з найменшою кількістю повторень у тексті (якщо три або більше число символів мають однакові значення, вибираємо будь-які два з них)</a:t>
            </a:r>
            <a:r>
              <a:rPr lang="ru-RU" dirty="0" smtClean="0"/>
              <a:t>. </a:t>
            </a:r>
          </a:p>
          <a:p>
            <a:r>
              <a:rPr lang="uk-UA" dirty="0"/>
              <a:t>Проведемо від них лінії вліво до нової вершині графа і </a:t>
            </a:r>
            <a:r>
              <a:rPr lang="uk-UA" dirty="0" err="1"/>
              <a:t>запишемо</a:t>
            </a:r>
            <a:r>
              <a:rPr lang="uk-UA" dirty="0"/>
              <a:t> в неї значення, рівне сумі частот повторення кожного з об'єднуваних символів</a:t>
            </a:r>
            <a:r>
              <a:rPr lang="ru-RU" dirty="0" smtClean="0"/>
              <a:t>.</a:t>
            </a:r>
            <a:endParaRPr lang="uk-UA" dirty="0"/>
          </a:p>
        </p:txBody>
      </p:sp>
      <p:sp>
        <p:nvSpPr>
          <p:cNvPr id="5" name="Прямоугольник 4"/>
          <p:cNvSpPr/>
          <p:nvPr/>
        </p:nvSpPr>
        <p:spPr>
          <a:xfrm>
            <a:off x="5004048" y="980728"/>
            <a:ext cx="3816424"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p:cNvSpPr/>
          <p:nvPr/>
        </p:nvSpPr>
        <p:spPr>
          <a:xfrm>
            <a:off x="7812360" y="1484784"/>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7</a:t>
            </a:r>
          </a:p>
        </p:txBody>
      </p:sp>
      <p:sp>
        <p:nvSpPr>
          <p:cNvPr id="7" name="Овал 6"/>
          <p:cNvSpPr/>
          <p:nvPr/>
        </p:nvSpPr>
        <p:spPr>
          <a:xfrm>
            <a:off x="7812360" y="2780928"/>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a:t>
            </a:r>
          </a:p>
        </p:txBody>
      </p:sp>
      <p:sp>
        <p:nvSpPr>
          <p:cNvPr id="8" name="Овал 7"/>
          <p:cNvSpPr/>
          <p:nvPr/>
        </p:nvSpPr>
        <p:spPr>
          <a:xfrm>
            <a:off x="7812360" y="4149080"/>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10</a:t>
            </a:r>
          </a:p>
        </p:txBody>
      </p:sp>
      <p:sp>
        <p:nvSpPr>
          <p:cNvPr id="9" name="Овал 8"/>
          <p:cNvSpPr/>
          <p:nvPr/>
        </p:nvSpPr>
        <p:spPr>
          <a:xfrm>
            <a:off x="7812360" y="5445224"/>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15</a:t>
            </a:r>
          </a:p>
        </p:txBody>
      </p:sp>
      <p:sp>
        <p:nvSpPr>
          <p:cNvPr id="10" name="TextBox 9"/>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11" name="TextBox 10"/>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12" name="TextBox 11"/>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13" name="TextBox 12"/>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
        <p:nvSpPr>
          <p:cNvPr id="14" name="Овал 13"/>
          <p:cNvSpPr/>
          <p:nvPr/>
        </p:nvSpPr>
        <p:spPr>
          <a:xfrm>
            <a:off x="6804248" y="2262063"/>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17</a:t>
            </a: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5" name="Прямая соединительная линия 14"/>
          <p:cNvCxnSpPr>
            <a:stCxn id="6" idx="3"/>
            <a:endCxn id="14" idx="7"/>
          </p:cNvCxnSpPr>
          <p:nvPr/>
        </p:nvCxnSpPr>
        <p:spPr>
          <a:xfrm flipH="1">
            <a:off x="7295949" y="1976485"/>
            <a:ext cx="600774" cy="369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a:stCxn id="8" idx="1"/>
          </p:cNvCxnSpPr>
          <p:nvPr/>
        </p:nvCxnSpPr>
        <p:spPr>
          <a:xfrm flipH="1" flipV="1">
            <a:off x="7295949" y="2838127"/>
            <a:ext cx="600774" cy="13953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044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3970784" cy="4925144"/>
          </a:xfrm>
        </p:spPr>
        <p:txBody>
          <a:bodyPr>
            <a:normAutofit lnSpcReduction="10000"/>
          </a:bodyPr>
          <a:lstStyle/>
          <a:p>
            <a:r>
              <a:rPr lang="uk-UA" dirty="0"/>
              <a:t>Відтепер не будемо брати до уваги при пошуку найменших частот повторення два об'єднаних вузла (для цього зітремо числа в цих двох вершинах), але будемо розглядати нову вершину як повноцінну клітинку з частотою появи, яка дорівнює сумі частот появи двох об'єднаних вершин</a:t>
            </a:r>
            <a:r>
              <a:rPr lang="ru-RU" dirty="0" smtClean="0"/>
              <a:t>.</a:t>
            </a:r>
            <a:endParaRPr lang="ru-RU" dirty="0"/>
          </a:p>
        </p:txBody>
      </p:sp>
      <p:sp>
        <p:nvSpPr>
          <p:cNvPr id="4" name="Прямоугольник 3"/>
          <p:cNvSpPr/>
          <p:nvPr/>
        </p:nvSpPr>
        <p:spPr>
          <a:xfrm>
            <a:off x="5004048" y="980728"/>
            <a:ext cx="3816424"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Овал 4"/>
          <p:cNvSpPr/>
          <p:nvPr/>
        </p:nvSpPr>
        <p:spPr>
          <a:xfrm>
            <a:off x="7812360" y="148478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Овал 5"/>
          <p:cNvSpPr/>
          <p:nvPr/>
        </p:nvSpPr>
        <p:spPr>
          <a:xfrm>
            <a:off x="7812360" y="2780928"/>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a:t>
            </a:r>
          </a:p>
        </p:txBody>
      </p:sp>
      <p:sp>
        <p:nvSpPr>
          <p:cNvPr id="7" name="Овал 6"/>
          <p:cNvSpPr/>
          <p:nvPr/>
        </p:nvSpPr>
        <p:spPr>
          <a:xfrm>
            <a:off x="7812360" y="4149080"/>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Овал 7"/>
          <p:cNvSpPr/>
          <p:nvPr/>
        </p:nvSpPr>
        <p:spPr>
          <a:xfrm>
            <a:off x="7812360" y="5445224"/>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15</a:t>
            </a:r>
          </a:p>
        </p:txBody>
      </p:sp>
      <p:sp>
        <p:nvSpPr>
          <p:cNvPr id="9" name="TextBox 8"/>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10" name="TextBox 9"/>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11" name="TextBox 10"/>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12" name="TextBox 11"/>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
        <p:nvSpPr>
          <p:cNvPr id="13" name="Овал 12"/>
          <p:cNvSpPr/>
          <p:nvPr/>
        </p:nvSpPr>
        <p:spPr>
          <a:xfrm>
            <a:off x="6804248" y="2262063"/>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17</a:t>
            </a:r>
          </a:p>
        </p:txBody>
      </p:sp>
      <p:cxnSp>
        <p:nvCxnSpPr>
          <p:cNvPr id="14" name="Прямая соединительная линия 13"/>
          <p:cNvCxnSpPr>
            <a:stCxn id="5" idx="3"/>
            <a:endCxn id="13" idx="7"/>
          </p:cNvCxnSpPr>
          <p:nvPr/>
        </p:nvCxnSpPr>
        <p:spPr>
          <a:xfrm flipH="1">
            <a:off x="7295949" y="1976485"/>
            <a:ext cx="600774" cy="369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a:stCxn id="7" idx="1"/>
          </p:cNvCxnSpPr>
          <p:nvPr/>
        </p:nvCxnSpPr>
        <p:spPr>
          <a:xfrm flipH="1" flipV="1">
            <a:off x="7295949" y="2838127"/>
            <a:ext cx="600774" cy="13953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249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anchor="b">
            <a:normAutofit/>
          </a:bodyPr>
          <a:lstStyle/>
          <a:p>
            <a:r>
              <a:rPr lang="uk-UA" dirty="0"/>
              <a:t>Стиснення із втратами проти стиснення без втрат</a:t>
            </a:r>
            <a:endParaRPr lang="ru-RU" dirty="0" smtClean="0"/>
          </a:p>
        </p:txBody>
      </p:sp>
      <p:sp>
        <p:nvSpPr>
          <p:cNvPr id="3" name="Содержимое 2"/>
          <p:cNvSpPr>
            <a:spLocks noGrp="1"/>
          </p:cNvSpPr>
          <p:nvPr>
            <p:ph sz="quarter" idx="1"/>
          </p:nvPr>
        </p:nvSpPr>
        <p:spPr>
          <a:xfrm>
            <a:off x="457200" y="1600200"/>
            <a:ext cx="7829576" cy="4873752"/>
          </a:xfrm>
        </p:spPr>
        <p:txBody>
          <a:bodyPr>
            <a:normAutofit fontScale="92500" lnSpcReduction="10000"/>
          </a:bodyPr>
          <a:lstStyle/>
          <a:p>
            <a:r>
              <a:rPr lang="uk-UA" dirty="0"/>
              <a:t>Стиснення без втрат зазвичай використовується при обробці комп'ютерних програм і даних, рідше - для скорочення обсягу звукової, фото- та відеоінформації</a:t>
            </a:r>
            <a:r>
              <a:rPr lang="ru-RU" dirty="0" smtClean="0"/>
              <a:t>. </a:t>
            </a:r>
          </a:p>
          <a:p>
            <a:r>
              <a:rPr lang="uk-UA" dirty="0"/>
              <a:t>Стиснення із втратами застосовується для скорочення обсягу звукової, фото- та відеоінформації, воно значно ефективніше </a:t>
            </a:r>
            <a:r>
              <a:rPr lang="uk-UA" dirty="0" smtClean="0"/>
              <a:t>ніж стиснення </a:t>
            </a:r>
            <a:r>
              <a:rPr lang="uk-UA" dirty="0"/>
              <a:t>без втрат</a:t>
            </a:r>
            <a:r>
              <a:rPr lang="ru-RU" dirty="0" smtClean="0"/>
              <a:t>.</a:t>
            </a:r>
          </a:p>
          <a:p>
            <a:r>
              <a:rPr lang="uk-UA" dirty="0"/>
              <a:t>У випадках стиснення з втратами зображень або звуків розпакований файл може дуже сильно відрізнятися від оригіналу на рівні порівняння «біт в біт», але практично не відрізняється для людського вуха або ока у більшості практичних застосувань</a:t>
            </a:r>
            <a:r>
              <a:rPr lang="ru-RU" dirty="0" smtClean="0"/>
              <a:t>. </a:t>
            </a:r>
          </a:p>
          <a:p>
            <a:r>
              <a:rPr lang="uk-UA" dirty="0"/>
              <a:t>Недоліки, </a:t>
            </a:r>
            <a:r>
              <a:rPr lang="uk-UA" dirty="0" smtClean="0"/>
              <a:t>заподіяні </a:t>
            </a:r>
            <a:r>
              <a:rPr lang="uk-UA" dirty="0"/>
              <a:t>стисненням із втратами, які помітні для людського вуха або ока, називаються </a:t>
            </a:r>
            <a:r>
              <a:rPr lang="uk-UA" b="1" dirty="0"/>
              <a:t>артефактами стиснення</a:t>
            </a:r>
            <a:r>
              <a:rPr lang="ru-RU" dirty="0" smtClean="0"/>
              <a:t>.</a:t>
            </a:r>
          </a:p>
          <a:p>
            <a:endParaRPr lang="ru-R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3970784" cy="4873752"/>
          </a:xfrm>
        </p:spPr>
        <p:txBody>
          <a:bodyPr>
            <a:normAutofit/>
          </a:bodyPr>
          <a:lstStyle/>
          <a:p>
            <a:r>
              <a:rPr lang="uk-UA" dirty="0"/>
              <a:t>Будемо повторювати операцію об'єднання вершин до тих пір, поки не прийдемо до </a:t>
            </a:r>
            <a:r>
              <a:rPr lang="uk-UA" dirty="0" smtClean="0"/>
              <a:t>однієї </a:t>
            </a:r>
            <a:r>
              <a:rPr lang="uk-UA" dirty="0"/>
              <a:t>вершині з числом</a:t>
            </a:r>
            <a:r>
              <a:rPr lang="ru-RU" dirty="0" smtClean="0"/>
              <a:t>.</a:t>
            </a:r>
          </a:p>
        </p:txBody>
      </p:sp>
      <p:sp>
        <p:nvSpPr>
          <p:cNvPr id="15" name="Прямоугольник 14"/>
          <p:cNvSpPr/>
          <p:nvPr/>
        </p:nvSpPr>
        <p:spPr>
          <a:xfrm>
            <a:off x="5004048" y="980728"/>
            <a:ext cx="3816424"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Овал 15"/>
          <p:cNvSpPr/>
          <p:nvPr/>
        </p:nvSpPr>
        <p:spPr>
          <a:xfrm>
            <a:off x="7812360" y="148478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7" name="Овал 16"/>
          <p:cNvSpPr/>
          <p:nvPr/>
        </p:nvSpPr>
        <p:spPr>
          <a:xfrm>
            <a:off x="7812360" y="2780928"/>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a:t>
            </a:r>
          </a:p>
        </p:txBody>
      </p:sp>
      <p:sp>
        <p:nvSpPr>
          <p:cNvPr id="18" name="Овал 17"/>
          <p:cNvSpPr/>
          <p:nvPr/>
        </p:nvSpPr>
        <p:spPr>
          <a:xfrm>
            <a:off x="7812360" y="4149080"/>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9" name="Овал 18"/>
          <p:cNvSpPr/>
          <p:nvPr/>
        </p:nvSpPr>
        <p:spPr>
          <a:xfrm>
            <a:off x="7812360" y="5445224"/>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15</a:t>
            </a:r>
          </a:p>
        </p:txBody>
      </p:sp>
      <p:sp>
        <p:nvSpPr>
          <p:cNvPr id="20" name="TextBox 19"/>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21" name="TextBox 20"/>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22" name="TextBox 21"/>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23" name="TextBox 22"/>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
        <p:nvSpPr>
          <p:cNvPr id="24" name="Овал 23"/>
          <p:cNvSpPr/>
          <p:nvPr/>
        </p:nvSpPr>
        <p:spPr>
          <a:xfrm>
            <a:off x="6804248" y="2262063"/>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17</a:t>
            </a: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25" name="Прямая соединительная линия 24"/>
          <p:cNvCxnSpPr>
            <a:stCxn id="16" idx="3"/>
            <a:endCxn id="24" idx="7"/>
          </p:cNvCxnSpPr>
          <p:nvPr/>
        </p:nvCxnSpPr>
        <p:spPr>
          <a:xfrm flipH="1">
            <a:off x="7295949" y="1976485"/>
            <a:ext cx="600774" cy="369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a:stCxn id="18" idx="1"/>
          </p:cNvCxnSpPr>
          <p:nvPr/>
        </p:nvCxnSpPr>
        <p:spPr>
          <a:xfrm flipH="1" flipV="1">
            <a:off x="7295949" y="2838127"/>
            <a:ext cx="600774" cy="1395316"/>
          </a:xfrm>
          <a:prstGeom prst="line">
            <a:avLst/>
          </a:prstGeom>
        </p:spPr>
        <p:style>
          <a:lnRef idx="1">
            <a:schemeClr val="accent1"/>
          </a:lnRef>
          <a:fillRef idx="0">
            <a:schemeClr val="accent1"/>
          </a:fillRef>
          <a:effectRef idx="0">
            <a:schemeClr val="accent1"/>
          </a:effectRef>
          <a:fontRef idx="minor">
            <a:schemeClr val="tx1"/>
          </a:fontRef>
        </p:style>
      </p:cxnSp>
      <p:sp>
        <p:nvSpPr>
          <p:cNvPr id="28" name="Овал 27"/>
          <p:cNvSpPr/>
          <p:nvPr/>
        </p:nvSpPr>
        <p:spPr>
          <a:xfrm>
            <a:off x="6156176" y="3945411"/>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32</a:t>
            </a:r>
          </a:p>
        </p:txBody>
      </p:sp>
      <p:cxnSp>
        <p:nvCxnSpPr>
          <p:cNvPr id="29" name="Прямая соединительная линия 28"/>
          <p:cNvCxnSpPr>
            <a:stCxn id="24" idx="3"/>
            <a:endCxn id="28" idx="0"/>
          </p:cNvCxnSpPr>
          <p:nvPr/>
        </p:nvCxnSpPr>
        <p:spPr>
          <a:xfrm flipH="1">
            <a:off x="6444208" y="2753764"/>
            <a:ext cx="444403" cy="1191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a:stCxn id="28" idx="5"/>
            <a:endCxn id="19" idx="1"/>
          </p:cNvCxnSpPr>
          <p:nvPr/>
        </p:nvCxnSpPr>
        <p:spPr>
          <a:xfrm>
            <a:off x="6647877" y="4437112"/>
            <a:ext cx="1248846" cy="10924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38112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3970784" cy="4873752"/>
          </a:xfrm>
        </p:spPr>
        <p:txBody>
          <a:bodyPr>
            <a:normAutofit/>
          </a:bodyPr>
          <a:lstStyle/>
          <a:p>
            <a:r>
              <a:rPr lang="uk-UA" dirty="0"/>
              <a:t>Будемо повторювати операцію об'єднання вершин до тих пір, поки не прийдемо до однієї вершині з числом</a:t>
            </a:r>
            <a:r>
              <a:rPr lang="ru-RU" dirty="0" smtClean="0"/>
              <a:t>.</a:t>
            </a:r>
          </a:p>
        </p:txBody>
      </p:sp>
      <p:sp>
        <p:nvSpPr>
          <p:cNvPr id="15" name="Прямоугольник 14"/>
          <p:cNvSpPr/>
          <p:nvPr/>
        </p:nvSpPr>
        <p:spPr>
          <a:xfrm>
            <a:off x="5004048" y="980728"/>
            <a:ext cx="3816424"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Овал 15"/>
          <p:cNvSpPr/>
          <p:nvPr/>
        </p:nvSpPr>
        <p:spPr>
          <a:xfrm>
            <a:off x="7812360" y="148478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7" name="Овал 16"/>
          <p:cNvSpPr/>
          <p:nvPr/>
        </p:nvSpPr>
        <p:spPr>
          <a:xfrm>
            <a:off x="7812360" y="2780928"/>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a:t>
            </a:r>
          </a:p>
        </p:txBody>
      </p:sp>
      <p:sp>
        <p:nvSpPr>
          <p:cNvPr id="18" name="Овал 17"/>
          <p:cNvSpPr/>
          <p:nvPr/>
        </p:nvSpPr>
        <p:spPr>
          <a:xfrm>
            <a:off x="7812360" y="4149080"/>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9" name="Овал 18"/>
          <p:cNvSpPr/>
          <p:nvPr/>
        </p:nvSpPr>
        <p:spPr>
          <a:xfrm>
            <a:off x="7812360" y="544522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0" name="TextBox 19"/>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21" name="TextBox 20"/>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22" name="TextBox 21"/>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23" name="TextBox 22"/>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
        <p:nvSpPr>
          <p:cNvPr id="24" name="Овал 23"/>
          <p:cNvSpPr/>
          <p:nvPr/>
        </p:nvSpPr>
        <p:spPr>
          <a:xfrm>
            <a:off x="6804248" y="2262063"/>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25" name="Прямая соединительная линия 24"/>
          <p:cNvCxnSpPr>
            <a:stCxn id="16" idx="3"/>
            <a:endCxn id="24" idx="7"/>
          </p:cNvCxnSpPr>
          <p:nvPr/>
        </p:nvCxnSpPr>
        <p:spPr>
          <a:xfrm flipH="1">
            <a:off x="7295949" y="1976485"/>
            <a:ext cx="600774" cy="369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a:stCxn id="18" idx="1"/>
          </p:cNvCxnSpPr>
          <p:nvPr/>
        </p:nvCxnSpPr>
        <p:spPr>
          <a:xfrm flipH="1" flipV="1">
            <a:off x="7295949" y="2838127"/>
            <a:ext cx="600774" cy="1395316"/>
          </a:xfrm>
          <a:prstGeom prst="line">
            <a:avLst/>
          </a:prstGeom>
        </p:spPr>
        <p:style>
          <a:lnRef idx="1">
            <a:schemeClr val="accent1"/>
          </a:lnRef>
          <a:fillRef idx="0">
            <a:schemeClr val="accent1"/>
          </a:fillRef>
          <a:effectRef idx="0">
            <a:schemeClr val="accent1"/>
          </a:effectRef>
          <a:fontRef idx="minor">
            <a:schemeClr val="tx1"/>
          </a:fontRef>
        </p:style>
      </p:cxnSp>
      <p:sp>
        <p:nvSpPr>
          <p:cNvPr id="28" name="Овал 27"/>
          <p:cNvSpPr/>
          <p:nvPr/>
        </p:nvSpPr>
        <p:spPr>
          <a:xfrm>
            <a:off x="6156176" y="3945411"/>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32</a:t>
            </a:r>
          </a:p>
        </p:txBody>
      </p:sp>
      <p:cxnSp>
        <p:nvCxnSpPr>
          <p:cNvPr id="29" name="Прямая соединительная линия 28"/>
          <p:cNvCxnSpPr>
            <a:stCxn id="24" idx="3"/>
            <a:endCxn id="28" idx="0"/>
          </p:cNvCxnSpPr>
          <p:nvPr/>
        </p:nvCxnSpPr>
        <p:spPr>
          <a:xfrm flipH="1">
            <a:off x="6444208" y="2753764"/>
            <a:ext cx="444403" cy="1191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a:stCxn id="28" idx="5"/>
            <a:endCxn id="19" idx="1"/>
          </p:cNvCxnSpPr>
          <p:nvPr/>
        </p:nvCxnSpPr>
        <p:spPr>
          <a:xfrm>
            <a:off x="6647877" y="4437112"/>
            <a:ext cx="1248846" cy="10924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62717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3970784" cy="4873752"/>
          </a:xfrm>
        </p:spPr>
        <p:txBody>
          <a:bodyPr>
            <a:normAutofit/>
          </a:bodyPr>
          <a:lstStyle/>
          <a:p>
            <a:r>
              <a:rPr lang="uk-UA" dirty="0"/>
              <a:t>Будемо повторювати операцію об'єднання вершин до тих пір, поки не прийдемо до однієї вершині з числом</a:t>
            </a:r>
            <a:r>
              <a:rPr lang="ru-RU" dirty="0" smtClean="0"/>
              <a:t>.</a:t>
            </a:r>
          </a:p>
        </p:txBody>
      </p:sp>
      <p:sp>
        <p:nvSpPr>
          <p:cNvPr id="27" name="Прямоугольник 26"/>
          <p:cNvSpPr/>
          <p:nvPr/>
        </p:nvSpPr>
        <p:spPr>
          <a:xfrm>
            <a:off x="5004048" y="980728"/>
            <a:ext cx="3816424"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0" name="Овал 29"/>
          <p:cNvSpPr/>
          <p:nvPr/>
        </p:nvSpPr>
        <p:spPr>
          <a:xfrm>
            <a:off x="7812360" y="148478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1" name="Овал 30"/>
          <p:cNvSpPr/>
          <p:nvPr/>
        </p:nvSpPr>
        <p:spPr>
          <a:xfrm>
            <a:off x="7812360" y="2780928"/>
            <a:ext cx="576064" cy="57606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a:t>
            </a:r>
          </a:p>
        </p:txBody>
      </p:sp>
      <p:sp>
        <p:nvSpPr>
          <p:cNvPr id="33" name="Овал 32"/>
          <p:cNvSpPr/>
          <p:nvPr/>
        </p:nvSpPr>
        <p:spPr>
          <a:xfrm>
            <a:off x="7812360" y="4149080"/>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4" name="Овал 33"/>
          <p:cNvSpPr/>
          <p:nvPr/>
        </p:nvSpPr>
        <p:spPr>
          <a:xfrm>
            <a:off x="7812360" y="544522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5" name="TextBox 34"/>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36" name="TextBox 35"/>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37" name="TextBox 36"/>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38" name="TextBox 37"/>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
        <p:nvSpPr>
          <p:cNvPr id="39" name="Овал 38"/>
          <p:cNvSpPr/>
          <p:nvPr/>
        </p:nvSpPr>
        <p:spPr>
          <a:xfrm>
            <a:off x="6804248" y="2262063"/>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40" name="Прямая соединительная линия 39"/>
          <p:cNvCxnSpPr>
            <a:stCxn id="30" idx="3"/>
            <a:endCxn id="39" idx="7"/>
          </p:cNvCxnSpPr>
          <p:nvPr/>
        </p:nvCxnSpPr>
        <p:spPr>
          <a:xfrm flipH="1">
            <a:off x="7295949" y="1976485"/>
            <a:ext cx="600774" cy="369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a:stCxn id="33" idx="1"/>
          </p:cNvCxnSpPr>
          <p:nvPr/>
        </p:nvCxnSpPr>
        <p:spPr>
          <a:xfrm flipH="1" flipV="1">
            <a:off x="7295949" y="2838127"/>
            <a:ext cx="600774" cy="1395316"/>
          </a:xfrm>
          <a:prstGeom prst="line">
            <a:avLst/>
          </a:prstGeom>
        </p:spPr>
        <p:style>
          <a:lnRef idx="1">
            <a:schemeClr val="accent1"/>
          </a:lnRef>
          <a:fillRef idx="0">
            <a:schemeClr val="accent1"/>
          </a:fillRef>
          <a:effectRef idx="0">
            <a:schemeClr val="accent1"/>
          </a:effectRef>
          <a:fontRef idx="minor">
            <a:schemeClr val="tx1"/>
          </a:fontRef>
        </p:style>
      </p:cxnSp>
      <p:sp>
        <p:nvSpPr>
          <p:cNvPr id="42" name="Овал 41"/>
          <p:cNvSpPr/>
          <p:nvPr/>
        </p:nvSpPr>
        <p:spPr>
          <a:xfrm>
            <a:off x="6156176" y="3945411"/>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32</a:t>
            </a:r>
          </a:p>
        </p:txBody>
      </p:sp>
      <p:cxnSp>
        <p:nvCxnSpPr>
          <p:cNvPr id="43" name="Прямая соединительная линия 42"/>
          <p:cNvCxnSpPr>
            <a:stCxn id="39" idx="3"/>
            <a:endCxn id="42" idx="0"/>
          </p:cNvCxnSpPr>
          <p:nvPr/>
        </p:nvCxnSpPr>
        <p:spPr>
          <a:xfrm flipH="1">
            <a:off x="6444208" y="2753764"/>
            <a:ext cx="444403" cy="1191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a:stCxn id="42" idx="5"/>
            <a:endCxn id="34" idx="1"/>
          </p:cNvCxnSpPr>
          <p:nvPr/>
        </p:nvCxnSpPr>
        <p:spPr>
          <a:xfrm>
            <a:off x="6647877" y="4437112"/>
            <a:ext cx="1248846" cy="1092475"/>
          </a:xfrm>
          <a:prstGeom prst="line">
            <a:avLst/>
          </a:prstGeom>
        </p:spPr>
        <p:style>
          <a:lnRef idx="1">
            <a:schemeClr val="accent1"/>
          </a:lnRef>
          <a:fillRef idx="0">
            <a:schemeClr val="accent1"/>
          </a:fillRef>
          <a:effectRef idx="0">
            <a:schemeClr val="accent1"/>
          </a:effectRef>
          <a:fontRef idx="minor">
            <a:schemeClr val="tx1"/>
          </a:fontRef>
        </p:style>
      </p:cxnSp>
      <p:sp>
        <p:nvSpPr>
          <p:cNvPr id="45" name="Овал 44"/>
          <p:cNvSpPr/>
          <p:nvPr/>
        </p:nvSpPr>
        <p:spPr>
          <a:xfrm>
            <a:off x="5364088" y="2959721"/>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a:t>
            </a:r>
            <a:r>
              <a:rPr lang="uk-UA" sz="14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a:t>
            </a: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46" name="Прямая соединительная линия 45"/>
          <p:cNvCxnSpPr>
            <a:stCxn id="31" idx="2"/>
            <a:endCxn id="45" idx="6"/>
          </p:cNvCxnSpPr>
          <p:nvPr/>
        </p:nvCxnSpPr>
        <p:spPr>
          <a:xfrm flipH="1">
            <a:off x="5940152" y="3068960"/>
            <a:ext cx="1872208" cy="17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a:stCxn id="42" idx="1"/>
            <a:endCxn id="45" idx="5"/>
          </p:cNvCxnSpPr>
          <p:nvPr/>
        </p:nvCxnSpPr>
        <p:spPr>
          <a:xfrm flipH="1" flipV="1">
            <a:off x="5855789" y="3451422"/>
            <a:ext cx="384750" cy="5783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1244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3970784" cy="4873752"/>
          </a:xfrm>
        </p:spPr>
        <p:txBody>
          <a:bodyPr>
            <a:normAutofit/>
          </a:bodyPr>
          <a:lstStyle/>
          <a:p>
            <a:r>
              <a:rPr lang="uk-UA" dirty="0"/>
              <a:t>Очевидно, що в ній буде записана довжина </a:t>
            </a:r>
            <a:r>
              <a:rPr lang="uk-UA" dirty="0" smtClean="0"/>
              <a:t>вихідного </a:t>
            </a:r>
            <a:r>
              <a:rPr lang="uk-UA" dirty="0"/>
              <a:t>файлу</a:t>
            </a:r>
            <a:r>
              <a:rPr lang="ru-RU" dirty="0" smtClean="0"/>
              <a:t>.</a:t>
            </a:r>
            <a:endParaRPr lang="uk-UA" dirty="0"/>
          </a:p>
        </p:txBody>
      </p:sp>
      <p:sp>
        <p:nvSpPr>
          <p:cNvPr id="4" name="Прямоугольник 3"/>
          <p:cNvSpPr/>
          <p:nvPr/>
        </p:nvSpPr>
        <p:spPr>
          <a:xfrm>
            <a:off x="5004048" y="980728"/>
            <a:ext cx="3816424"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Овал 4"/>
          <p:cNvSpPr/>
          <p:nvPr/>
        </p:nvSpPr>
        <p:spPr>
          <a:xfrm>
            <a:off x="7812360" y="148478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Овал 5"/>
          <p:cNvSpPr/>
          <p:nvPr/>
        </p:nvSpPr>
        <p:spPr>
          <a:xfrm>
            <a:off x="7812360" y="2780928"/>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Овал 6"/>
          <p:cNvSpPr/>
          <p:nvPr/>
        </p:nvSpPr>
        <p:spPr>
          <a:xfrm>
            <a:off x="7812360" y="4149080"/>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Овал 7"/>
          <p:cNvSpPr/>
          <p:nvPr/>
        </p:nvSpPr>
        <p:spPr>
          <a:xfrm>
            <a:off x="7812360" y="544522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TextBox 8"/>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10" name="TextBox 9"/>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11" name="TextBox 10"/>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12" name="TextBox 11"/>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
        <p:nvSpPr>
          <p:cNvPr id="13" name="Овал 12"/>
          <p:cNvSpPr/>
          <p:nvPr/>
        </p:nvSpPr>
        <p:spPr>
          <a:xfrm>
            <a:off x="6804248" y="2262063"/>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4" name="Прямая соединительная линия 13"/>
          <p:cNvCxnSpPr>
            <a:stCxn id="5" idx="3"/>
            <a:endCxn id="13" idx="7"/>
          </p:cNvCxnSpPr>
          <p:nvPr/>
        </p:nvCxnSpPr>
        <p:spPr>
          <a:xfrm flipH="1">
            <a:off x="7295949" y="1976485"/>
            <a:ext cx="600774" cy="369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a:stCxn id="7" idx="1"/>
          </p:cNvCxnSpPr>
          <p:nvPr/>
        </p:nvCxnSpPr>
        <p:spPr>
          <a:xfrm flipH="1" flipV="1">
            <a:off x="7295949" y="2838127"/>
            <a:ext cx="600774" cy="1395316"/>
          </a:xfrm>
          <a:prstGeom prst="line">
            <a:avLst/>
          </a:prstGeom>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6156176" y="3945411"/>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7" name="Прямая соединительная линия 16"/>
          <p:cNvCxnSpPr>
            <a:stCxn id="13" idx="3"/>
            <a:endCxn id="16" idx="0"/>
          </p:cNvCxnSpPr>
          <p:nvPr/>
        </p:nvCxnSpPr>
        <p:spPr>
          <a:xfrm flipH="1">
            <a:off x="6444208" y="2753764"/>
            <a:ext cx="444403" cy="1191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a:stCxn id="16" idx="5"/>
            <a:endCxn id="8" idx="1"/>
          </p:cNvCxnSpPr>
          <p:nvPr/>
        </p:nvCxnSpPr>
        <p:spPr>
          <a:xfrm>
            <a:off x="6647877" y="4437112"/>
            <a:ext cx="1248846" cy="1092475"/>
          </a:xfrm>
          <a:prstGeom prst="line">
            <a:avLst/>
          </a:prstGeom>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5364088" y="2959721"/>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52</a:t>
            </a: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20" name="Прямая соединительная линия 19"/>
          <p:cNvCxnSpPr>
            <a:stCxn id="6" idx="2"/>
            <a:endCxn id="19" idx="6"/>
          </p:cNvCxnSpPr>
          <p:nvPr/>
        </p:nvCxnSpPr>
        <p:spPr>
          <a:xfrm flipH="1">
            <a:off x="5940152" y="3068960"/>
            <a:ext cx="1872208" cy="17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16" idx="1"/>
            <a:endCxn id="19" idx="5"/>
          </p:cNvCxnSpPr>
          <p:nvPr/>
        </p:nvCxnSpPr>
        <p:spPr>
          <a:xfrm flipH="1" flipV="1">
            <a:off x="5855789" y="3451422"/>
            <a:ext cx="384750" cy="5783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380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3610744" cy="4873752"/>
          </a:xfrm>
        </p:spPr>
        <p:txBody>
          <a:bodyPr/>
          <a:lstStyle/>
          <a:p>
            <a:r>
              <a:rPr lang="uk-UA" dirty="0"/>
              <a:t>Поставимо на двох ребрах графа, що виходять з кожної вершини, біти 0 та 1 довільно - наприклад, на кожному верхньому ребрі 0, а на кожному нижньому - 1</a:t>
            </a:r>
            <a:r>
              <a:rPr lang="ru-RU" dirty="0" smtClean="0"/>
              <a:t>. </a:t>
            </a:r>
          </a:p>
        </p:txBody>
      </p:sp>
      <p:sp>
        <p:nvSpPr>
          <p:cNvPr id="4" name="Прямоугольник 3"/>
          <p:cNvSpPr/>
          <p:nvPr/>
        </p:nvSpPr>
        <p:spPr>
          <a:xfrm>
            <a:off x="5004048" y="980728"/>
            <a:ext cx="3816424"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Овал 4"/>
          <p:cNvSpPr/>
          <p:nvPr/>
        </p:nvSpPr>
        <p:spPr>
          <a:xfrm>
            <a:off x="7812360" y="148478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Овал 5"/>
          <p:cNvSpPr/>
          <p:nvPr/>
        </p:nvSpPr>
        <p:spPr>
          <a:xfrm>
            <a:off x="7812360" y="2780928"/>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Овал 6"/>
          <p:cNvSpPr/>
          <p:nvPr/>
        </p:nvSpPr>
        <p:spPr>
          <a:xfrm>
            <a:off x="7812360" y="4149080"/>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Овал 7"/>
          <p:cNvSpPr/>
          <p:nvPr/>
        </p:nvSpPr>
        <p:spPr>
          <a:xfrm>
            <a:off x="7812360" y="544522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TextBox 8"/>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10" name="TextBox 9"/>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11" name="TextBox 10"/>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12" name="TextBox 11"/>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
        <p:nvSpPr>
          <p:cNvPr id="13" name="Овал 12"/>
          <p:cNvSpPr/>
          <p:nvPr/>
        </p:nvSpPr>
        <p:spPr>
          <a:xfrm>
            <a:off x="6804248" y="2262063"/>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4" name="Прямая соединительная линия 13"/>
          <p:cNvCxnSpPr>
            <a:stCxn id="5" idx="3"/>
            <a:endCxn id="13" idx="7"/>
          </p:cNvCxnSpPr>
          <p:nvPr/>
        </p:nvCxnSpPr>
        <p:spPr>
          <a:xfrm flipH="1">
            <a:off x="7295949" y="1976485"/>
            <a:ext cx="600774" cy="369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a:stCxn id="7" idx="1"/>
          </p:cNvCxnSpPr>
          <p:nvPr/>
        </p:nvCxnSpPr>
        <p:spPr>
          <a:xfrm flipH="1" flipV="1">
            <a:off x="7295949" y="2838127"/>
            <a:ext cx="600774" cy="1395316"/>
          </a:xfrm>
          <a:prstGeom prst="line">
            <a:avLst/>
          </a:prstGeom>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6156176" y="3945411"/>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7" name="Прямая соединительная линия 16"/>
          <p:cNvCxnSpPr>
            <a:stCxn id="13" idx="3"/>
            <a:endCxn id="16" idx="0"/>
          </p:cNvCxnSpPr>
          <p:nvPr/>
        </p:nvCxnSpPr>
        <p:spPr>
          <a:xfrm flipH="1">
            <a:off x="6444208" y="2753764"/>
            <a:ext cx="444403" cy="1191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a:stCxn id="16" idx="5"/>
            <a:endCxn id="8" idx="1"/>
          </p:cNvCxnSpPr>
          <p:nvPr/>
        </p:nvCxnSpPr>
        <p:spPr>
          <a:xfrm>
            <a:off x="6647877" y="4437112"/>
            <a:ext cx="1248846" cy="1092475"/>
          </a:xfrm>
          <a:prstGeom prst="line">
            <a:avLst/>
          </a:prstGeom>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5364088" y="2959721"/>
            <a:ext cx="576064" cy="576064"/>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20" name="Прямая соединительная линия 19"/>
          <p:cNvCxnSpPr>
            <a:stCxn id="6" idx="2"/>
            <a:endCxn id="19" idx="6"/>
          </p:cNvCxnSpPr>
          <p:nvPr/>
        </p:nvCxnSpPr>
        <p:spPr>
          <a:xfrm flipH="1">
            <a:off x="5940152" y="3068960"/>
            <a:ext cx="1872208" cy="17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16" idx="1"/>
            <a:endCxn id="19" idx="5"/>
          </p:cNvCxnSpPr>
          <p:nvPr/>
        </p:nvCxnSpPr>
        <p:spPr>
          <a:xfrm flipH="1" flipV="1">
            <a:off x="5855789" y="3451422"/>
            <a:ext cx="384750" cy="578352"/>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65812" y="2780928"/>
            <a:ext cx="432048" cy="461665"/>
          </a:xfrm>
          <a:prstGeom prst="rect">
            <a:avLst/>
          </a:prstGeom>
          <a:noFill/>
        </p:spPr>
        <p:txBody>
          <a:bodyPr wrap="square" rtlCol="0">
            <a:spAutoFit/>
          </a:bodyPr>
          <a:lstStyle/>
          <a:p>
            <a:r>
              <a:rPr lang="uk-UA" sz="2400" dirty="0" smtClean="0"/>
              <a:t>1</a:t>
            </a:r>
            <a:endParaRPr lang="uk-UA" sz="2400" dirty="0"/>
          </a:p>
        </p:txBody>
      </p:sp>
      <p:sp>
        <p:nvSpPr>
          <p:cNvPr id="23" name="TextBox 22"/>
          <p:cNvSpPr txBox="1"/>
          <p:nvPr/>
        </p:nvSpPr>
        <p:spPr>
          <a:xfrm>
            <a:off x="5652120" y="3543399"/>
            <a:ext cx="432048" cy="461665"/>
          </a:xfrm>
          <a:prstGeom prst="rect">
            <a:avLst/>
          </a:prstGeom>
          <a:noFill/>
        </p:spPr>
        <p:txBody>
          <a:bodyPr wrap="square" rtlCol="0">
            <a:spAutoFit/>
          </a:bodyPr>
          <a:lstStyle/>
          <a:p>
            <a:r>
              <a:rPr lang="uk-UA" sz="2400" dirty="0" smtClean="0"/>
              <a:t>0</a:t>
            </a:r>
            <a:endParaRPr lang="uk-UA" sz="2400" dirty="0"/>
          </a:p>
        </p:txBody>
      </p:sp>
      <p:sp>
        <p:nvSpPr>
          <p:cNvPr id="24" name="TextBox 23"/>
          <p:cNvSpPr txBox="1"/>
          <p:nvPr/>
        </p:nvSpPr>
        <p:spPr>
          <a:xfrm>
            <a:off x="7236296" y="3278933"/>
            <a:ext cx="432048" cy="461665"/>
          </a:xfrm>
          <a:prstGeom prst="rect">
            <a:avLst/>
          </a:prstGeom>
          <a:noFill/>
        </p:spPr>
        <p:txBody>
          <a:bodyPr wrap="square" rtlCol="0">
            <a:spAutoFit/>
          </a:bodyPr>
          <a:lstStyle/>
          <a:p>
            <a:r>
              <a:rPr lang="uk-UA" sz="2400" dirty="0" smtClean="0"/>
              <a:t>1</a:t>
            </a:r>
            <a:endParaRPr lang="uk-UA" sz="2400" dirty="0"/>
          </a:p>
        </p:txBody>
      </p:sp>
      <p:sp>
        <p:nvSpPr>
          <p:cNvPr id="25" name="TextBox 24"/>
          <p:cNvSpPr txBox="1"/>
          <p:nvPr/>
        </p:nvSpPr>
        <p:spPr>
          <a:xfrm>
            <a:off x="6228184" y="3399383"/>
            <a:ext cx="432048" cy="461665"/>
          </a:xfrm>
          <a:prstGeom prst="rect">
            <a:avLst/>
          </a:prstGeom>
          <a:noFill/>
        </p:spPr>
        <p:txBody>
          <a:bodyPr wrap="square" rtlCol="0">
            <a:spAutoFit/>
          </a:bodyPr>
          <a:lstStyle/>
          <a:p>
            <a:r>
              <a:rPr lang="uk-UA" sz="2400" dirty="0" smtClean="0"/>
              <a:t>0</a:t>
            </a:r>
            <a:endParaRPr lang="uk-UA" sz="2400" dirty="0"/>
          </a:p>
        </p:txBody>
      </p:sp>
      <p:sp>
        <p:nvSpPr>
          <p:cNvPr id="26" name="TextBox 25"/>
          <p:cNvSpPr txBox="1"/>
          <p:nvPr/>
        </p:nvSpPr>
        <p:spPr>
          <a:xfrm>
            <a:off x="7380312" y="1772816"/>
            <a:ext cx="432048" cy="461665"/>
          </a:xfrm>
          <a:prstGeom prst="rect">
            <a:avLst/>
          </a:prstGeom>
          <a:noFill/>
        </p:spPr>
        <p:txBody>
          <a:bodyPr wrap="square" rtlCol="0">
            <a:spAutoFit/>
          </a:bodyPr>
          <a:lstStyle/>
          <a:p>
            <a:r>
              <a:rPr lang="uk-UA" sz="2400" dirty="0" smtClean="0"/>
              <a:t>0</a:t>
            </a:r>
            <a:endParaRPr lang="uk-UA" sz="2400" dirty="0"/>
          </a:p>
        </p:txBody>
      </p:sp>
      <p:sp>
        <p:nvSpPr>
          <p:cNvPr id="27" name="TextBox 26"/>
          <p:cNvSpPr txBox="1"/>
          <p:nvPr/>
        </p:nvSpPr>
        <p:spPr>
          <a:xfrm>
            <a:off x="6588224" y="4667944"/>
            <a:ext cx="432048" cy="461665"/>
          </a:xfrm>
          <a:prstGeom prst="rect">
            <a:avLst/>
          </a:prstGeom>
          <a:noFill/>
        </p:spPr>
        <p:txBody>
          <a:bodyPr wrap="square" rtlCol="0">
            <a:spAutoFit/>
          </a:bodyPr>
          <a:lstStyle/>
          <a:p>
            <a:r>
              <a:rPr lang="uk-UA" sz="2400" dirty="0" smtClean="0"/>
              <a:t>1</a:t>
            </a:r>
            <a:endParaRPr lang="uk-UA" sz="2400" dirty="0"/>
          </a:p>
        </p:txBody>
      </p:sp>
    </p:spTree>
    <p:extLst>
      <p:ext uri="{BB962C8B-B14F-4D97-AF65-F5344CB8AC3E}">
        <p14:creationId xmlns:p14="http://schemas.microsoft.com/office/powerpoint/2010/main" val="82278917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4402832" cy="4997152"/>
          </a:xfrm>
        </p:spPr>
        <p:txBody>
          <a:bodyPr>
            <a:normAutofit lnSpcReduction="10000"/>
          </a:bodyPr>
          <a:lstStyle/>
          <a:p>
            <a:r>
              <a:rPr lang="uk-UA" dirty="0"/>
              <a:t>Тепер для визначення коду кожної конкретної літери необхідно просто пройти від вершини дерева до неї, виписуючи нулі і одиниці за маршрутом руху</a:t>
            </a:r>
            <a:r>
              <a:rPr lang="ru-RU" dirty="0" smtClean="0"/>
              <a:t>. </a:t>
            </a:r>
          </a:p>
          <a:p>
            <a:r>
              <a:rPr lang="uk-UA" dirty="0"/>
              <a:t>Для нашого прикладу </a:t>
            </a:r>
            <a:r>
              <a:rPr lang="ru-RU" dirty="0" smtClean="0"/>
              <a:t>:</a:t>
            </a:r>
          </a:p>
          <a:p>
            <a:r>
              <a:rPr lang="ru-RU" dirty="0"/>
              <a:t>с</a:t>
            </a:r>
            <a:r>
              <a:rPr lang="ru-RU" dirty="0" smtClean="0"/>
              <a:t>имвол </a:t>
            </a:r>
            <a:r>
              <a:rPr lang="ru-RU" dirty="0"/>
              <a:t>"А" </a:t>
            </a:r>
            <a:r>
              <a:rPr lang="ru-RU" dirty="0" err="1" smtClean="0"/>
              <a:t>отримує</a:t>
            </a:r>
            <a:r>
              <a:rPr lang="ru-RU" dirty="0" smtClean="0"/>
              <a:t> </a:t>
            </a:r>
            <a:r>
              <a:rPr lang="ru-RU" dirty="0"/>
              <a:t>код "000", </a:t>
            </a:r>
            <a:endParaRPr lang="ru-RU" dirty="0" smtClean="0"/>
          </a:p>
          <a:p>
            <a:r>
              <a:rPr lang="ru-RU" dirty="0" smtClean="0"/>
              <a:t>символ </a:t>
            </a:r>
            <a:r>
              <a:rPr lang="ru-RU" dirty="0"/>
              <a:t>"Б" – код "01", </a:t>
            </a:r>
            <a:endParaRPr lang="ru-RU" dirty="0" smtClean="0"/>
          </a:p>
          <a:p>
            <a:r>
              <a:rPr lang="ru-RU" dirty="0" smtClean="0"/>
              <a:t>символ </a:t>
            </a:r>
            <a:r>
              <a:rPr lang="ru-RU" dirty="0"/>
              <a:t>"К" – код "001", </a:t>
            </a:r>
            <a:endParaRPr lang="ru-RU" dirty="0" smtClean="0"/>
          </a:p>
          <a:p>
            <a:r>
              <a:rPr lang="ru-RU" dirty="0" smtClean="0"/>
              <a:t>символ </a:t>
            </a:r>
            <a:r>
              <a:rPr lang="ru-RU" dirty="0"/>
              <a:t>"О" – код "1".</a:t>
            </a:r>
            <a:endParaRPr lang="uk-UA" dirty="0"/>
          </a:p>
        </p:txBody>
      </p:sp>
      <p:sp>
        <p:nvSpPr>
          <p:cNvPr id="4" name="Прямоугольник 3"/>
          <p:cNvSpPr/>
          <p:nvPr/>
        </p:nvSpPr>
        <p:spPr>
          <a:xfrm>
            <a:off x="5004048" y="980728"/>
            <a:ext cx="3816424"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Овал 4"/>
          <p:cNvSpPr/>
          <p:nvPr/>
        </p:nvSpPr>
        <p:spPr>
          <a:xfrm>
            <a:off x="7812360" y="148478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Овал 5"/>
          <p:cNvSpPr/>
          <p:nvPr/>
        </p:nvSpPr>
        <p:spPr>
          <a:xfrm>
            <a:off x="7812360" y="2780928"/>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Овал 6"/>
          <p:cNvSpPr/>
          <p:nvPr/>
        </p:nvSpPr>
        <p:spPr>
          <a:xfrm>
            <a:off x="7812360" y="4149080"/>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Овал 7"/>
          <p:cNvSpPr/>
          <p:nvPr/>
        </p:nvSpPr>
        <p:spPr>
          <a:xfrm>
            <a:off x="7812360" y="544522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TextBox 8"/>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10" name="TextBox 9"/>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11" name="TextBox 10"/>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12" name="TextBox 11"/>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
        <p:nvSpPr>
          <p:cNvPr id="13" name="Овал 12"/>
          <p:cNvSpPr/>
          <p:nvPr/>
        </p:nvSpPr>
        <p:spPr>
          <a:xfrm>
            <a:off x="6804248" y="2262063"/>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4" name="Прямая соединительная линия 13"/>
          <p:cNvCxnSpPr>
            <a:stCxn id="5" idx="3"/>
            <a:endCxn id="13" idx="7"/>
          </p:cNvCxnSpPr>
          <p:nvPr/>
        </p:nvCxnSpPr>
        <p:spPr>
          <a:xfrm flipH="1">
            <a:off x="7295949" y="1976485"/>
            <a:ext cx="600774" cy="369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a:stCxn id="7" idx="1"/>
          </p:cNvCxnSpPr>
          <p:nvPr/>
        </p:nvCxnSpPr>
        <p:spPr>
          <a:xfrm flipH="1" flipV="1">
            <a:off x="7295949" y="2838127"/>
            <a:ext cx="600774" cy="1395316"/>
          </a:xfrm>
          <a:prstGeom prst="line">
            <a:avLst/>
          </a:prstGeom>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6156176" y="3945411"/>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7" name="Прямая соединительная линия 16"/>
          <p:cNvCxnSpPr>
            <a:stCxn id="13" idx="3"/>
            <a:endCxn id="16" idx="0"/>
          </p:cNvCxnSpPr>
          <p:nvPr/>
        </p:nvCxnSpPr>
        <p:spPr>
          <a:xfrm flipH="1">
            <a:off x="6444208" y="2753764"/>
            <a:ext cx="444403" cy="1191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a:stCxn id="16" idx="5"/>
            <a:endCxn id="8" idx="1"/>
          </p:cNvCxnSpPr>
          <p:nvPr/>
        </p:nvCxnSpPr>
        <p:spPr>
          <a:xfrm>
            <a:off x="6647877" y="4437112"/>
            <a:ext cx="1248846" cy="1092475"/>
          </a:xfrm>
          <a:prstGeom prst="line">
            <a:avLst/>
          </a:prstGeom>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5364088" y="2959721"/>
            <a:ext cx="576064" cy="576064"/>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20" name="Прямая соединительная линия 19"/>
          <p:cNvCxnSpPr>
            <a:stCxn id="6" idx="2"/>
            <a:endCxn id="19" idx="6"/>
          </p:cNvCxnSpPr>
          <p:nvPr/>
        </p:nvCxnSpPr>
        <p:spPr>
          <a:xfrm flipH="1">
            <a:off x="5940152" y="3068960"/>
            <a:ext cx="1872208" cy="17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16" idx="1"/>
            <a:endCxn id="19" idx="5"/>
          </p:cNvCxnSpPr>
          <p:nvPr/>
        </p:nvCxnSpPr>
        <p:spPr>
          <a:xfrm flipH="1" flipV="1">
            <a:off x="5855789" y="3451422"/>
            <a:ext cx="384750" cy="578352"/>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65812" y="2780928"/>
            <a:ext cx="432048" cy="461665"/>
          </a:xfrm>
          <a:prstGeom prst="rect">
            <a:avLst/>
          </a:prstGeom>
          <a:noFill/>
        </p:spPr>
        <p:txBody>
          <a:bodyPr wrap="square" rtlCol="0">
            <a:spAutoFit/>
          </a:bodyPr>
          <a:lstStyle/>
          <a:p>
            <a:r>
              <a:rPr lang="uk-UA" sz="2400" dirty="0" smtClean="0"/>
              <a:t>1</a:t>
            </a:r>
            <a:endParaRPr lang="uk-UA" sz="2400" dirty="0"/>
          </a:p>
        </p:txBody>
      </p:sp>
      <p:sp>
        <p:nvSpPr>
          <p:cNvPr id="23" name="TextBox 22"/>
          <p:cNvSpPr txBox="1"/>
          <p:nvPr/>
        </p:nvSpPr>
        <p:spPr>
          <a:xfrm>
            <a:off x="5652120" y="3543399"/>
            <a:ext cx="432048" cy="461665"/>
          </a:xfrm>
          <a:prstGeom prst="rect">
            <a:avLst/>
          </a:prstGeom>
          <a:noFill/>
        </p:spPr>
        <p:txBody>
          <a:bodyPr wrap="square" rtlCol="0">
            <a:spAutoFit/>
          </a:bodyPr>
          <a:lstStyle/>
          <a:p>
            <a:r>
              <a:rPr lang="uk-UA" sz="2400" dirty="0" smtClean="0"/>
              <a:t>0</a:t>
            </a:r>
            <a:endParaRPr lang="uk-UA" sz="2400" dirty="0"/>
          </a:p>
        </p:txBody>
      </p:sp>
      <p:sp>
        <p:nvSpPr>
          <p:cNvPr id="24" name="TextBox 23"/>
          <p:cNvSpPr txBox="1"/>
          <p:nvPr/>
        </p:nvSpPr>
        <p:spPr>
          <a:xfrm>
            <a:off x="7236296" y="3278933"/>
            <a:ext cx="432048" cy="461665"/>
          </a:xfrm>
          <a:prstGeom prst="rect">
            <a:avLst/>
          </a:prstGeom>
          <a:noFill/>
        </p:spPr>
        <p:txBody>
          <a:bodyPr wrap="square" rtlCol="0">
            <a:spAutoFit/>
          </a:bodyPr>
          <a:lstStyle/>
          <a:p>
            <a:r>
              <a:rPr lang="uk-UA" sz="2400" dirty="0" smtClean="0"/>
              <a:t>1</a:t>
            </a:r>
            <a:endParaRPr lang="uk-UA" sz="2400" dirty="0"/>
          </a:p>
        </p:txBody>
      </p:sp>
      <p:sp>
        <p:nvSpPr>
          <p:cNvPr id="25" name="TextBox 24"/>
          <p:cNvSpPr txBox="1"/>
          <p:nvPr/>
        </p:nvSpPr>
        <p:spPr>
          <a:xfrm>
            <a:off x="6228184" y="3399383"/>
            <a:ext cx="432048" cy="461665"/>
          </a:xfrm>
          <a:prstGeom prst="rect">
            <a:avLst/>
          </a:prstGeom>
          <a:noFill/>
        </p:spPr>
        <p:txBody>
          <a:bodyPr wrap="square" rtlCol="0">
            <a:spAutoFit/>
          </a:bodyPr>
          <a:lstStyle/>
          <a:p>
            <a:r>
              <a:rPr lang="uk-UA" sz="2400" dirty="0" smtClean="0"/>
              <a:t>0</a:t>
            </a:r>
            <a:endParaRPr lang="uk-UA" sz="2400" dirty="0"/>
          </a:p>
        </p:txBody>
      </p:sp>
      <p:sp>
        <p:nvSpPr>
          <p:cNvPr id="26" name="TextBox 25"/>
          <p:cNvSpPr txBox="1"/>
          <p:nvPr/>
        </p:nvSpPr>
        <p:spPr>
          <a:xfrm>
            <a:off x="7380312" y="1772816"/>
            <a:ext cx="432048" cy="461665"/>
          </a:xfrm>
          <a:prstGeom prst="rect">
            <a:avLst/>
          </a:prstGeom>
          <a:noFill/>
        </p:spPr>
        <p:txBody>
          <a:bodyPr wrap="square" rtlCol="0">
            <a:spAutoFit/>
          </a:bodyPr>
          <a:lstStyle/>
          <a:p>
            <a:r>
              <a:rPr lang="uk-UA" sz="2400" dirty="0" smtClean="0"/>
              <a:t>0</a:t>
            </a:r>
            <a:endParaRPr lang="uk-UA" sz="2400" dirty="0"/>
          </a:p>
        </p:txBody>
      </p:sp>
      <p:sp>
        <p:nvSpPr>
          <p:cNvPr id="27" name="TextBox 26"/>
          <p:cNvSpPr txBox="1"/>
          <p:nvPr/>
        </p:nvSpPr>
        <p:spPr>
          <a:xfrm>
            <a:off x="6588224" y="4667944"/>
            <a:ext cx="432048" cy="461665"/>
          </a:xfrm>
          <a:prstGeom prst="rect">
            <a:avLst/>
          </a:prstGeom>
          <a:noFill/>
        </p:spPr>
        <p:txBody>
          <a:bodyPr wrap="square" rtlCol="0">
            <a:spAutoFit/>
          </a:bodyPr>
          <a:lstStyle/>
          <a:p>
            <a:r>
              <a:rPr lang="uk-UA" sz="2400" dirty="0" smtClean="0"/>
              <a:t>1</a:t>
            </a:r>
            <a:endParaRPr lang="uk-UA" sz="2400" dirty="0"/>
          </a:p>
        </p:txBody>
      </p:sp>
    </p:spTree>
    <p:extLst>
      <p:ext uri="{BB962C8B-B14F-4D97-AF65-F5344CB8AC3E}">
        <p14:creationId xmlns:p14="http://schemas.microsoft.com/office/powerpoint/2010/main" val="43880722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7787208" cy="4873752"/>
          </a:xfrm>
        </p:spPr>
        <p:txBody>
          <a:bodyPr>
            <a:normAutofit/>
          </a:bodyPr>
          <a:lstStyle/>
          <a:p>
            <a:r>
              <a:rPr lang="uk-UA" dirty="0"/>
              <a:t>У теорії кодування інформації показується, що код </a:t>
            </a:r>
            <a:r>
              <a:rPr lang="uk-UA" dirty="0" err="1" smtClean="0"/>
              <a:t>Хаффмена</a:t>
            </a:r>
            <a:r>
              <a:rPr lang="uk-UA" dirty="0" smtClean="0"/>
              <a:t> </a:t>
            </a:r>
            <a:r>
              <a:rPr lang="uk-UA" dirty="0"/>
              <a:t>є </a:t>
            </a:r>
            <a:r>
              <a:rPr lang="uk-UA" dirty="0" err="1"/>
              <a:t>префіксним</a:t>
            </a:r>
            <a:r>
              <a:rPr lang="uk-UA" dirty="0"/>
              <a:t>, тобто код ніякого символи не є початком коду якогось іншого символу</a:t>
            </a:r>
            <a:r>
              <a:rPr lang="ru-RU" dirty="0" smtClean="0"/>
              <a:t>. </a:t>
            </a:r>
          </a:p>
          <a:p>
            <a:r>
              <a:rPr lang="uk-UA" dirty="0"/>
              <a:t>А з цього випливає, що код </a:t>
            </a:r>
            <a:r>
              <a:rPr lang="uk-UA" dirty="0" err="1" smtClean="0"/>
              <a:t>Хаффмена</a:t>
            </a:r>
            <a:r>
              <a:rPr lang="uk-UA" dirty="0" smtClean="0"/>
              <a:t> </a:t>
            </a:r>
            <a:r>
              <a:rPr lang="uk-UA" dirty="0"/>
              <a:t>однозначно відновлюється одержувачем, навіть якщо не повідомляється довжина коду кожного переданого символу</a:t>
            </a:r>
            <a:r>
              <a:rPr lang="ru-RU" dirty="0" smtClean="0"/>
              <a:t>.</a:t>
            </a:r>
          </a:p>
          <a:p>
            <a:r>
              <a:rPr lang="uk-UA" dirty="0"/>
              <a:t>Одержувачу надсилають тільки дерево </a:t>
            </a:r>
            <a:r>
              <a:rPr lang="uk-UA" dirty="0" err="1" smtClean="0"/>
              <a:t>Хаффмена</a:t>
            </a:r>
            <a:r>
              <a:rPr lang="uk-UA" dirty="0" smtClean="0"/>
              <a:t> </a:t>
            </a:r>
            <a:r>
              <a:rPr lang="uk-UA" dirty="0"/>
              <a:t>в компактному вигляді, а потім вхідна послідовність кодів символів декодується ним самостійно без будь-якої додаткової інформації</a:t>
            </a:r>
            <a:r>
              <a:rPr lang="ru-RU" dirty="0" smtClean="0"/>
              <a:t>. </a:t>
            </a:r>
            <a:endParaRPr lang="ru-RU" dirty="0"/>
          </a:p>
          <a:p>
            <a:endParaRPr lang="ru-RU" dirty="0" smtClean="0"/>
          </a:p>
        </p:txBody>
      </p:sp>
    </p:spTree>
    <p:extLst>
      <p:ext uri="{BB962C8B-B14F-4D97-AF65-F5344CB8AC3E}">
        <p14:creationId xmlns:p14="http://schemas.microsoft.com/office/powerpoint/2010/main" val="350867915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4330824" cy="4873752"/>
          </a:xfrm>
        </p:spPr>
        <p:txBody>
          <a:bodyPr>
            <a:normAutofit/>
          </a:bodyPr>
          <a:lstStyle/>
          <a:p>
            <a:r>
              <a:rPr lang="ru-RU" dirty="0" err="1" smtClean="0"/>
              <a:t>Наприклад</a:t>
            </a:r>
            <a:r>
              <a:rPr lang="ru-RU" dirty="0" smtClean="0"/>
              <a:t>, </a:t>
            </a:r>
            <a:r>
              <a:rPr lang="ru-RU" dirty="0"/>
              <a:t>при </a:t>
            </a:r>
            <a:r>
              <a:rPr lang="ru-RU" dirty="0" err="1" smtClean="0"/>
              <a:t>прийманні</a:t>
            </a:r>
            <a:r>
              <a:rPr lang="ru-RU" dirty="0" smtClean="0"/>
              <a:t> </a:t>
            </a:r>
            <a:r>
              <a:rPr lang="ru-RU" dirty="0"/>
              <a:t>"0100010100001" </a:t>
            </a:r>
            <a:r>
              <a:rPr lang="ru-RU" dirty="0" smtClean="0"/>
              <a:t>ним </a:t>
            </a:r>
            <a:r>
              <a:rPr lang="uk-UA" dirty="0"/>
              <a:t>спочатку виділяється перший символ </a:t>
            </a:r>
            <a:r>
              <a:rPr lang="ru-RU" dirty="0" smtClean="0"/>
              <a:t>"</a:t>
            </a:r>
            <a:r>
              <a:rPr lang="ru-RU" dirty="0"/>
              <a:t>Б" : "01-00010100001", </a:t>
            </a:r>
            <a:r>
              <a:rPr lang="uk-UA" dirty="0"/>
              <a:t>потім знову починаючи з вершини дерева</a:t>
            </a:r>
            <a:r>
              <a:rPr lang="ru-RU" dirty="0" smtClean="0"/>
              <a:t> </a:t>
            </a:r>
            <a:r>
              <a:rPr lang="ru-RU" dirty="0"/>
              <a:t>– "А" "01-000-10100001", </a:t>
            </a:r>
            <a:r>
              <a:rPr lang="uk-UA" dirty="0"/>
              <a:t>потім аналогічно декодується весь запис</a:t>
            </a:r>
            <a:r>
              <a:rPr lang="ru-RU" dirty="0" smtClean="0"/>
              <a:t> </a:t>
            </a:r>
            <a:r>
              <a:rPr lang="ru-RU" dirty="0"/>
              <a:t>"01-000-1-01-000-01" "БАОБАБ".</a:t>
            </a:r>
            <a:endParaRPr lang="uk-UA" dirty="0"/>
          </a:p>
        </p:txBody>
      </p:sp>
      <p:sp>
        <p:nvSpPr>
          <p:cNvPr id="4" name="Прямоугольник 3"/>
          <p:cNvSpPr/>
          <p:nvPr/>
        </p:nvSpPr>
        <p:spPr>
          <a:xfrm>
            <a:off x="5004048" y="980728"/>
            <a:ext cx="3816424" cy="55446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Овал 4"/>
          <p:cNvSpPr/>
          <p:nvPr/>
        </p:nvSpPr>
        <p:spPr>
          <a:xfrm>
            <a:off x="7812360" y="148478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Овал 5"/>
          <p:cNvSpPr/>
          <p:nvPr/>
        </p:nvSpPr>
        <p:spPr>
          <a:xfrm>
            <a:off x="7812360" y="2780928"/>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Овал 6"/>
          <p:cNvSpPr/>
          <p:nvPr/>
        </p:nvSpPr>
        <p:spPr>
          <a:xfrm>
            <a:off x="7812360" y="4149080"/>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Овал 7"/>
          <p:cNvSpPr/>
          <p:nvPr/>
        </p:nvSpPr>
        <p:spPr>
          <a:xfrm>
            <a:off x="7812360" y="5445224"/>
            <a:ext cx="576064" cy="57606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TextBox 8"/>
          <p:cNvSpPr txBox="1"/>
          <p:nvPr/>
        </p:nvSpPr>
        <p:spPr>
          <a:xfrm>
            <a:off x="8388424" y="1527175"/>
            <a:ext cx="432048" cy="461665"/>
          </a:xfrm>
          <a:prstGeom prst="rect">
            <a:avLst/>
          </a:prstGeom>
          <a:noFill/>
        </p:spPr>
        <p:txBody>
          <a:bodyPr wrap="square" rtlCol="0">
            <a:spAutoFit/>
          </a:bodyPr>
          <a:lstStyle/>
          <a:p>
            <a:r>
              <a:rPr lang="uk-UA" sz="2400" dirty="0" smtClean="0"/>
              <a:t>А</a:t>
            </a:r>
            <a:endParaRPr lang="uk-UA" sz="2400" dirty="0"/>
          </a:p>
        </p:txBody>
      </p:sp>
      <p:sp>
        <p:nvSpPr>
          <p:cNvPr id="10" name="TextBox 9"/>
          <p:cNvSpPr txBox="1"/>
          <p:nvPr/>
        </p:nvSpPr>
        <p:spPr>
          <a:xfrm>
            <a:off x="8388424" y="2838127"/>
            <a:ext cx="432048" cy="461665"/>
          </a:xfrm>
          <a:prstGeom prst="rect">
            <a:avLst/>
          </a:prstGeom>
          <a:noFill/>
        </p:spPr>
        <p:txBody>
          <a:bodyPr wrap="square" rtlCol="0">
            <a:spAutoFit/>
          </a:bodyPr>
          <a:lstStyle/>
          <a:p>
            <a:r>
              <a:rPr lang="uk-UA" sz="2400" dirty="0" smtClean="0"/>
              <a:t>О</a:t>
            </a:r>
            <a:endParaRPr lang="uk-UA" sz="2400" dirty="0"/>
          </a:p>
        </p:txBody>
      </p:sp>
      <p:sp>
        <p:nvSpPr>
          <p:cNvPr id="11" name="TextBox 10"/>
          <p:cNvSpPr txBox="1"/>
          <p:nvPr/>
        </p:nvSpPr>
        <p:spPr>
          <a:xfrm>
            <a:off x="8388424" y="4206279"/>
            <a:ext cx="432048" cy="461665"/>
          </a:xfrm>
          <a:prstGeom prst="rect">
            <a:avLst/>
          </a:prstGeom>
          <a:noFill/>
        </p:spPr>
        <p:txBody>
          <a:bodyPr wrap="square" rtlCol="0">
            <a:spAutoFit/>
          </a:bodyPr>
          <a:lstStyle/>
          <a:p>
            <a:r>
              <a:rPr lang="uk-UA" sz="2400" dirty="0" smtClean="0"/>
              <a:t>К</a:t>
            </a:r>
            <a:endParaRPr lang="uk-UA" sz="2400" dirty="0"/>
          </a:p>
        </p:txBody>
      </p:sp>
      <p:sp>
        <p:nvSpPr>
          <p:cNvPr id="12" name="TextBox 11"/>
          <p:cNvSpPr txBox="1"/>
          <p:nvPr/>
        </p:nvSpPr>
        <p:spPr>
          <a:xfrm>
            <a:off x="8388424" y="5502423"/>
            <a:ext cx="432048" cy="461665"/>
          </a:xfrm>
          <a:prstGeom prst="rect">
            <a:avLst/>
          </a:prstGeom>
          <a:noFill/>
        </p:spPr>
        <p:txBody>
          <a:bodyPr wrap="square" rtlCol="0">
            <a:spAutoFit/>
          </a:bodyPr>
          <a:lstStyle/>
          <a:p>
            <a:r>
              <a:rPr lang="uk-UA" sz="2400" dirty="0" smtClean="0"/>
              <a:t>Б</a:t>
            </a:r>
            <a:endParaRPr lang="uk-UA" sz="2400" dirty="0"/>
          </a:p>
        </p:txBody>
      </p:sp>
      <p:sp>
        <p:nvSpPr>
          <p:cNvPr id="13" name="Овал 12"/>
          <p:cNvSpPr/>
          <p:nvPr/>
        </p:nvSpPr>
        <p:spPr>
          <a:xfrm>
            <a:off x="6804248" y="2262063"/>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4" name="Прямая соединительная линия 13"/>
          <p:cNvCxnSpPr>
            <a:stCxn id="5" idx="3"/>
            <a:endCxn id="13" idx="7"/>
          </p:cNvCxnSpPr>
          <p:nvPr/>
        </p:nvCxnSpPr>
        <p:spPr>
          <a:xfrm flipH="1">
            <a:off x="7295949" y="1976485"/>
            <a:ext cx="600774" cy="369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a:stCxn id="7" idx="1"/>
          </p:cNvCxnSpPr>
          <p:nvPr/>
        </p:nvCxnSpPr>
        <p:spPr>
          <a:xfrm flipH="1" flipV="1">
            <a:off x="7295949" y="2838127"/>
            <a:ext cx="600774" cy="1395316"/>
          </a:xfrm>
          <a:prstGeom prst="line">
            <a:avLst/>
          </a:prstGeom>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6156176" y="3945411"/>
            <a:ext cx="576064" cy="576064"/>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7" name="Прямая соединительная линия 16"/>
          <p:cNvCxnSpPr>
            <a:stCxn id="13" idx="3"/>
            <a:endCxn id="16" idx="0"/>
          </p:cNvCxnSpPr>
          <p:nvPr/>
        </p:nvCxnSpPr>
        <p:spPr>
          <a:xfrm flipH="1">
            <a:off x="6444208" y="2753764"/>
            <a:ext cx="444403" cy="1191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a:stCxn id="16" idx="5"/>
            <a:endCxn id="8" idx="1"/>
          </p:cNvCxnSpPr>
          <p:nvPr/>
        </p:nvCxnSpPr>
        <p:spPr>
          <a:xfrm>
            <a:off x="6647877" y="4437112"/>
            <a:ext cx="1248846" cy="1092475"/>
          </a:xfrm>
          <a:prstGeom prst="line">
            <a:avLst/>
          </a:prstGeom>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5364088" y="2959721"/>
            <a:ext cx="576064" cy="576064"/>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uk-UA"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20" name="Прямая соединительная линия 19"/>
          <p:cNvCxnSpPr>
            <a:stCxn id="6" idx="2"/>
            <a:endCxn id="19" idx="6"/>
          </p:cNvCxnSpPr>
          <p:nvPr/>
        </p:nvCxnSpPr>
        <p:spPr>
          <a:xfrm flipH="1">
            <a:off x="5940152" y="3068960"/>
            <a:ext cx="1872208" cy="17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16" idx="1"/>
            <a:endCxn id="19" idx="5"/>
          </p:cNvCxnSpPr>
          <p:nvPr/>
        </p:nvCxnSpPr>
        <p:spPr>
          <a:xfrm flipH="1" flipV="1">
            <a:off x="5855789" y="3451422"/>
            <a:ext cx="384750" cy="578352"/>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65812" y="2780928"/>
            <a:ext cx="432048" cy="461665"/>
          </a:xfrm>
          <a:prstGeom prst="rect">
            <a:avLst/>
          </a:prstGeom>
          <a:noFill/>
        </p:spPr>
        <p:txBody>
          <a:bodyPr wrap="square" rtlCol="0">
            <a:spAutoFit/>
          </a:bodyPr>
          <a:lstStyle/>
          <a:p>
            <a:r>
              <a:rPr lang="uk-UA" sz="2400" dirty="0" smtClean="0"/>
              <a:t>1</a:t>
            </a:r>
            <a:endParaRPr lang="uk-UA" sz="2400" dirty="0"/>
          </a:p>
        </p:txBody>
      </p:sp>
      <p:sp>
        <p:nvSpPr>
          <p:cNvPr id="23" name="TextBox 22"/>
          <p:cNvSpPr txBox="1"/>
          <p:nvPr/>
        </p:nvSpPr>
        <p:spPr>
          <a:xfrm>
            <a:off x="5652120" y="3543399"/>
            <a:ext cx="432048" cy="461665"/>
          </a:xfrm>
          <a:prstGeom prst="rect">
            <a:avLst/>
          </a:prstGeom>
          <a:noFill/>
        </p:spPr>
        <p:txBody>
          <a:bodyPr wrap="square" rtlCol="0">
            <a:spAutoFit/>
          </a:bodyPr>
          <a:lstStyle/>
          <a:p>
            <a:r>
              <a:rPr lang="uk-UA" sz="2400" dirty="0" smtClean="0"/>
              <a:t>0</a:t>
            </a:r>
            <a:endParaRPr lang="uk-UA" sz="2400" dirty="0"/>
          </a:p>
        </p:txBody>
      </p:sp>
      <p:sp>
        <p:nvSpPr>
          <p:cNvPr id="24" name="TextBox 23"/>
          <p:cNvSpPr txBox="1"/>
          <p:nvPr/>
        </p:nvSpPr>
        <p:spPr>
          <a:xfrm>
            <a:off x="7236296" y="3278933"/>
            <a:ext cx="432048" cy="461665"/>
          </a:xfrm>
          <a:prstGeom prst="rect">
            <a:avLst/>
          </a:prstGeom>
          <a:noFill/>
        </p:spPr>
        <p:txBody>
          <a:bodyPr wrap="square" rtlCol="0">
            <a:spAutoFit/>
          </a:bodyPr>
          <a:lstStyle/>
          <a:p>
            <a:r>
              <a:rPr lang="uk-UA" sz="2400" dirty="0" smtClean="0"/>
              <a:t>1</a:t>
            </a:r>
            <a:endParaRPr lang="uk-UA" sz="2400" dirty="0"/>
          </a:p>
        </p:txBody>
      </p:sp>
      <p:sp>
        <p:nvSpPr>
          <p:cNvPr id="25" name="TextBox 24"/>
          <p:cNvSpPr txBox="1"/>
          <p:nvPr/>
        </p:nvSpPr>
        <p:spPr>
          <a:xfrm>
            <a:off x="6228184" y="3399383"/>
            <a:ext cx="432048" cy="461665"/>
          </a:xfrm>
          <a:prstGeom prst="rect">
            <a:avLst/>
          </a:prstGeom>
          <a:noFill/>
        </p:spPr>
        <p:txBody>
          <a:bodyPr wrap="square" rtlCol="0">
            <a:spAutoFit/>
          </a:bodyPr>
          <a:lstStyle/>
          <a:p>
            <a:r>
              <a:rPr lang="uk-UA" sz="2400" dirty="0" smtClean="0"/>
              <a:t>0</a:t>
            </a:r>
            <a:endParaRPr lang="uk-UA" sz="2400" dirty="0"/>
          </a:p>
        </p:txBody>
      </p:sp>
      <p:sp>
        <p:nvSpPr>
          <p:cNvPr id="26" name="TextBox 25"/>
          <p:cNvSpPr txBox="1"/>
          <p:nvPr/>
        </p:nvSpPr>
        <p:spPr>
          <a:xfrm>
            <a:off x="7380312" y="1772816"/>
            <a:ext cx="432048" cy="461665"/>
          </a:xfrm>
          <a:prstGeom prst="rect">
            <a:avLst/>
          </a:prstGeom>
          <a:noFill/>
        </p:spPr>
        <p:txBody>
          <a:bodyPr wrap="square" rtlCol="0">
            <a:spAutoFit/>
          </a:bodyPr>
          <a:lstStyle/>
          <a:p>
            <a:r>
              <a:rPr lang="uk-UA" sz="2400" dirty="0" smtClean="0"/>
              <a:t>0</a:t>
            </a:r>
            <a:endParaRPr lang="uk-UA" sz="2400" dirty="0"/>
          </a:p>
        </p:txBody>
      </p:sp>
      <p:sp>
        <p:nvSpPr>
          <p:cNvPr id="27" name="TextBox 26"/>
          <p:cNvSpPr txBox="1"/>
          <p:nvPr/>
        </p:nvSpPr>
        <p:spPr>
          <a:xfrm>
            <a:off x="6588224" y="4667944"/>
            <a:ext cx="432048" cy="461665"/>
          </a:xfrm>
          <a:prstGeom prst="rect">
            <a:avLst/>
          </a:prstGeom>
          <a:noFill/>
        </p:spPr>
        <p:txBody>
          <a:bodyPr wrap="square" rtlCol="0">
            <a:spAutoFit/>
          </a:bodyPr>
          <a:lstStyle/>
          <a:p>
            <a:r>
              <a:rPr lang="uk-UA" sz="2400" dirty="0" smtClean="0"/>
              <a:t>1</a:t>
            </a:r>
            <a:endParaRPr lang="uk-UA" sz="2400" dirty="0"/>
          </a:p>
        </p:txBody>
      </p:sp>
    </p:spTree>
    <p:extLst>
      <p:ext uri="{BB962C8B-B14F-4D97-AF65-F5344CB8AC3E}">
        <p14:creationId xmlns:p14="http://schemas.microsoft.com/office/powerpoint/2010/main" val="203250614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7467600" cy="3917032"/>
          </a:xfrm>
        </p:spPr>
        <p:txBody>
          <a:bodyPr>
            <a:normAutofit/>
          </a:bodyPr>
          <a:lstStyle/>
          <a:p>
            <a:r>
              <a:rPr lang="uk-UA" dirty="0"/>
              <a:t>Класичний алгоритм </a:t>
            </a:r>
            <a:r>
              <a:rPr lang="uk-UA" dirty="0" err="1"/>
              <a:t>Хаффмана</a:t>
            </a:r>
            <a:r>
              <a:rPr lang="uk-UA" dirty="0"/>
              <a:t> має один істотний недолік</a:t>
            </a:r>
            <a:r>
              <a:rPr lang="ru-RU" dirty="0" smtClean="0"/>
              <a:t>. </a:t>
            </a:r>
          </a:p>
          <a:p>
            <a:r>
              <a:rPr lang="uk-UA" dirty="0"/>
              <a:t>Для відновлення вмісту стиснутого повідомлення декодер повинен знати таблицю частот якою користувався </a:t>
            </a:r>
            <a:r>
              <a:rPr lang="uk-UA" dirty="0" err="1"/>
              <a:t>кодер</a:t>
            </a:r>
            <a:r>
              <a:rPr lang="ru-RU" dirty="0" smtClean="0"/>
              <a:t>. </a:t>
            </a:r>
          </a:p>
          <a:p>
            <a:r>
              <a:rPr lang="uk-UA" dirty="0"/>
              <a:t>Отже, довжина стиснутого повідомлення збільшується на довжину таблиці частот, яка повинна надсилатися попереду даних, що може звести нанівець всі зусилля зі стиснення повідомлення</a:t>
            </a:r>
            <a:r>
              <a:rPr lang="ru-RU" dirty="0" smtClean="0"/>
              <a:t>. </a:t>
            </a:r>
          </a:p>
        </p:txBody>
      </p:sp>
    </p:spTree>
    <p:extLst>
      <p:ext uri="{BB962C8B-B14F-4D97-AF65-F5344CB8AC3E}">
        <p14:creationId xmlns:p14="http://schemas.microsoft.com/office/powerpoint/2010/main" val="17788689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Алгоритм </a:t>
            </a:r>
            <a:r>
              <a:rPr lang="uk-UA" dirty="0" err="1"/>
              <a:t>Хаффмена</a:t>
            </a:r>
            <a:endParaRPr lang="uk-UA" dirty="0"/>
          </a:p>
        </p:txBody>
      </p:sp>
      <p:sp>
        <p:nvSpPr>
          <p:cNvPr id="3" name="Объект 2"/>
          <p:cNvSpPr>
            <a:spLocks noGrp="1"/>
          </p:cNvSpPr>
          <p:nvPr>
            <p:ph sz="quarter" idx="1"/>
          </p:nvPr>
        </p:nvSpPr>
        <p:spPr>
          <a:xfrm>
            <a:off x="457200" y="1600200"/>
            <a:ext cx="7467600" cy="2692896"/>
          </a:xfrm>
        </p:spPr>
        <p:txBody>
          <a:bodyPr>
            <a:normAutofit/>
          </a:bodyPr>
          <a:lstStyle/>
          <a:p>
            <a:r>
              <a:rPr lang="uk-UA" dirty="0"/>
              <a:t>Крім того, необхідність наявності повної частотної статистики перед початком власне кодування вимагає двох проходів по повідомленню: одного для побудови моделі повідомлення (таблиці частот і Н-дерева), </a:t>
            </a:r>
            <a:r>
              <a:rPr lang="ru-RU" dirty="0" err="1" smtClean="0"/>
              <a:t>наступного</a:t>
            </a:r>
            <a:r>
              <a:rPr lang="uk-UA" dirty="0" smtClean="0"/>
              <a:t> </a:t>
            </a:r>
            <a:r>
              <a:rPr lang="uk-UA" dirty="0"/>
              <a:t>для власне кодування</a:t>
            </a:r>
            <a:r>
              <a:rPr lang="ru-RU" dirty="0" smtClean="0"/>
              <a:t>.</a:t>
            </a:r>
            <a:endParaRPr lang="uk-UA" dirty="0"/>
          </a:p>
        </p:txBody>
      </p:sp>
    </p:spTree>
    <p:extLst>
      <p:ext uri="{BB962C8B-B14F-4D97-AF65-F5344CB8AC3E}">
        <p14:creationId xmlns:p14="http://schemas.microsoft.com/office/powerpoint/2010/main" val="3318316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Артефакти стиснення</a:t>
            </a:r>
            <a:endParaRPr lang="uk-UA" dirty="0"/>
          </a:p>
        </p:txBody>
      </p:sp>
      <p:sp>
        <p:nvSpPr>
          <p:cNvPr id="3" name="Объект 2"/>
          <p:cNvSpPr>
            <a:spLocks noGrp="1"/>
          </p:cNvSpPr>
          <p:nvPr>
            <p:ph sz="quarter" idx="1"/>
          </p:nvPr>
        </p:nvSpPr>
        <p:spPr>
          <a:xfrm>
            <a:off x="457200" y="1600200"/>
            <a:ext cx="7467600" cy="4061048"/>
          </a:xfrm>
        </p:spPr>
        <p:txBody>
          <a:bodyPr>
            <a:normAutofit/>
          </a:bodyPr>
          <a:lstStyle/>
          <a:p>
            <a:r>
              <a:rPr lang="ru-RU" b="1" dirty="0" err="1" smtClean="0"/>
              <a:t>Артефакти</a:t>
            </a:r>
            <a:r>
              <a:rPr lang="ru-RU" b="1" dirty="0" smtClean="0"/>
              <a:t> </a:t>
            </a:r>
            <a:r>
              <a:rPr lang="ru-RU" b="1" dirty="0" err="1" smtClean="0"/>
              <a:t>стиснення</a:t>
            </a:r>
            <a:r>
              <a:rPr lang="ru-RU" dirty="0" smtClean="0"/>
              <a:t> </a:t>
            </a:r>
            <a:r>
              <a:rPr lang="ru-RU" dirty="0"/>
              <a:t>— </a:t>
            </a:r>
            <a:r>
              <a:rPr lang="uk-UA" dirty="0"/>
              <a:t>це помітні спотворення зображення, звуку, відео і т. д., що викликаються стисненням з втратами</a:t>
            </a:r>
            <a:r>
              <a:rPr lang="ru-RU" dirty="0" smtClean="0"/>
              <a:t>. </a:t>
            </a:r>
          </a:p>
          <a:p>
            <a:r>
              <a:rPr lang="uk-UA" dirty="0"/>
              <a:t>Так наприклад, артефакти стиснення JPEG </a:t>
            </a:r>
            <a:r>
              <a:rPr lang="uk-UA" dirty="0" smtClean="0"/>
              <a:t>із великим коефіцієнтом </a:t>
            </a:r>
            <a:r>
              <a:rPr lang="uk-UA" dirty="0"/>
              <a:t>стиснення </a:t>
            </a:r>
            <a:r>
              <a:rPr lang="uk-UA" dirty="0" smtClean="0"/>
              <a:t>являють собою прямокутні </a:t>
            </a:r>
            <a:r>
              <a:rPr lang="uk-UA" dirty="0"/>
              <a:t>поля одного кольору, які можуть приймати досить великий розмір в одноколірних областях зображення. Також вони знижують чіткість</a:t>
            </a:r>
            <a:r>
              <a:rPr lang="ru-RU" dirty="0" smtClean="0"/>
              <a:t>.</a:t>
            </a:r>
            <a:endParaRPr lang="uk-UA" dirty="0"/>
          </a:p>
        </p:txBody>
      </p:sp>
    </p:spTree>
    <p:extLst>
      <p:ext uri="{BB962C8B-B14F-4D97-AF65-F5344CB8AC3E}">
        <p14:creationId xmlns:p14="http://schemas.microsoft.com/office/powerpoint/2010/main" val="604999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Артефакти стиснення</a:t>
            </a:r>
            <a:endParaRPr lang="uk-UA" dirty="0"/>
          </a:p>
        </p:txBody>
      </p:sp>
      <p:pic>
        <p:nvPicPr>
          <p:cNvPr id="1026" name="Picture 2" descr="D:\Мои документы\НАУ\Архівація і стиснення даних\6 - Конспект лекцій\Лекции А.Б\Л-3\Дополнительная информация\image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689" y="1556792"/>
            <a:ext cx="4841591"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349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Стиснення із втратами проти стиснення без </a:t>
            </a:r>
            <a:r>
              <a:rPr lang="uk-UA" dirty="0" smtClean="0"/>
              <a:t>втрат </a:t>
            </a:r>
            <a:r>
              <a:rPr lang="ru-RU" dirty="0" smtClean="0"/>
              <a:t>(</a:t>
            </a:r>
            <a:r>
              <a:rPr lang="ru-RU" dirty="0" err="1" smtClean="0"/>
              <a:t>приклади</a:t>
            </a:r>
            <a:r>
              <a:rPr lang="ru-RU" dirty="0" smtClean="0"/>
              <a:t>)</a:t>
            </a:r>
            <a:endParaRPr lang="ru-RU" dirty="0"/>
          </a:p>
        </p:txBody>
      </p:sp>
      <p:sp>
        <p:nvSpPr>
          <p:cNvPr id="3" name="Содержимое 2"/>
          <p:cNvSpPr>
            <a:spLocks noGrp="1"/>
          </p:cNvSpPr>
          <p:nvPr>
            <p:ph sz="quarter" idx="1"/>
          </p:nvPr>
        </p:nvSpPr>
        <p:spPr>
          <a:xfrm>
            <a:off x="457200" y="1600200"/>
            <a:ext cx="7829576" cy="4873752"/>
          </a:xfrm>
        </p:spPr>
        <p:txBody>
          <a:bodyPr>
            <a:normAutofit/>
          </a:bodyPr>
          <a:lstStyle/>
          <a:p>
            <a:r>
              <a:rPr lang="uk-UA" dirty="0"/>
              <a:t>Звукові дані, що пройшли стиснення з втратами, не приймаються судами як речові докази (і навіть не беруться до уваги)</a:t>
            </a:r>
            <a:r>
              <a:rPr lang="ru-RU" dirty="0" smtClean="0"/>
              <a:t>.</a:t>
            </a:r>
          </a:p>
          <a:p>
            <a:r>
              <a:rPr lang="uk-UA" dirty="0"/>
              <a:t>Інформація, що </a:t>
            </a:r>
            <a:r>
              <a:rPr lang="uk-UA" dirty="0" smtClean="0"/>
              <a:t>піддалася стисненню із </a:t>
            </a:r>
            <a:r>
              <a:rPr lang="uk-UA" dirty="0"/>
              <a:t>втратами, набуває артефактів стиснення і втрачає природні шуми середовища, </a:t>
            </a:r>
            <a:r>
              <a:rPr lang="uk-UA" dirty="0" smtClean="0"/>
              <a:t>в якому </a:t>
            </a:r>
            <a:r>
              <a:rPr lang="uk-UA" dirty="0"/>
              <a:t>проводився запис, у зв'язку з чим неможливо встановити чи </a:t>
            </a:r>
            <a:r>
              <a:rPr lang="uk-UA" dirty="0" smtClean="0"/>
              <a:t>справжній запис, чи синтезований</a:t>
            </a:r>
            <a:r>
              <a:rPr lang="ru-RU" dirty="0" smtClean="0"/>
              <a:t>. </a:t>
            </a:r>
          </a:p>
          <a:p>
            <a:r>
              <a:rPr lang="uk-UA" dirty="0"/>
              <a:t>Тому важливі записи рекомендується проводити в форматі ІКМ (PCM</a:t>
            </a:r>
            <a:r>
              <a:rPr lang="uk-UA" dirty="0" smtClean="0"/>
              <a:t>), </a:t>
            </a:r>
            <a:r>
              <a:rPr lang="uk-UA" dirty="0"/>
              <a:t>або використовувати архаїчний плівковий диктофон</a:t>
            </a:r>
            <a:r>
              <a:rPr lang="ru-RU"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1889</TotalTime>
  <Words>2927</Words>
  <Application>Microsoft Office PowerPoint</Application>
  <PresentationFormat>Экран (4:3)</PresentationFormat>
  <Paragraphs>451</Paragraphs>
  <Slides>69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69</vt:i4>
      </vt:variant>
    </vt:vector>
  </HeadingPairs>
  <TitlesOfParts>
    <vt:vector size="73" baseType="lpstr">
      <vt:lpstr>Century Schoolbook</vt:lpstr>
      <vt:lpstr>Wingdings</vt:lpstr>
      <vt:lpstr>Wingdings 2</vt:lpstr>
      <vt:lpstr>Эркер</vt:lpstr>
      <vt:lpstr>Архівація та стиснення мультимедійної інформації</vt:lpstr>
      <vt:lpstr>Зміст лекції</vt:lpstr>
      <vt:lpstr>Основи стиснення даних (повтор)</vt:lpstr>
      <vt:lpstr>Чому неможливе стиснення зашифрованої інформації?</vt:lpstr>
      <vt:lpstr>Основи стиснення даних (повтор)</vt:lpstr>
      <vt:lpstr>Стиснення із втратами проти стиснення без втрат</vt:lpstr>
      <vt:lpstr>Артефакти стиснення</vt:lpstr>
      <vt:lpstr>Артефакти стиснення</vt:lpstr>
      <vt:lpstr>Стиснення із втратами проти стиснення без втрат (приклади)</vt:lpstr>
      <vt:lpstr>Стиснення із втратами проти стиснення без втрат (приклади)</vt:lpstr>
      <vt:lpstr>Ентропія джерела та його оптимальне кодування</vt:lpstr>
      <vt:lpstr>Інформаційна ентропія</vt:lpstr>
      <vt:lpstr>Інформаційна ентропія</vt:lpstr>
      <vt:lpstr>Інформаційна ентропія</vt:lpstr>
      <vt:lpstr>Кодування ентропії</vt:lpstr>
      <vt:lpstr>Кодування ентропії</vt:lpstr>
      <vt:lpstr>Моделювання джерела інформації</vt:lpstr>
      <vt:lpstr>Ймовірнісні моделі джерела інформації</vt:lpstr>
      <vt:lpstr>Джерело Бернуллі</vt:lpstr>
      <vt:lpstr>Джерело Бернуллі</vt:lpstr>
      <vt:lpstr>Джерело Маркова</vt:lpstr>
      <vt:lpstr>Джерело Маркова</vt:lpstr>
      <vt:lpstr>Джерело Маркова першого порядку</vt:lpstr>
      <vt:lpstr>Джерело Маркова</vt:lpstr>
      <vt:lpstr>Класифікація інформації на основі моделей її джерела</vt:lpstr>
      <vt:lpstr>Класифікація інформації на основі моделей її джерела</vt:lpstr>
      <vt:lpstr>Стиснення без втрат</vt:lpstr>
      <vt:lpstr>Два підходи до алгоритмів стиснення без втрат</vt:lpstr>
      <vt:lpstr>Два підходи до алгоритмів стиснення без втрат</vt:lpstr>
      <vt:lpstr>Техніка стиснення без втрат</vt:lpstr>
      <vt:lpstr>Техніка стиснення без втрат</vt:lpstr>
      <vt:lpstr>Техніка стиснення без втрат</vt:lpstr>
      <vt:lpstr>Методи стиснення без втрат</vt:lpstr>
      <vt:lpstr>Методи стиснення без втрат</vt:lpstr>
      <vt:lpstr>Методи стиснення без втрат</vt:lpstr>
      <vt:lpstr>Методи стиснення без втрат</vt:lpstr>
      <vt:lpstr>Стиснення способом кодування серій послідовностей (RLE)</vt:lpstr>
      <vt:lpstr>Стиснення способом кодування серій послідовностей (RLE) - приклад</vt:lpstr>
      <vt:lpstr>RLE – приклад ефективного стиснення</vt:lpstr>
      <vt:lpstr>RLE – приклад неефективного стиснення</vt:lpstr>
      <vt:lpstr>Стиснення способом кодування серій (RLE) - застосування</vt:lpstr>
      <vt:lpstr>Стиснення способом кодування серій (RLE) - застосування</vt:lpstr>
      <vt:lpstr>Стиснення із втратами</vt:lpstr>
      <vt:lpstr>Дві основні схеми стиснення із втратами</vt:lpstr>
      <vt:lpstr>Дві основні схеми стиснення із втратами</vt:lpstr>
      <vt:lpstr>Методи стиснення даних із втратами</vt:lpstr>
      <vt:lpstr>Методи стиснення даних із втратами</vt:lpstr>
      <vt:lpstr>Методи стиснення даних із втратами</vt:lpstr>
      <vt:lpstr>Методи стиснення даних із втратами</vt:lpstr>
      <vt:lpstr>Висновки та практичні рекомендації</vt:lpstr>
      <vt:lpstr>Які є запитання?</vt:lpstr>
      <vt:lpstr>Дякую за увагу!</vt:lpstr>
      <vt:lpstr>Додатки</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lpstr>Алгоритм Хаффмена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Архивация и сжатие аудио и видео изображений</dc:title>
  <dc:creator>Александр Бобарчук</dc:creator>
  <cp:lastModifiedBy>Александр Бобарчук</cp:lastModifiedBy>
  <cp:revision>187</cp:revision>
  <dcterms:modified xsi:type="dcterms:W3CDTF">2017-10-04T03:33:33Z</dcterms:modified>
</cp:coreProperties>
</file>