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3" r:id="rId11"/>
    <p:sldId id="268" r:id="rId12"/>
    <p:sldId id="269" r:id="rId13"/>
    <p:sldId id="266" r:id="rId14"/>
    <p:sldId id="271" r:id="rId15"/>
    <p:sldId id="270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53;&#1040;&#1059;\&#1053;&#1040;&#1059;&#1050;&#1040;%20&#1055;&#1054;&#1057;&#1051;&#1045;\2017-2018%20&#1085;&#1072;&#1091;&#1082;&#1072;\&#1050;&#1086;&#1085;&#1092;&#1077;&#1088;&#1077;&#1085;&#1094;&#1080;&#1080;\&#1048;&#1088;&#1072;%20&#1087;&#1088;&#1086;&#1078;&#1080;&#1090;&#1090;&#1086;&#1095;&#1085;&#1099;&#1081;\&#1050;&#1088;&#1077;&#1076;&#1080;&#1090;&#1080;%20&#1088;&#1099;&#1074;&#1077;&#1085;&#1100;%20&#1078;&#1080;&#1090;&#109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\&#1048;&#1088;&#1072;%20&#1087;&#1088;&#1086;&#1078;&#1080;&#1090;&#1090;&#1086;&#1095;&#1085;&#1099;&#1081;\&#1050;&#1088;&#1077;&#1076;&#1080;&#1090;&#1080;%20&#1088;&#1099;&#1074;&#1077;&#1085;&#1100;%20&#1078;&#1080;&#1090;&#109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53;&#1040;&#1059;\&#1053;&#1040;&#1059;&#1050;&#1040;%20&#1055;&#1054;&#1057;&#1051;&#1045;\2017-2018%20&#1085;&#1072;&#1091;&#1082;&#1072;\&#1050;&#1086;&#1085;&#1092;&#1077;&#1088;&#1077;&#1085;&#1094;&#1080;&#1080;\&#1048;&#1088;&#1072;%20&#1087;&#1088;&#1086;&#1078;&#1080;&#1090;&#1090;&#1086;&#1095;&#1085;&#1099;&#1081;\&#1050;&#1088;&#1077;&#1076;&#1080;&#1090;&#1080;%20&#1088;&#1099;&#1074;&#1077;&#1085;&#1100;%20&#1078;&#1080;&#1090;&#109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53;&#1040;&#1059;\&#1053;&#1040;&#1059;&#1050;&#1040;%20&#1055;&#1054;&#1057;&#1051;&#1045;\2017-2018%20&#1085;&#1072;&#1091;&#1082;&#1072;\&#1050;&#1086;&#1085;&#1092;&#1077;&#1088;&#1077;&#1085;&#1094;&#1080;&#1080;\&#1048;&#1088;&#1072;%20&#1087;&#1088;&#1086;&#1078;&#1080;&#1090;&#1090;&#1086;&#1095;&#1085;&#1099;&#1081;\&#1050;&#1088;&#1077;&#1076;&#1080;&#1090;&#1080;%20&#1088;&#1099;&#1074;&#1077;&#1085;&#1100;%20&#1078;&#1080;&#1090;&#109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Лист3!$D$2</c:f>
              <c:strCache>
                <c:ptCount val="1"/>
                <c:pt idx="0">
                  <c:v>на вимогу</c:v>
                </c:pt>
              </c:strCache>
            </c:strRef>
          </c:tx>
          <c:cat>
            <c:strRef>
              <c:f>Лист3!$B$5:$B$10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січень 2018</c:v>
                </c:pt>
              </c:strCache>
            </c:strRef>
          </c:cat>
          <c:val>
            <c:numRef>
              <c:f>Лист3!$D$5:$D$10</c:f>
              <c:numCache>
                <c:formatCode>#,##0;\–#,##0;"–"</c:formatCode>
                <c:ptCount val="5"/>
                <c:pt idx="0">
                  <c:v>100171.25188376993</c:v>
                </c:pt>
                <c:pt idx="1">
                  <c:v>112523.83619027959</c:v>
                </c:pt>
                <c:pt idx="2">
                  <c:v>129637.96069395993</c:v>
                </c:pt>
                <c:pt idx="3">
                  <c:v>165977.86900325981</c:v>
                </c:pt>
                <c:pt idx="4">
                  <c:v>162088.25795679001</c:v>
                </c:pt>
              </c:numCache>
            </c:numRef>
          </c:val>
        </c:ser>
        <c:ser>
          <c:idx val="1"/>
          <c:order val="1"/>
          <c:tx>
            <c:strRef>
              <c:f>Лист3!$E$2</c:f>
              <c:strCache>
                <c:ptCount val="1"/>
                <c:pt idx="0">
                  <c:v>до 1 року</c:v>
                </c:pt>
              </c:strCache>
            </c:strRef>
          </c:tx>
          <c:cat>
            <c:strRef>
              <c:f>Лист3!$B$5:$B$10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січень 2018</c:v>
                </c:pt>
              </c:strCache>
            </c:strRef>
          </c:cat>
          <c:val>
            <c:numRef>
              <c:f>Лист3!$E$5:$E$10</c:f>
              <c:numCache>
                <c:formatCode>#,##0;\–#,##0;"–"</c:formatCode>
                <c:ptCount val="5"/>
                <c:pt idx="0">
                  <c:v>135634.65406352971</c:v>
                </c:pt>
                <c:pt idx="1">
                  <c:v>176408.33402712026</c:v>
                </c:pt>
                <c:pt idx="2">
                  <c:v>171487.71509310021</c:v>
                </c:pt>
                <c:pt idx="3">
                  <c:v>181092.21547028015</c:v>
                </c:pt>
                <c:pt idx="4">
                  <c:v>181636.03005537996</c:v>
                </c:pt>
              </c:numCache>
            </c:numRef>
          </c:val>
        </c:ser>
        <c:ser>
          <c:idx val="2"/>
          <c:order val="2"/>
          <c:tx>
            <c:strRef>
              <c:f>Лист3!$F$2</c:f>
              <c:strCache>
                <c:ptCount val="1"/>
                <c:pt idx="0">
                  <c:v>від  1 року до 2 років1</c:v>
                </c:pt>
              </c:strCache>
            </c:strRef>
          </c:tx>
          <c:cat>
            <c:strRef>
              <c:f>Лист3!$B$5:$B$10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січень 2018</c:v>
                </c:pt>
              </c:strCache>
            </c:strRef>
          </c:cat>
          <c:val>
            <c:numRef>
              <c:f>Лист3!$F$5:$F$10</c:f>
              <c:numCache>
                <c:formatCode>#,##0;\–#,##0;"–"</c:formatCode>
                <c:ptCount val="5"/>
                <c:pt idx="0">
                  <c:v>167752.05012316001</c:v>
                </c:pt>
                <c:pt idx="1">
                  <c:v>106162.04576407</c:v>
                </c:pt>
                <c:pt idx="2">
                  <c:v>138168.90473158978</c:v>
                </c:pt>
                <c:pt idx="3">
                  <c:v>142016.51068873997</c:v>
                </c:pt>
                <c:pt idx="4">
                  <c:v>141645.79964502004</c:v>
                </c:pt>
              </c:numCache>
            </c:numRef>
          </c:val>
        </c:ser>
        <c:ser>
          <c:idx val="3"/>
          <c:order val="3"/>
          <c:tx>
            <c:strRef>
              <c:f>Лист3!$G$2</c:f>
              <c:strCache>
                <c:ptCount val="1"/>
                <c:pt idx="0">
                  <c:v>більше 2 років</c:v>
                </c:pt>
              </c:strCache>
            </c:strRef>
          </c:tx>
          <c:cat>
            <c:strRef>
              <c:f>Лист3!$B$5:$B$10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січень 2018</c:v>
                </c:pt>
              </c:strCache>
            </c:strRef>
          </c:cat>
          <c:val>
            <c:numRef>
              <c:f>Лист3!$G$5:$G$10</c:f>
              <c:numCache>
                <c:formatCode>#,##0;\–#,##0;"–"</c:formatCode>
                <c:ptCount val="5"/>
                <c:pt idx="0">
                  <c:v>14576.595395870001</c:v>
                </c:pt>
                <c:pt idx="1">
                  <c:v>15801.26926808001</c:v>
                </c:pt>
                <c:pt idx="2">
                  <c:v>5381.8754428700004</c:v>
                </c:pt>
                <c:pt idx="3">
                  <c:v>6226.5081132899995</c:v>
                </c:pt>
                <c:pt idx="4">
                  <c:v>6299.4671578599991</c:v>
                </c:pt>
              </c:numCache>
            </c:numRef>
          </c:val>
        </c:ser>
        <c:shape val="box"/>
        <c:axId val="62093568"/>
        <c:axId val="62111744"/>
        <c:axId val="0"/>
      </c:bar3DChart>
      <c:catAx>
        <c:axId val="62093568"/>
        <c:scaling>
          <c:orientation val="minMax"/>
        </c:scaling>
        <c:axPos val="b"/>
        <c:tickLblPos val="nextTo"/>
        <c:crossAx val="62111744"/>
        <c:crosses val="autoZero"/>
        <c:auto val="1"/>
        <c:lblAlgn val="ctr"/>
        <c:lblOffset val="100"/>
      </c:catAx>
      <c:valAx>
        <c:axId val="62111744"/>
        <c:scaling>
          <c:orientation val="minMax"/>
        </c:scaling>
        <c:axPos val="l"/>
        <c:majorGridlines/>
        <c:numFmt formatCode="0%" sourceLinked="1"/>
        <c:tickLblPos val="nextTo"/>
        <c:crossAx val="620935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Лист3!$G$2</c:f>
              <c:strCache>
                <c:ptCount val="1"/>
                <c:pt idx="0">
                  <c:v>більше 2 років</c:v>
                </c:pt>
              </c:strCache>
            </c:strRef>
          </c:tx>
          <c:cat>
            <c:strRef>
              <c:f>Лист3!$B$5:$B$10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січень 2018</c:v>
                </c:pt>
              </c:strCache>
            </c:strRef>
          </c:cat>
          <c:val>
            <c:numRef>
              <c:f>Лист3!$G$5:$G$10</c:f>
              <c:numCache>
                <c:formatCode>#,##0;\–#,##0;"–"</c:formatCode>
                <c:ptCount val="5"/>
                <c:pt idx="0">
                  <c:v>14576.595395870001</c:v>
                </c:pt>
                <c:pt idx="1">
                  <c:v>15801.26926808001</c:v>
                </c:pt>
                <c:pt idx="2">
                  <c:v>5381.8754428700004</c:v>
                </c:pt>
                <c:pt idx="3">
                  <c:v>6226.5081132899995</c:v>
                </c:pt>
                <c:pt idx="4">
                  <c:v>6299.467157860001</c:v>
                </c:pt>
              </c:numCache>
            </c:numRef>
          </c:val>
        </c:ser>
        <c:ser>
          <c:idx val="1"/>
          <c:order val="1"/>
          <c:tx>
            <c:strRef>
              <c:f>Лист3!$F$2</c:f>
              <c:strCache>
                <c:ptCount val="1"/>
                <c:pt idx="0">
                  <c:v>від  1 року до 2 років1</c:v>
                </c:pt>
              </c:strCache>
            </c:strRef>
          </c:tx>
          <c:cat>
            <c:strRef>
              <c:f>Лист3!$B$5:$B$10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січень 2018</c:v>
                </c:pt>
              </c:strCache>
            </c:strRef>
          </c:cat>
          <c:val>
            <c:numRef>
              <c:f>Лист3!$F$5:$F$10</c:f>
              <c:numCache>
                <c:formatCode>#,##0;\–#,##0;"–"</c:formatCode>
                <c:ptCount val="5"/>
                <c:pt idx="0">
                  <c:v>167752.05012316001</c:v>
                </c:pt>
                <c:pt idx="1">
                  <c:v>106162.04576407</c:v>
                </c:pt>
                <c:pt idx="2">
                  <c:v>138168.90473158984</c:v>
                </c:pt>
                <c:pt idx="3">
                  <c:v>142016.51068873997</c:v>
                </c:pt>
                <c:pt idx="4">
                  <c:v>141645.79964502004</c:v>
                </c:pt>
              </c:numCache>
            </c:numRef>
          </c:val>
        </c:ser>
        <c:ser>
          <c:idx val="2"/>
          <c:order val="2"/>
          <c:tx>
            <c:strRef>
              <c:f>Лист3!$E$2</c:f>
              <c:strCache>
                <c:ptCount val="1"/>
                <c:pt idx="0">
                  <c:v>до 1 року</c:v>
                </c:pt>
              </c:strCache>
            </c:strRef>
          </c:tx>
          <c:cat>
            <c:strRef>
              <c:f>Лист3!$B$5:$B$10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січень 2018</c:v>
                </c:pt>
              </c:strCache>
            </c:strRef>
          </c:cat>
          <c:val>
            <c:numRef>
              <c:f>Лист3!$E$5:$E$10</c:f>
              <c:numCache>
                <c:formatCode>#,##0;\–#,##0;"–"</c:formatCode>
                <c:ptCount val="5"/>
                <c:pt idx="0">
                  <c:v>135634.65406352983</c:v>
                </c:pt>
                <c:pt idx="1">
                  <c:v>176408.33402712032</c:v>
                </c:pt>
                <c:pt idx="2">
                  <c:v>171487.71509310021</c:v>
                </c:pt>
                <c:pt idx="3">
                  <c:v>181092.21547028009</c:v>
                </c:pt>
                <c:pt idx="4">
                  <c:v>181636.03005537996</c:v>
                </c:pt>
              </c:numCache>
            </c:numRef>
          </c:val>
        </c:ser>
        <c:ser>
          <c:idx val="3"/>
          <c:order val="3"/>
          <c:tx>
            <c:strRef>
              <c:f>Лист3!$D$2</c:f>
              <c:strCache>
                <c:ptCount val="1"/>
                <c:pt idx="0">
                  <c:v>на вимогу</c:v>
                </c:pt>
              </c:strCache>
            </c:strRef>
          </c:tx>
          <c:cat>
            <c:strRef>
              <c:f>Лист3!$B$5:$B$10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січень 2018</c:v>
                </c:pt>
              </c:strCache>
            </c:strRef>
          </c:cat>
          <c:val>
            <c:numRef>
              <c:f>Лист3!$D$5:$D$10</c:f>
              <c:numCache>
                <c:formatCode>#,##0;\–#,##0;"–"</c:formatCode>
                <c:ptCount val="5"/>
                <c:pt idx="0">
                  <c:v>100171.25188376996</c:v>
                </c:pt>
                <c:pt idx="1">
                  <c:v>112523.83619027962</c:v>
                </c:pt>
                <c:pt idx="2">
                  <c:v>129637.96069395996</c:v>
                </c:pt>
                <c:pt idx="3">
                  <c:v>165977.8690032599</c:v>
                </c:pt>
                <c:pt idx="4">
                  <c:v>162088.25795678998</c:v>
                </c:pt>
              </c:numCache>
            </c:numRef>
          </c:val>
        </c:ser>
        <c:marker val="1"/>
        <c:axId val="62262272"/>
        <c:axId val="62284544"/>
      </c:lineChart>
      <c:catAx>
        <c:axId val="62262272"/>
        <c:scaling>
          <c:orientation val="minMax"/>
        </c:scaling>
        <c:axPos val="b"/>
        <c:tickLblPos val="nextTo"/>
        <c:crossAx val="62284544"/>
        <c:crosses val="autoZero"/>
        <c:auto val="1"/>
        <c:lblAlgn val="ctr"/>
        <c:lblOffset val="100"/>
      </c:catAx>
      <c:valAx>
        <c:axId val="62284544"/>
        <c:scaling>
          <c:orientation val="minMax"/>
        </c:scaling>
        <c:axPos val="l"/>
        <c:majorGridlines/>
        <c:numFmt formatCode="#,##0;\–#,##0;&quot;–&quot;" sourceLinked="1"/>
        <c:tickLblPos val="nextTo"/>
        <c:crossAx val="62262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3745429969401973"/>
          <c:y val="3.5567220764071185E-2"/>
          <c:w val="0.55266239868164557"/>
          <c:h val="0.78338728492271703"/>
        </c:manualLayout>
      </c:layout>
      <c:bar3DChart>
        <c:barDir val="col"/>
        <c:grouping val="standard"/>
        <c:ser>
          <c:idx val="0"/>
          <c:order val="0"/>
          <c:tx>
            <c:strRef>
              <c:f>Лист4!$A$1</c:f>
              <c:strCache>
                <c:ptCount val="1"/>
                <c:pt idx="0">
                  <c:v> Кредити, надані домашнім господарствам, за цільовим спрямуванням і строками погашення (залишки коштів на кінець періоду, млн.грн.)</c:v>
                </c:pt>
              </c:strCache>
            </c:strRef>
          </c:tx>
          <c:cat>
            <c:strRef>
              <c:f>Лист4!$B$6:$B$10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січень</c:v>
                </c:pt>
              </c:strCache>
            </c:strRef>
          </c:cat>
          <c:val>
            <c:numRef>
              <c:f>Лист4!$C$6:$C$10</c:f>
              <c:numCache>
                <c:formatCode>#,##0;\–#,##0;"–"</c:formatCode>
                <c:ptCount val="5"/>
                <c:pt idx="0">
                  <c:v>211214.97879940001</c:v>
                </c:pt>
                <c:pt idx="1">
                  <c:v>174868.68097669</c:v>
                </c:pt>
                <c:pt idx="2">
                  <c:v>163333.08824734</c:v>
                </c:pt>
                <c:pt idx="3">
                  <c:v>174181.85180861023</c:v>
                </c:pt>
                <c:pt idx="4">
                  <c:v>179063.33452968978</c:v>
                </c:pt>
              </c:numCache>
            </c:numRef>
          </c:val>
        </c:ser>
        <c:ser>
          <c:idx val="1"/>
          <c:order val="1"/>
          <c:tx>
            <c:strRef>
              <c:f>Лист4!$A$13</c:f>
              <c:strCache>
                <c:ptCount val="1"/>
                <c:pt idx="0">
                  <c:v> Депозити домашніх господарств у розрізі видів валют і строків погашення (залишки коштів на кінець періоду, млн.грн.)</c:v>
                </c:pt>
              </c:strCache>
            </c:strRef>
          </c:tx>
          <c:cat>
            <c:strRef>
              <c:f>Лист4!$B$6:$B$10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січень</c:v>
                </c:pt>
              </c:strCache>
            </c:strRef>
          </c:cat>
          <c:val>
            <c:numRef>
              <c:f>Лист4!$C$17:$C$21</c:f>
              <c:numCache>
                <c:formatCode>#,##0;\–#,##0;"–"</c:formatCode>
                <c:ptCount val="5"/>
                <c:pt idx="0">
                  <c:v>418134.5514663299</c:v>
                </c:pt>
                <c:pt idx="1">
                  <c:v>410895.48524955031</c:v>
                </c:pt>
                <c:pt idx="2">
                  <c:v>444676.4559615202</c:v>
                </c:pt>
                <c:pt idx="3">
                  <c:v>495313.10327556991</c:v>
                </c:pt>
                <c:pt idx="4">
                  <c:v>491669.55481504987</c:v>
                </c:pt>
              </c:numCache>
            </c:numRef>
          </c:val>
        </c:ser>
        <c:shape val="box"/>
        <c:axId val="62308352"/>
        <c:axId val="62309888"/>
        <c:axId val="62106240"/>
      </c:bar3DChart>
      <c:catAx>
        <c:axId val="62308352"/>
        <c:scaling>
          <c:orientation val="minMax"/>
        </c:scaling>
        <c:axPos val="b"/>
        <c:tickLblPos val="nextTo"/>
        <c:crossAx val="62309888"/>
        <c:crosses val="autoZero"/>
        <c:auto val="1"/>
        <c:lblAlgn val="ctr"/>
        <c:lblOffset val="100"/>
      </c:catAx>
      <c:valAx>
        <c:axId val="62309888"/>
        <c:scaling>
          <c:orientation val="minMax"/>
        </c:scaling>
        <c:axPos val="l"/>
        <c:majorGridlines/>
        <c:numFmt formatCode="#,##0;\–#,##0;&quot;–&quot;" sourceLinked="1"/>
        <c:tickLblPos val="nextTo"/>
        <c:crossAx val="62308352"/>
        <c:crosses val="autoZero"/>
        <c:crossBetween val="between"/>
      </c:valAx>
      <c:serAx>
        <c:axId val="62106240"/>
        <c:scaling>
          <c:orientation val="minMax"/>
        </c:scaling>
        <c:delete val="1"/>
        <c:axPos val="b"/>
        <c:tickLblPos val="none"/>
        <c:crossAx val="62309888"/>
        <c:crosses val="autoZero"/>
      </c:serAx>
    </c:plotArea>
    <c:legend>
      <c:legendPos val="r"/>
      <c:layout>
        <c:manualLayout>
          <c:xMode val="edge"/>
          <c:yMode val="edge"/>
          <c:x val="0.7148160183680754"/>
          <c:y val="0"/>
          <c:w val="0.27107463418924543"/>
          <c:h val="1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6623918964968"/>
          <c:y val="3.4412415714493286E-2"/>
          <c:w val="0.60969556968716965"/>
          <c:h val="0.72880769658072253"/>
        </c:manualLayout>
      </c:layout>
      <c:lineChart>
        <c:grouping val="standard"/>
        <c:ser>
          <c:idx val="0"/>
          <c:order val="0"/>
          <c:tx>
            <c:strRef>
              <c:f>Лист2!$A$2:$H$2</c:f>
              <c:strCache>
                <c:ptCount val="1"/>
                <c:pt idx="0">
                  <c:v>Фонд оплати праці усіх працівників за видами економічної діяльності, грн.</c:v>
                </c:pt>
              </c:strCache>
            </c:strRef>
          </c:tx>
          <c:spPr>
            <a:ln>
              <a:solidFill>
                <a:srgbClr val="D23A9F"/>
              </a:solidFill>
            </a:ln>
          </c:spPr>
          <c:marker>
            <c:spPr>
              <a:solidFill>
                <a:srgbClr val="D23A9F"/>
              </a:solidFill>
            </c:spPr>
          </c:marker>
          <c:cat>
            <c:strRef>
              <c:f>Лист2!$A$3:$M$3</c:f>
              <c:strCache>
                <c:ptCount val="13"/>
                <c:pt idx="0">
                  <c:v>Січень 2017</c:v>
                </c:pt>
                <c:pt idx="1">
                  <c:v>Лютий 2017</c:v>
                </c:pt>
                <c:pt idx="2">
                  <c:v>Березень 2017</c:v>
                </c:pt>
                <c:pt idx="3">
                  <c:v>Квітень 2017</c:v>
                </c:pt>
                <c:pt idx="4">
                  <c:v>Травень 2017</c:v>
                </c:pt>
                <c:pt idx="5">
                  <c:v>Червень 2017</c:v>
                </c:pt>
                <c:pt idx="6">
                  <c:v>Липень 2017</c:v>
                </c:pt>
                <c:pt idx="7">
                  <c:v>Серпень 2017</c:v>
                </c:pt>
                <c:pt idx="8">
                  <c:v>Вересень 2017</c:v>
                </c:pt>
                <c:pt idx="9">
                  <c:v>Жовтень 2017</c:v>
                </c:pt>
                <c:pt idx="10">
                  <c:v>Листопад 2017</c:v>
                </c:pt>
                <c:pt idx="11">
                  <c:v>Грудень 2017</c:v>
                </c:pt>
                <c:pt idx="12">
                  <c:v>Січень 2018</c:v>
                </c:pt>
              </c:strCache>
            </c:strRef>
          </c:cat>
          <c:val>
            <c:numRef>
              <c:f>Лист2!$A$4:$M$4</c:f>
              <c:numCache>
                <c:formatCode>0.0</c:formatCode>
                <c:ptCount val="13"/>
                <c:pt idx="0">
                  <c:v>47847.9</c:v>
                </c:pt>
                <c:pt idx="1">
                  <c:v>49372</c:v>
                </c:pt>
                <c:pt idx="2">
                  <c:v>53773.4</c:v>
                </c:pt>
                <c:pt idx="3">
                  <c:v>52864.7</c:v>
                </c:pt>
                <c:pt idx="4">
                  <c:v>54180.9</c:v>
                </c:pt>
                <c:pt idx="5">
                  <c:v>58123.9</c:v>
                </c:pt>
                <c:pt idx="6">
                  <c:v>57833.5</c:v>
                </c:pt>
                <c:pt idx="7">
                  <c:v>55875.199999999997</c:v>
                </c:pt>
                <c:pt idx="8">
                  <c:v>57929.2</c:v>
                </c:pt>
                <c:pt idx="9">
                  <c:v>58372.5</c:v>
                </c:pt>
                <c:pt idx="10">
                  <c:v>59091.4</c:v>
                </c:pt>
                <c:pt idx="11">
                  <c:v>69085.399999999994</c:v>
                </c:pt>
                <c:pt idx="12">
                  <c:v>61282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 Кредити, надані резидентам у розрізі секторів економіки, грн.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val>
            <c:numRef>
              <c:f>Лист2!$A$7:$M$7</c:f>
              <c:numCache>
                <c:formatCode>#,##0</c:formatCode>
                <c:ptCount val="13"/>
                <c:pt idx="0">
                  <c:v>984687.51603370043</c:v>
                </c:pt>
                <c:pt idx="1">
                  <c:v>974633.95507843001</c:v>
                </c:pt>
                <c:pt idx="2">
                  <c:v>966549.6914800501</c:v>
                </c:pt>
                <c:pt idx="3">
                  <c:v>960583.70208118006</c:v>
                </c:pt>
                <c:pt idx="4">
                  <c:v>955687.26796977955</c:v>
                </c:pt>
                <c:pt idx="5">
                  <c:v>955223.41538767004</c:v>
                </c:pt>
                <c:pt idx="6">
                  <c:v>954725.81765017041</c:v>
                </c:pt>
                <c:pt idx="7">
                  <c:v>956879.59211811924</c:v>
                </c:pt>
                <c:pt idx="8">
                  <c:v>973715.8404579208</c:v>
                </c:pt>
                <c:pt idx="9">
                  <c:v>988815.19649640005</c:v>
                </c:pt>
                <c:pt idx="10">
                  <c:v>988863.60939464998</c:v>
                </c:pt>
                <c:pt idx="11">
                  <c:v>1016657.0963205708</c:v>
                </c:pt>
                <c:pt idx="12">
                  <c:v>1047908.078008041</c:v>
                </c:pt>
              </c:numCache>
            </c:numRef>
          </c:val>
        </c:ser>
        <c:marker val="1"/>
        <c:axId val="63060608"/>
        <c:axId val="63062784"/>
      </c:lineChart>
      <c:catAx>
        <c:axId val="63060608"/>
        <c:scaling>
          <c:orientation val="minMax"/>
        </c:scaling>
        <c:axPos val="b"/>
        <c:tickLblPos val="nextTo"/>
        <c:crossAx val="63062784"/>
        <c:crosses val="autoZero"/>
        <c:auto val="1"/>
        <c:lblAlgn val="ctr"/>
        <c:lblOffset val="100"/>
      </c:catAx>
      <c:valAx>
        <c:axId val="63062784"/>
        <c:scaling>
          <c:orientation val="minMax"/>
        </c:scaling>
        <c:axPos val="l"/>
        <c:majorGridlines/>
        <c:numFmt formatCode="0.0" sourceLinked="1"/>
        <c:tickLblPos val="nextTo"/>
        <c:crossAx val="6306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6051335759787"/>
          <c:y val="6.1426508165759355E-2"/>
          <c:w val="0.22541169762737298"/>
          <c:h val="0.83101963029748893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6A341-926E-4AB6-8DF4-3BB606A60AB4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FD3DB-E1C1-4555-927D-720BF8E60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AAC3DA-E8F1-4829-AED4-2E7B7F75FA3C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0FF83-D166-418B-9D18-79F5C17C0638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462E0-EFE4-4142-8414-F41A71C1FC33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E46032-A28D-4B63-887E-EB00E2581210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9AB6-4098-48B2-B4BA-06A291814CC1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1602D-F06B-4C05-8019-5DFD3C41129E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7B27-23DF-4A26-AD87-B20629A19568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27C1F-EA4A-4549-9855-16B71AFF80F8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6ED5E-4300-4459-97D2-75AC8FA203FD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28AEE3-41E7-4805-9B37-A8FD3F794DC1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5DCCCD-0DC9-48B9-A455-010B4CC2EDEB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77FF8E-313C-4041-9DAE-32A5D48AD438}" type="datetime1">
              <a:rPr lang="ru-RU" smtClean="0"/>
              <a:pPr/>
              <a:t>15.03.2018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001056" cy="28680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Вплив рівня життя населення на активні операції депозитних корпорацій України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00438"/>
            <a:ext cx="7915276" cy="235745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Виконала: студентка групи ФК-215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Якімова Ірина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Керівник: к. е. н., доцент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Рибак Олена Миколаївна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9125" t="80266" r="28978" b="8333"/>
          <a:stretch>
            <a:fillRect/>
          </a:stretch>
        </p:blipFill>
        <p:spPr bwMode="auto">
          <a:xfrm>
            <a:off x="2357422" y="5572140"/>
            <a:ext cx="6572296" cy="10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2286016" cy="6286544"/>
          </a:xfrm>
        </p:spPr>
        <p:txBody>
          <a:bodyPr>
            <a:noAutofit/>
          </a:bodyPr>
          <a:lstStyle/>
          <a:p>
            <a:r>
              <a:rPr lang="uk-UA" sz="3300" dirty="0" smtClean="0"/>
              <a:t>Рейтинг країн Європи в частині витрат сімей на продукти харчування</a:t>
            </a:r>
            <a:endParaRPr lang="ru-RU" sz="33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287" t="9891" r="28916" b="26308"/>
          <a:stretch>
            <a:fillRect/>
          </a:stretch>
        </p:blipFill>
        <p:spPr bwMode="auto">
          <a:xfrm>
            <a:off x="2428860" y="142852"/>
            <a:ext cx="6524098" cy="54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47667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3284984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1 Структура </a:t>
            </a:r>
            <a:r>
              <a:rPr lang="ru-RU" dirty="0" err="1" smtClean="0"/>
              <a:t>депозитів</a:t>
            </a:r>
            <a:r>
              <a:rPr lang="ru-RU" dirty="0" smtClean="0"/>
              <a:t>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 у </a:t>
            </a:r>
            <a:r>
              <a:rPr lang="ru-RU" dirty="0" err="1" smtClean="0"/>
              <a:t>розрізі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валют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строків</a:t>
            </a:r>
            <a:r>
              <a:rPr lang="ru-RU" dirty="0" smtClean="0"/>
              <a:t> </a:t>
            </a:r>
            <a:r>
              <a:rPr lang="ru-RU" dirty="0" err="1" smtClean="0"/>
              <a:t>погашення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66124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2 </a:t>
            </a:r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 smtClean="0"/>
              <a:t>депозитів</a:t>
            </a:r>
            <a:r>
              <a:rPr lang="ru-RU" dirty="0" smtClean="0"/>
              <a:t>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 у </a:t>
            </a:r>
            <a:r>
              <a:rPr lang="ru-RU" dirty="0" err="1" smtClean="0"/>
              <a:t>розрізі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валют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строків</a:t>
            </a:r>
            <a:r>
              <a:rPr lang="ru-RU" dirty="0" smtClean="0"/>
              <a:t> </a:t>
            </a:r>
            <a:r>
              <a:rPr lang="ru-RU" dirty="0" err="1" smtClean="0"/>
              <a:t>погашення</a:t>
            </a:r>
            <a:r>
              <a:rPr lang="ru-RU" dirty="0" smtClean="0"/>
              <a:t>, (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на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, </a:t>
            </a:r>
            <a:r>
              <a:rPr lang="ru-RU" dirty="0" err="1" smtClean="0"/>
              <a:t>млн.грн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357554" y="2857496"/>
          <a:ext cx="5357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259632" y="1484784"/>
          <a:ext cx="70567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Динаміка кредитів та депозитів домашніх господарств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043608" y="1340768"/>
          <a:ext cx="763284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Залежність динаміки активних операцій від виплаченої заробітної плати в Україні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Основні проблеми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впливу рівня життя населення України на активні операції депозитних корпорацій 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835824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1. Високий рівень споживчих витрат населення, як наслідок – його низька інвестиційна спроможність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71678"/>
            <a:ext cx="83582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2. Високий рівень безробіття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14620"/>
            <a:ext cx="83582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3. Відсутність довіри населення до української фінансової системи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429000"/>
            <a:ext cx="835824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4. Низька поінформованість домогосподарств на фоні значних потоків дезінформації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286256"/>
            <a:ext cx="83582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5. Високий рівень інфляції та інфляційних очікувань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00636"/>
            <a:ext cx="83582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6. Низький рівень розвитку небанківських фінансових установ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715016"/>
            <a:ext cx="83582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7. Низький рівень розвитку фондового ринку України, як наслідок – відсутність реального доступу на нього капіталу домогосподарств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Запропоновані шляхи вирішення проблем впливу рівня життя населення України на активні операції депозитних корпорацій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857232"/>
            <a:ext cx="82868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1. Стимулювання розвитку реального сектору економіки, шляхом реалізації глобальних інфраструктурних проектів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71612"/>
            <a:ext cx="82868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2. Трансформація системи підготовки та перепідготовки кадрів з урахуванням реалій сьогодення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285992"/>
            <a:ext cx="828680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3. Інтеграція української системи надання фінансової інформації у загальноєвропейську з подальшим оприлюдненням адаптованої інформації серед населення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286124"/>
            <a:ext cx="82868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4. Викриття та ліквідація каналів дезінформації шляхом впровадження комплексної системи її захисту та оприлюднення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000504"/>
            <a:ext cx="82868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5. Впровадження системи нарахування та виплат інфляційних премій з метою нейтралізації інфляційних очікувань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857760"/>
            <a:ext cx="828680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6. Створення умов для розвитку небанківського фінансового сектору, шляхом оптимізації системи його моніторингу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857892"/>
            <a:ext cx="82868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7. Оптимізація процедури залучення та використання ресурсів домогосподарств шляхом спрощення системи роботи інвестиційних фондів України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571744"/>
            <a:ext cx="6500858" cy="1143000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Дякуємо за увагу!</a:t>
            </a: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94" t="20427" r="19418" b="9184"/>
          <a:stretch>
            <a:fillRect/>
          </a:stretch>
        </p:blipFill>
        <p:spPr bwMode="auto">
          <a:xfrm>
            <a:off x="357158" y="1428736"/>
            <a:ext cx="8429684" cy="50122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Середній розмір домогосподарств за регіонами станом на кінець 2017 р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Середня заробітна плата в Україні та регіонах станом на кінець 2017 р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63" t="26790" r="17089" b="22385"/>
          <a:stretch>
            <a:fillRect/>
          </a:stretch>
        </p:blipFill>
        <p:spPr bwMode="auto">
          <a:xfrm>
            <a:off x="357158" y="1500174"/>
            <a:ext cx="84334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uk-UA" sz="3600" dirty="0" smtClean="0"/>
              <a:t>Сукупні ресурси домогосподарств</a:t>
            </a:r>
            <a:endParaRPr lang="ru-RU" sz="36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86" t="30842" r="47246" b="10869"/>
          <a:stretch>
            <a:fillRect/>
          </a:stretch>
        </p:blipFill>
        <p:spPr bwMode="auto">
          <a:xfrm>
            <a:off x="714348" y="1142984"/>
            <a:ext cx="76438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Структура грошових витрат домогосподарств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48" t="28831" r="45067" b="11189"/>
          <a:stretch>
            <a:fillRect/>
          </a:stretch>
        </p:blipFill>
        <p:spPr bwMode="auto">
          <a:xfrm>
            <a:off x="642910" y="1428736"/>
            <a:ext cx="7929618" cy="500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На початок  2018 р. прожитковий мінімум на одну особу на місяць становить 1762 грн.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866" t="31214" r="39472" b="26198"/>
          <a:stretch>
            <a:fillRect/>
          </a:stretch>
        </p:blipFill>
        <p:spPr bwMode="auto">
          <a:xfrm>
            <a:off x="1785918" y="2285992"/>
            <a:ext cx="5357850" cy="388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142873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основних соціальних і демографічних груп населення прожитковий мінімум становить: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47838"/>
            <a:ext cx="7500989" cy="389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Планове збільшення прожиткового мінімуму на одну особу на місяць у 2018 році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143000"/>
          </a:xfrm>
        </p:spPr>
        <p:txBody>
          <a:bodyPr>
            <a:noAutofit/>
          </a:bodyPr>
          <a:lstStyle/>
          <a:p>
            <a:r>
              <a:rPr lang="uk-UA" sz="3000" dirty="0" smtClean="0"/>
              <a:t>Продуктовий споживчий кошик 2018 року на місяць на одну особу </a:t>
            </a:r>
            <a:endParaRPr lang="ru-RU" sz="3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4063" t="10833" r="39583" b="5833"/>
          <a:stretch>
            <a:fillRect/>
          </a:stretch>
        </p:blipFill>
        <p:spPr bwMode="auto">
          <a:xfrm>
            <a:off x="1857356" y="1159014"/>
            <a:ext cx="5357850" cy="561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5724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E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546</TotalTime>
  <Words>393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Вплив рівня життя населення на активні операції депозитних корпорацій України</vt:lpstr>
      <vt:lpstr>Середній розмір домогосподарств за регіонами станом на кінець 2017 р</vt:lpstr>
      <vt:lpstr>Середня заробітна плата в Україні та регіонах станом на кінець 2017 р</vt:lpstr>
      <vt:lpstr>Сукупні ресурси домогосподарств</vt:lpstr>
      <vt:lpstr>Структура грошових витрат домогосподарств</vt:lpstr>
      <vt:lpstr>На початок  2018 р. прожитковий мінімум на одну особу на місяць становить 1762 грн.</vt:lpstr>
      <vt:lpstr>Планове збільшення прожиткового мінімуму на одну особу на місяць у 2018 році</vt:lpstr>
      <vt:lpstr>Продуктовий споживчий кошик 2018 року на місяць на одну особу </vt:lpstr>
      <vt:lpstr>Слайд 9</vt:lpstr>
      <vt:lpstr>Рейтинг країн Європи в частині витрат сімей на продукти харчування</vt:lpstr>
      <vt:lpstr>Слайд 11</vt:lpstr>
      <vt:lpstr>Динаміка кредитів та депозитів домашніх господарств</vt:lpstr>
      <vt:lpstr>Залежність динаміки активних операцій від виплаченої заробітної плати в Україні </vt:lpstr>
      <vt:lpstr>Основні проблеми впливу рівня життя населення України на активні операції депозитних корпорацій </vt:lpstr>
      <vt:lpstr>Слайд 15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Вплив рівня життя населення на активні операції депозитних корпорацій України</dc:title>
  <dc:creator>Admin</dc:creator>
  <cp:lastModifiedBy>User</cp:lastModifiedBy>
  <cp:revision>50</cp:revision>
  <dcterms:created xsi:type="dcterms:W3CDTF">2018-03-11T11:56:26Z</dcterms:created>
  <dcterms:modified xsi:type="dcterms:W3CDTF">2018-03-15T10:30:22Z</dcterms:modified>
</cp:coreProperties>
</file>