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73" r:id="rId25"/>
    <p:sldId id="280" r:id="rId26"/>
    <p:sldId id="281" r:id="rId27"/>
    <p:sldId id="282" r:id="rId28"/>
    <p:sldId id="283"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2874CE-37F6-459D-982B-3B7A48042340}" type="datetimeFigureOut">
              <a:rPr lang="ru-RU" smtClean="0"/>
              <a:pPr/>
              <a:t>17.10.2017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4626E6-742B-4D18-9E23-A440251F250B}" type="slidenum">
              <a:rPr lang="ru-RU" smtClean="0"/>
              <a:pPr/>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62874CE-37F6-459D-982B-3B7A48042340}" type="datetimeFigureOut">
              <a:rPr lang="ru-RU" smtClean="0"/>
              <a:pPr/>
              <a:t>17.10.2017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4626E6-742B-4D18-9E23-A440251F250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62874CE-37F6-459D-982B-3B7A48042340}" type="datetimeFigureOut">
              <a:rPr lang="ru-RU" smtClean="0"/>
              <a:pPr/>
              <a:t>17.10.2017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4626E6-742B-4D18-9E23-A440251F250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62874CE-37F6-459D-982B-3B7A48042340}" type="datetimeFigureOut">
              <a:rPr lang="ru-RU" smtClean="0"/>
              <a:pPr/>
              <a:t>17.10.2017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4626E6-742B-4D18-9E23-A440251F250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2874CE-37F6-459D-982B-3B7A48042340}" type="datetimeFigureOut">
              <a:rPr lang="ru-RU" smtClean="0"/>
              <a:pPr/>
              <a:t>17.10.2017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4626E6-742B-4D18-9E23-A440251F250B}" type="slidenum">
              <a:rPr lang="ru-RU" smtClean="0"/>
              <a:pPr/>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62874CE-37F6-459D-982B-3B7A48042340}" type="datetimeFigureOut">
              <a:rPr lang="ru-RU" smtClean="0"/>
              <a:pPr/>
              <a:t>17.10.2017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24626E6-742B-4D18-9E23-A440251F250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62874CE-37F6-459D-982B-3B7A48042340}" type="datetimeFigureOut">
              <a:rPr lang="ru-RU" smtClean="0"/>
              <a:pPr/>
              <a:t>17.10.2017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24626E6-742B-4D18-9E23-A440251F250B}" type="slidenum">
              <a:rPr lang="ru-RU" smtClean="0"/>
              <a:pPr/>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2874CE-37F6-459D-982B-3B7A48042340}" type="datetimeFigureOut">
              <a:rPr lang="ru-RU" smtClean="0"/>
              <a:pPr/>
              <a:t>17.10.2017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24626E6-742B-4D18-9E23-A440251F250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2874CE-37F6-459D-982B-3B7A48042340}" type="datetimeFigureOut">
              <a:rPr lang="ru-RU" smtClean="0"/>
              <a:pPr/>
              <a:t>17.10.2017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24626E6-742B-4D18-9E23-A440251F250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2874CE-37F6-459D-982B-3B7A48042340}" type="datetimeFigureOut">
              <a:rPr lang="ru-RU" smtClean="0"/>
              <a:pPr/>
              <a:t>17.10.2017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24626E6-742B-4D18-9E23-A440251F250B}" type="slidenum">
              <a:rPr lang="ru-RU" smtClean="0"/>
              <a:pPr/>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2874CE-37F6-459D-982B-3B7A48042340}" type="datetimeFigureOut">
              <a:rPr lang="ru-RU" smtClean="0"/>
              <a:pPr/>
              <a:t>17.10.2017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24626E6-742B-4D18-9E23-A440251F250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B62874CE-37F6-459D-982B-3B7A48042340}" type="datetimeFigureOut">
              <a:rPr lang="ru-RU" smtClean="0"/>
              <a:pPr/>
              <a:t>17.10.2017</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624626E6-742B-4D18-9E23-A440251F250B}" type="slidenum">
              <a:rPr lang="ru-RU" smtClean="0"/>
              <a:pPr/>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1196753"/>
            <a:ext cx="7632848" cy="1584175"/>
          </a:xfrm>
        </p:spPr>
        <p:txBody>
          <a:bodyPr/>
          <a:lstStyle/>
          <a:p>
            <a:r>
              <a:rPr lang="en-US" dirty="0" smtClean="0"/>
              <a:t>Lecture </a:t>
            </a:r>
            <a:r>
              <a:rPr lang="en-US" dirty="0" smtClean="0"/>
              <a:t>1</a:t>
            </a:r>
            <a:r>
              <a:rPr lang="ru-RU" smtClean="0"/>
              <a:t>0</a:t>
            </a:r>
            <a:endParaRPr lang="ru-RU" dirty="0"/>
          </a:p>
        </p:txBody>
      </p:sp>
      <p:sp>
        <p:nvSpPr>
          <p:cNvPr id="3" name="Подзаголовок 2"/>
          <p:cNvSpPr>
            <a:spLocks noGrp="1"/>
          </p:cNvSpPr>
          <p:nvPr>
            <p:ph type="subTitle" idx="1"/>
          </p:nvPr>
        </p:nvSpPr>
        <p:spPr>
          <a:xfrm>
            <a:off x="1371600" y="2924944"/>
            <a:ext cx="7016824" cy="2713856"/>
          </a:xfrm>
        </p:spPr>
        <p:txBody>
          <a:bodyPr/>
          <a:lstStyle/>
          <a:p>
            <a:endParaRPr lang="en-US" b="1" dirty="0" smtClean="0">
              <a:solidFill>
                <a:schemeClr val="tx1"/>
              </a:solidFill>
            </a:endParaRPr>
          </a:p>
          <a:p>
            <a:r>
              <a:rPr lang="en-US" sz="3200" b="1" dirty="0" smtClean="0">
                <a:solidFill>
                  <a:schemeClr val="tx1"/>
                </a:solidFill>
              </a:rPr>
              <a:t>LEXICAL ASPECTS</a:t>
            </a:r>
          </a:p>
          <a:p>
            <a:r>
              <a:rPr lang="en-US" sz="3200" b="1" dirty="0" smtClean="0">
                <a:solidFill>
                  <a:schemeClr val="tx1"/>
                </a:solidFill>
              </a:rPr>
              <a:t> </a:t>
            </a:r>
            <a:r>
              <a:rPr lang="en-US" sz="3200" b="1" dirty="0">
                <a:solidFill>
                  <a:schemeClr val="tx1"/>
                </a:solidFill>
              </a:rPr>
              <a:t>OF </a:t>
            </a:r>
            <a:endParaRPr lang="en-US" sz="3200" b="1" dirty="0" smtClean="0">
              <a:solidFill>
                <a:schemeClr val="tx1"/>
              </a:solidFill>
            </a:endParaRPr>
          </a:p>
          <a:p>
            <a:r>
              <a:rPr lang="en-US" sz="3200" b="1" dirty="0" smtClean="0">
                <a:solidFill>
                  <a:schemeClr val="tx1"/>
                </a:solidFill>
              </a:rPr>
              <a:t>INTERPRETATION</a:t>
            </a:r>
          </a:p>
          <a:p>
            <a:endParaRPr lang="ru-RU" dirty="0">
              <a:solidFill>
                <a:schemeClr val="tx1"/>
              </a:solidFill>
            </a:endParaRPr>
          </a:p>
        </p:txBody>
      </p:sp>
      <p:pic>
        <p:nvPicPr>
          <p:cNvPr id="1026" name="Picture 2" descr="C:\Users\user\Desktop\загружено.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rot="403971">
            <a:off x="5619815" y="2371180"/>
            <a:ext cx="2561030" cy="35514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6657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980728"/>
            <a:ext cx="7704856" cy="5016758"/>
          </a:xfrm>
          <a:prstGeom prst="rect">
            <a:avLst/>
          </a:prstGeom>
        </p:spPr>
        <p:txBody>
          <a:bodyPr wrap="square">
            <a:spAutoFit/>
          </a:bodyPr>
          <a:lstStyle/>
          <a:p>
            <a:pPr algn="ctr"/>
            <a:r>
              <a:rPr lang="en-US" sz="3200" dirty="0">
                <a:solidFill>
                  <a:srgbClr val="00B050"/>
                </a:solidFill>
              </a:rPr>
              <a:t>Roughly subject field words of any language </a:t>
            </a:r>
            <a:r>
              <a:rPr lang="en-US" sz="3200" dirty="0" smtClean="0">
                <a:solidFill>
                  <a:srgbClr val="00B050"/>
                </a:solidFill>
              </a:rPr>
              <a:t>may be </a:t>
            </a:r>
            <a:r>
              <a:rPr lang="en-US" sz="3200" dirty="0">
                <a:solidFill>
                  <a:srgbClr val="00B050"/>
                </a:solidFill>
              </a:rPr>
              <a:t>classified into three groups:</a:t>
            </a:r>
            <a:endParaRPr lang="ru-RU" sz="3200" dirty="0">
              <a:solidFill>
                <a:srgbClr val="00B050"/>
              </a:solidFill>
            </a:endParaRPr>
          </a:p>
          <a:p>
            <a:pPr marL="514350" lvl="0" indent="-514350" algn="just">
              <a:buAutoNum type="arabicPeriod"/>
            </a:pPr>
            <a:r>
              <a:rPr lang="en-US" sz="3200" b="1" dirty="0" smtClean="0">
                <a:solidFill>
                  <a:srgbClr val="7030A0"/>
                </a:solidFill>
              </a:rPr>
              <a:t>General </a:t>
            </a:r>
            <a:r>
              <a:rPr lang="en-US" sz="3200" b="1" dirty="0">
                <a:solidFill>
                  <a:srgbClr val="7030A0"/>
                </a:solidFill>
              </a:rPr>
              <a:t>subject field words </a:t>
            </a:r>
            <a:r>
              <a:rPr lang="en-US" sz="3200" dirty="0" smtClean="0"/>
              <a:t>(known </a:t>
            </a:r>
            <a:r>
              <a:rPr lang="en-US" sz="3200" dirty="0"/>
              <a:t>to most educated speakers of the language), </a:t>
            </a:r>
            <a:endParaRPr lang="en-US" sz="3200" dirty="0" smtClean="0"/>
          </a:p>
          <a:p>
            <a:pPr lvl="0" algn="just"/>
            <a:r>
              <a:rPr lang="en-US" sz="3200" dirty="0" smtClean="0"/>
              <a:t>e.g</a:t>
            </a:r>
            <a:r>
              <a:rPr lang="en-US" sz="3200" dirty="0"/>
              <a:t>. </a:t>
            </a:r>
            <a:r>
              <a:rPr lang="en-US" sz="3200" i="1" dirty="0"/>
              <a:t>computer </a:t>
            </a:r>
            <a:r>
              <a:rPr lang="uk-UA" sz="3200" dirty="0"/>
              <a:t>(комп'ютер); </a:t>
            </a:r>
            <a:endParaRPr lang="en-US" sz="3200" dirty="0" smtClean="0"/>
          </a:p>
          <a:p>
            <a:pPr lvl="0" algn="just"/>
            <a:r>
              <a:rPr lang="en-US" sz="3200" i="1" dirty="0" smtClean="0"/>
              <a:t>printer </a:t>
            </a:r>
            <a:r>
              <a:rPr lang="uk-UA" sz="3200" dirty="0"/>
              <a:t>(принтер); </a:t>
            </a:r>
            <a:r>
              <a:rPr lang="en-US" sz="3200" i="1" dirty="0" smtClean="0"/>
              <a:t>accountant </a:t>
            </a:r>
            <a:r>
              <a:rPr lang="uk-UA" sz="3200" dirty="0"/>
              <a:t>(бухгалтер); </a:t>
            </a:r>
            <a:r>
              <a:rPr lang="en-US" sz="3200" i="1" dirty="0"/>
              <a:t>assets </a:t>
            </a:r>
            <a:r>
              <a:rPr lang="uk-UA" sz="3200" dirty="0"/>
              <a:t>(капітали, активи, фонди); </a:t>
            </a:r>
            <a:r>
              <a:rPr lang="en-US" sz="3200" i="1" dirty="0"/>
              <a:t>creditor </a:t>
            </a:r>
            <a:r>
              <a:rPr lang="uk-UA" sz="3200" dirty="0"/>
              <a:t>(кредитор); </a:t>
            </a:r>
            <a:r>
              <a:rPr lang="en-US" sz="3200" i="1" dirty="0"/>
              <a:t>indicator </a:t>
            </a:r>
            <a:r>
              <a:rPr lang="uk-UA" sz="3200" dirty="0"/>
              <a:t>(показник); </a:t>
            </a:r>
            <a:r>
              <a:rPr lang="en-US" sz="3200" i="1" dirty="0"/>
              <a:t>investor </a:t>
            </a:r>
            <a:r>
              <a:rPr lang="uk-UA" sz="3200" dirty="0"/>
              <a:t>(інвестор); </a:t>
            </a:r>
            <a:r>
              <a:rPr lang="en-US" sz="3200" i="1" dirty="0"/>
              <a:t>civil servant </a:t>
            </a:r>
            <a:r>
              <a:rPr lang="uk-UA" sz="3200" dirty="0"/>
              <a:t>(державний службовець);</a:t>
            </a:r>
            <a:endParaRPr lang="ru-RU" sz="3200" dirty="0"/>
          </a:p>
        </p:txBody>
      </p:sp>
    </p:spTree>
    <p:extLst>
      <p:ext uri="{BB962C8B-B14F-4D97-AF65-F5344CB8AC3E}">
        <p14:creationId xmlns:p14="http://schemas.microsoft.com/office/powerpoint/2010/main" xmlns="" val="3549686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124744"/>
            <a:ext cx="8136904" cy="4031873"/>
          </a:xfrm>
          <a:prstGeom prst="rect">
            <a:avLst/>
          </a:prstGeom>
        </p:spPr>
        <p:txBody>
          <a:bodyPr wrap="square">
            <a:spAutoFit/>
          </a:bodyPr>
          <a:lstStyle/>
          <a:p>
            <a:r>
              <a:rPr lang="en-US" sz="3200" b="1" dirty="0" smtClean="0">
                <a:solidFill>
                  <a:srgbClr val="7030A0"/>
                </a:solidFill>
              </a:rPr>
              <a:t>2. Special </a:t>
            </a:r>
            <a:r>
              <a:rPr lang="en-US" sz="3200" b="1" dirty="0">
                <a:solidFill>
                  <a:srgbClr val="7030A0"/>
                </a:solidFill>
              </a:rPr>
              <a:t>subject field words</a:t>
            </a:r>
            <a:r>
              <a:rPr lang="uk-UA" sz="3200" b="1" dirty="0">
                <a:solidFill>
                  <a:srgbClr val="7030A0"/>
                </a:solidFill>
              </a:rPr>
              <a:t> </a:t>
            </a:r>
            <a:endParaRPr lang="en-US" sz="3200" b="1" dirty="0" smtClean="0">
              <a:solidFill>
                <a:srgbClr val="7030A0"/>
              </a:solidFill>
            </a:endParaRPr>
          </a:p>
          <a:p>
            <a:r>
              <a:rPr lang="uk-UA" sz="3200" dirty="0" smtClean="0"/>
              <a:t>(</a:t>
            </a:r>
            <a:r>
              <a:rPr lang="en-US" sz="3200" dirty="0" smtClean="0"/>
              <a:t>known </a:t>
            </a:r>
            <a:r>
              <a:rPr lang="en-US" sz="3200" dirty="0"/>
              <a:t>to all people who work in a particular sector</a:t>
            </a:r>
            <a:r>
              <a:rPr lang="uk-UA" sz="3200" dirty="0"/>
              <a:t>, </a:t>
            </a:r>
            <a:r>
              <a:rPr lang="en-US" sz="3200" dirty="0"/>
              <a:t>such as </a:t>
            </a:r>
            <a:r>
              <a:rPr lang="en-US" sz="3200" i="1" dirty="0"/>
              <a:t>computer science</a:t>
            </a:r>
            <a:r>
              <a:rPr lang="uk-UA" sz="3200" i="1" dirty="0"/>
              <a:t>, </a:t>
            </a:r>
            <a:r>
              <a:rPr lang="en-US" sz="3200" i="1" dirty="0"/>
              <a:t>banking</a:t>
            </a:r>
            <a:r>
              <a:rPr lang="uk-UA" sz="3200" i="1" dirty="0"/>
              <a:t>, </a:t>
            </a:r>
            <a:r>
              <a:rPr lang="en-US" sz="3200" i="1" dirty="0"/>
              <a:t>accounting</a:t>
            </a:r>
            <a:r>
              <a:rPr lang="uk-UA" sz="3200" i="1" dirty="0"/>
              <a:t>, </a:t>
            </a:r>
            <a:r>
              <a:rPr lang="en-US" sz="3200" i="1" dirty="0"/>
              <a:t>stock</a:t>
            </a:r>
            <a:r>
              <a:rPr lang="uk-UA" sz="3200" i="1" dirty="0"/>
              <a:t>-</a:t>
            </a:r>
            <a:r>
              <a:rPr lang="en-US" sz="3200" i="1" dirty="0"/>
              <a:t>markets</a:t>
            </a:r>
            <a:r>
              <a:rPr lang="uk-UA" sz="3200" i="1" dirty="0"/>
              <a:t>, </a:t>
            </a:r>
            <a:r>
              <a:rPr lang="en-US" sz="3200" i="1" dirty="0"/>
              <a:t>civil service</a:t>
            </a:r>
            <a:r>
              <a:rPr lang="uk-UA" sz="3200" i="1" dirty="0"/>
              <a:t>, </a:t>
            </a:r>
            <a:r>
              <a:rPr lang="en-US" sz="3200" i="1" dirty="0"/>
              <a:t>agriculture</a:t>
            </a:r>
            <a:r>
              <a:rPr lang="uk-UA" sz="3200" i="1" dirty="0"/>
              <a:t>, </a:t>
            </a:r>
            <a:r>
              <a:rPr lang="en-US" sz="3200" i="1" dirty="0"/>
              <a:t>engineering</a:t>
            </a:r>
            <a:r>
              <a:rPr lang="uk-UA" sz="3200" i="1" dirty="0"/>
              <a:t>, </a:t>
            </a:r>
            <a:r>
              <a:rPr lang="en-US" sz="3200" i="1" dirty="0"/>
              <a:t>chemistry</a:t>
            </a:r>
            <a:r>
              <a:rPr lang="uk-UA" sz="3200" i="1" dirty="0"/>
              <a:t>, </a:t>
            </a:r>
            <a:r>
              <a:rPr lang="en-US" sz="3200" i="1" dirty="0"/>
              <a:t>physics</a:t>
            </a:r>
            <a:r>
              <a:rPr lang="uk-UA" sz="3200" i="1" dirty="0"/>
              <a:t>, </a:t>
            </a:r>
            <a:r>
              <a:rPr lang="en-US" sz="3200" i="1" dirty="0"/>
              <a:t>medicine</a:t>
            </a:r>
            <a:r>
              <a:rPr lang="uk-UA" sz="3200" i="1" dirty="0"/>
              <a:t>, </a:t>
            </a:r>
            <a:r>
              <a:rPr lang="en-US" sz="3200" i="1" dirty="0"/>
              <a:t>law</a:t>
            </a:r>
            <a:r>
              <a:rPr lang="uk-UA" sz="3200" i="1" dirty="0"/>
              <a:t>, </a:t>
            </a:r>
            <a:r>
              <a:rPr lang="en-US" sz="3200" i="1" dirty="0"/>
              <a:t>education</a:t>
            </a:r>
            <a:r>
              <a:rPr lang="uk-UA" sz="3200" i="1" dirty="0"/>
              <a:t>, </a:t>
            </a:r>
            <a:r>
              <a:rPr lang="en-US" sz="3200" dirty="0" smtClean="0"/>
              <a:t>etc.</a:t>
            </a:r>
            <a:r>
              <a:rPr lang="uk-UA" sz="3200" dirty="0" smtClean="0"/>
              <a:t>)</a:t>
            </a:r>
            <a:endParaRPr lang="en-US" sz="3200" dirty="0" smtClean="0"/>
          </a:p>
          <a:p>
            <a:endParaRPr lang="en-US" sz="3200" dirty="0"/>
          </a:p>
          <a:p>
            <a:endParaRPr lang="ru-RU" sz="3200" dirty="0"/>
          </a:p>
        </p:txBody>
      </p:sp>
      <p:pic>
        <p:nvPicPr>
          <p:cNvPr id="3074" name="Picture 2" descr="C:\Users\user\Desktop\загружено.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436096" y="4256517"/>
            <a:ext cx="2736304" cy="1800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52624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764704"/>
            <a:ext cx="7632848" cy="5016758"/>
          </a:xfrm>
          <a:prstGeom prst="rect">
            <a:avLst/>
          </a:prstGeom>
        </p:spPr>
        <p:txBody>
          <a:bodyPr wrap="square">
            <a:spAutoFit/>
          </a:bodyPr>
          <a:lstStyle/>
          <a:p>
            <a:pPr lvl="0" algn="ctr"/>
            <a:r>
              <a:rPr lang="en-US" sz="3200" i="1" u="sng" dirty="0" smtClean="0">
                <a:solidFill>
                  <a:srgbClr val="7030A0"/>
                </a:solidFill>
              </a:rPr>
              <a:t>Examples:</a:t>
            </a:r>
          </a:p>
          <a:p>
            <a:pPr lvl="0" algn="just"/>
            <a:r>
              <a:rPr lang="en-US" sz="3200" i="1" dirty="0" smtClean="0"/>
              <a:t>accounts </a:t>
            </a:r>
            <a:r>
              <a:rPr lang="en-US" sz="3200" i="1" dirty="0"/>
              <a:t>payable </a:t>
            </a:r>
            <a:r>
              <a:rPr lang="uk-UA" sz="3200" dirty="0"/>
              <a:t>(кредиторська заборгованість); </a:t>
            </a:r>
            <a:r>
              <a:rPr lang="en-US" sz="3200" i="1" dirty="0" smtClean="0"/>
              <a:t>accounts </a:t>
            </a:r>
            <a:r>
              <a:rPr lang="en-US" sz="3200" i="1" dirty="0"/>
              <a:t>receivable </a:t>
            </a:r>
            <a:r>
              <a:rPr lang="uk-UA" sz="3200" i="1" dirty="0"/>
              <a:t>(дебіторська заборгованість); </a:t>
            </a:r>
            <a:r>
              <a:rPr lang="en-US" sz="3200" i="1" dirty="0" smtClean="0"/>
              <a:t>economy </a:t>
            </a:r>
            <a:r>
              <a:rPr lang="en-US" sz="3200" i="1" dirty="0"/>
              <a:t>of scale </a:t>
            </a:r>
            <a:r>
              <a:rPr lang="uk-UA" sz="3200" i="1" dirty="0"/>
              <a:t>(ефект масштабу в економіці); </a:t>
            </a:r>
            <a:r>
              <a:rPr lang="en-US" sz="3200" i="1" dirty="0"/>
              <a:t>fiduciary </a:t>
            </a:r>
            <a:r>
              <a:rPr lang="uk-UA" sz="3200" i="1" dirty="0"/>
              <a:t>(фідуціарний </a:t>
            </a:r>
            <a:r>
              <a:rPr lang="uk-UA" sz="3200" i="1" dirty="0" smtClean="0"/>
              <a:t>– заснований </a:t>
            </a:r>
            <a:r>
              <a:rPr lang="uk-UA" sz="3200" i="1" dirty="0"/>
              <a:t>на довірі); </a:t>
            </a:r>
            <a:r>
              <a:rPr lang="en-US" sz="3200" i="1" dirty="0"/>
              <a:t>party whip </a:t>
            </a:r>
            <a:r>
              <a:rPr lang="uk-UA" sz="3200" i="1" dirty="0" smtClean="0"/>
              <a:t>(«партійний батіг» </a:t>
            </a:r>
            <a:r>
              <a:rPr lang="uk-UA" sz="3200" i="1" dirty="0"/>
              <a:t>- парламентський партійний організатор, який стежить за дисципліною у партійній </a:t>
            </a:r>
            <a:r>
              <a:rPr lang="uk-UA" sz="3200" i="1" dirty="0" smtClean="0"/>
              <a:t>фракції).</a:t>
            </a:r>
            <a:endParaRPr lang="ru-RU" sz="3200" dirty="0"/>
          </a:p>
        </p:txBody>
      </p:sp>
    </p:spTree>
    <p:extLst>
      <p:ext uri="{BB962C8B-B14F-4D97-AF65-F5344CB8AC3E}">
        <p14:creationId xmlns:p14="http://schemas.microsoft.com/office/powerpoint/2010/main" xmlns="" val="1291724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908721"/>
            <a:ext cx="7848872" cy="5016758"/>
          </a:xfrm>
          <a:prstGeom prst="rect">
            <a:avLst/>
          </a:prstGeom>
        </p:spPr>
        <p:txBody>
          <a:bodyPr wrap="square">
            <a:spAutoFit/>
          </a:bodyPr>
          <a:lstStyle/>
          <a:p>
            <a:pPr algn="just"/>
            <a:r>
              <a:rPr lang="uk-UA" sz="3200" b="1" dirty="0" smtClean="0">
                <a:solidFill>
                  <a:srgbClr val="7030A0"/>
                </a:solidFill>
              </a:rPr>
              <a:t>3</a:t>
            </a:r>
            <a:r>
              <a:rPr lang="ru-RU" sz="3200" b="1" dirty="0" smtClean="0">
                <a:solidFill>
                  <a:srgbClr val="7030A0"/>
                </a:solidFill>
              </a:rPr>
              <a:t>. </a:t>
            </a:r>
            <a:r>
              <a:rPr lang="en-US" sz="3200" b="1" dirty="0" smtClean="0">
                <a:solidFill>
                  <a:srgbClr val="7030A0"/>
                </a:solidFill>
              </a:rPr>
              <a:t>Professional </a:t>
            </a:r>
            <a:r>
              <a:rPr lang="en-US" sz="3200" b="1" dirty="0">
                <a:solidFill>
                  <a:srgbClr val="7030A0"/>
                </a:solidFill>
              </a:rPr>
              <a:t>jargon and slang</a:t>
            </a:r>
            <a:r>
              <a:rPr lang="uk-UA" sz="3200" b="1" dirty="0">
                <a:solidFill>
                  <a:srgbClr val="7030A0"/>
                </a:solidFill>
              </a:rPr>
              <a:t> </a:t>
            </a:r>
            <a:r>
              <a:rPr lang="uk-UA" sz="3200" dirty="0" smtClean="0"/>
              <a:t>(</a:t>
            </a:r>
            <a:r>
              <a:rPr lang="en-US" sz="3200" dirty="0" smtClean="0"/>
              <a:t>words </a:t>
            </a:r>
            <a:r>
              <a:rPr lang="en-US" sz="3200" dirty="0"/>
              <a:t>known to comparatively narrow groups </a:t>
            </a:r>
            <a:r>
              <a:rPr lang="en-US" sz="3200" dirty="0" smtClean="0"/>
              <a:t>of </a:t>
            </a:r>
            <a:r>
              <a:rPr lang="en-US" sz="3200" dirty="0"/>
              <a:t>professionals</a:t>
            </a:r>
            <a:r>
              <a:rPr lang="uk-UA" sz="3200" dirty="0"/>
              <a:t>, </a:t>
            </a:r>
            <a:r>
              <a:rPr lang="en-US" sz="3200" dirty="0"/>
              <a:t>often working for particular institutions or companies</a:t>
            </a:r>
            <a:r>
              <a:rPr lang="uk-UA" sz="3200" dirty="0"/>
              <a:t>), </a:t>
            </a:r>
            <a:endParaRPr lang="uk-UA" sz="3200" dirty="0" smtClean="0"/>
          </a:p>
          <a:p>
            <a:pPr algn="just"/>
            <a:r>
              <a:rPr lang="en-US" sz="3200" dirty="0" smtClean="0"/>
              <a:t>e</a:t>
            </a:r>
            <a:r>
              <a:rPr lang="uk-UA" sz="3200" dirty="0"/>
              <a:t>.</a:t>
            </a:r>
            <a:r>
              <a:rPr lang="en-US" sz="3200" dirty="0"/>
              <a:t>g</a:t>
            </a:r>
            <a:r>
              <a:rPr lang="uk-UA" sz="3200" dirty="0"/>
              <a:t>. </a:t>
            </a:r>
            <a:r>
              <a:rPr lang="en-US" sz="3200" i="1" dirty="0"/>
              <a:t>bear market </a:t>
            </a:r>
            <a:r>
              <a:rPr lang="uk-UA" sz="3200" i="1" dirty="0" smtClean="0"/>
              <a:t>(«ведмежий ринок» - ринок</a:t>
            </a:r>
            <a:r>
              <a:rPr lang="uk-UA" sz="3200" i="1" dirty="0"/>
              <a:t>, де ціна на цінні папери знижується); </a:t>
            </a:r>
            <a:endParaRPr lang="uk-UA" sz="3200" i="1" dirty="0" smtClean="0"/>
          </a:p>
          <a:p>
            <a:pPr algn="just"/>
            <a:r>
              <a:rPr lang="en-US" sz="3200" i="1" dirty="0" smtClean="0"/>
              <a:t>bull </a:t>
            </a:r>
            <a:r>
              <a:rPr lang="en-US" sz="3200" i="1" dirty="0"/>
              <a:t>market </a:t>
            </a:r>
            <a:r>
              <a:rPr lang="uk-UA" sz="3200" i="1" dirty="0" smtClean="0"/>
              <a:t>(«ринок биків» </a:t>
            </a:r>
            <a:r>
              <a:rPr lang="uk-UA" sz="3200" i="1" dirty="0"/>
              <a:t>- ринок, де ціна на цінні папери зростає); </a:t>
            </a:r>
            <a:endParaRPr lang="uk-UA" sz="3200" i="1" dirty="0" smtClean="0"/>
          </a:p>
          <a:p>
            <a:pPr algn="just"/>
            <a:r>
              <a:rPr lang="uk-UA" sz="3200" i="1" dirty="0" smtClean="0"/>
              <a:t>"</a:t>
            </a:r>
            <a:r>
              <a:rPr lang="en-US" sz="3200" i="1" dirty="0"/>
              <a:t>muddle through</a:t>
            </a:r>
            <a:r>
              <a:rPr lang="uk-UA" sz="3200" i="1" dirty="0"/>
              <a:t>" </a:t>
            </a:r>
            <a:r>
              <a:rPr lang="en-US" sz="3200" i="1" dirty="0"/>
              <a:t>scenario </a:t>
            </a:r>
            <a:r>
              <a:rPr lang="uk-UA" sz="3200" i="1" dirty="0" smtClean="0"/>
              <a:t>- сценарій </a:t>
            </a:r>
            <a:r>
              <a:rPr lang="uk-UA" sz="3200" i="1" dirty="0"/>
              <a:t>нерішучих дій</a:t>
            </a:r>
            <a:endParaRPr lang="ru-RU" sz="3200" dirty="0"/>
          </a:p>
        </p:txBody>
      </p:sp>
    </p:spTree>
    <p:extLst>
      <p:ext uri="{BB962C8B-B14F-4D97-AF65-F5344CB8AC3E}">
        <p14:creationId xmlns:p14="http://schemas.microsoft.com/office/powerpoint/2010/main" xmlns="" val="974103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764704"/>
            <a:ext cx="7344816" cy="4031873"/>
          </a:xfrm>
          <a:prstGeom prst="rect">
            <a:avLst/>
          </a:prstGeom>
        </p:spPr>
        <p:txBody>
          <a:bodyPr wrap="square">
            <a:spAutoFit/>
          </a:bodyPr>
          <a:lstStyle/>
          <a:p>
            <a:pPr algn="just"/>
            <a:r>
              <a:rPr lang="en-US" sz="3200" dirty="0"/>
              <a:t>It is obvious that there are no "closed borders" between these groups which means that words constantly "migrate" from one group to another, the usual direction of migration being from group </a:t>
            </a:r>
            <a:r>
              <a:rPr lang="uk-UA" sz="3200" dirty="0"/>
              <a:t>3 </a:t>
            </a:r>
            <a:r>
              <a:rPr lang="en-US" sz="3200" dirty="0"/>
              <a:t>via group </a:t>
            </a:r>
            <a:r>
              <a:rPr lang="uk-UA" sz="3200" dirty="0"/>
              <a:t>2 </a:t>
            </a:r>
            <a:r>
              <a:rPr lang="en-US" sz="3200" dirty="0"/>
              <a:t>to group </a:t>
            </a:r>
            <a:r>
              <a:rPr lang="uk-UA" sz="3200" dirty="0"/>
              <a:t>1, </a:t>
            </a:r>
            <a:r>
              <a:rPr lang="en-US" sz="3200" dirty="0"/>
              <a:t>and that new words are coined within each sector practically every day. </a:t>
            </a:r>
            <a:endParaRPr lang="ru-RU" sz="3200" dirty="0"/>
          </a:p>
        </p:txBody>
      </p:sp>
    </p:spTree>
    <p:extLst>
      <p:ext uri="{BB962C8B-B14F-4D97-AF65-F5344CB8AC3E}">
        <p14:creationId xmlns:p14="http://schemas.microsoft.com/office/powerpoint/2010/main" xmlns="" val="3846556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194292"/>
            <a:ext cx="7992888" cy="4031873"/>
          </a:xfrm>
          <a:prstGeom prst="rect">
            <a:avLst/>
          </a:prstGeom>
        </p:spPr>
        <p:txBody>
          <a:bodyPr wrap="square">
            <a:spAutoFit/>
          </a:bodyPr>
          <a:lstStyle/>
          <a:p>
            <a:pPr algn="just"/>
            <a:r>
              <a:rPr lang="en-US" sz="3200" dirty="0"/>
              <a:t>This process is accelerated by the revolution in information technologies which makes it practically impossible to record all newly created words </a:t>
            </a:r>
            <a:r>
              <a:rPr lang="uk-UA" sz="3200" dirty="0" smtClean="0"/>
              <a:t>–</a:t>
            </a:r>
            <a:r>
              <a:rPr lang="en-US" sz="3200" dirty="0" smtClean="0"/>
              <a:t> even </a:t>
            </a:r>
            <a:r>
              <a:rPr lang="en-US" sz="3200" dirty="0"/>
              <a:t>best specialized dictionaries are at least one or two years behind. </a:t>
            </a:r>
            <a:endParaRPr lang="ru-RU" sz="3200" dirty="0" smtClean="0"/>
          </a:p>
          <a:p>
            <a:pPr algn="just"/>
            <a:r>
              <a:rPr lang="en-US" sz="3200" b="1" dirty="0" smtClean="0">
                <a:solidFill>
                  <a:srgbClr val="C00000"/>
                </a:solidFill>
              </a:rPr>
              <a:t>Hence</a:t>
            </a:r>
            <a:r>
              <a:rPr lang="en-US" sz="3200" b="1" dirty="0">
                <a:solidFill>
                  <a:srgbClr val="C00000"/>
                </a:solidFill>
              </a:rPr>
              <a:t>, the following recommendations for interpreters and translators can be made:</a:t>
            </a:r>
            <a:endParaRPr lang="ru-RU" sz="3200" b="1" dirty="0">
              <a:solidFill>
                <a:srgbClr val="C00000"/>
              </a:solidFill>
            </a:endParaRPr>
          </a:p>
        </p:txBody>
      </p:sp>
    </p:spTree>
    <p:extLst>
      <p:ext uri="{BB962C8B-B14F-4D97-AF65-F5344CB8AC3E}">
        <p14:creationId xmlns:p14="http://schemas.microsoft.com/office/powerpoint/2010/main" xmlns="" val="3433336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1196752"/>
            <a:ext cx="7128792" cy="4031873"/>
          </a:xfrm>
          <a:prstGeom prst="rect">
            <a:avLst/>
          </a:prstGeom>
        </p:spPr>
        <p:txBody>
          <a:bodyPr wrap="square">
            <a:spAutoFit/>
          </a:bodyPr>
          <a:lstStyle/>
          <a:p>
            <a:pPr algn="just"/>
            <a:r>
              <a:rPr lang="uk-UA" sz="3200" dirty="0"/>
              <a:t>1) </a:t>
            </a:r>
            <a:r>
              <a:rPr lang="en-US" sz="3200" dirty="0"/>
              <a:t>The interpreter has to keep maximum number of the subject field words relevant for the subject of interpreting in his "operational memory", constantly keep records of the new terms, compile personal glossaries and request glossaries (especially of the professional jargon) from the client.</a:t>
            </a:r>
            <a:endParaRPr lang="ru-RU" sz="3200" dirty="0"/>
          </a:p>
        </p:txBody>
      </p:sp>
    </p:spTree>
    <p:extLst>
      <p:ext uri="{BB962C8B-B14F-4D97-AF65-F5344CB8AC3E}">
        <p14:creationId xmlns:p14="http://schemas.microsoft.com/office/powerpoint/2010/main" xmlns="" val="2811854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548680"/>
            <a:ext cx="7776864" cy="4031873"/>
          </a:xfrm>
          <a:prstGeom prst="rect">
            <a:avLst/>
          </a:prstGeom>
        </p:spPr>
        <p:txBody>
          <a:bodyPr wrap="square">
            <a:spAutoFit/>
          </a:bodyPr>
          <a:lstStyle/>
          <a:p>
            <a:pPr lvl="0" algn="just"/>
            <a:r>
              <a:rPr lang="ru-RU" sz="3200" dirty="0" smtClean="0"/>
              <a:t>2. </a:t>
            </a:r>
            <a:r>
              <a:rPr lang="en-US" sz="3200" dirty="0" smtClean="0"/>
              <a:t>As </a:t>
            </a:r>
            <a:r>
              <a:rPr lang="en-US" sz="3200" dirty="0"/>
              <a:t>a first step, before deciding to render a term, an interpreter has to make himself sure that he deals with a subject field word and not with a word or phrase in its usual meaning </a:t>
            </a:r>
            <a:r>
              <a:rPr lang="en-US" sz="3200" dirty="0" smtClean="0"/>
              <a:t>e.g.:</a:t>
            </a:r>
          </a:p>
          <a:p>
            <a:pPr lvl="0" algn="just"/>
            <a:r>
              <a:rPr lang="en-US" sz="3200" dirty="0" smtClean="0"/>
              <a:t> </a:t>
            </a:r>
            <a:r>
              <a:rPr lang="en-US" sz="3200" i="1" dirty="0" smtClean="0"/>
              <a:t>to </a:t>
            </a:r>
            <a:r>
              <a:rPr lang="en-US" sz="3200" i="1" dirty="0"/>
              <a:t>sit on the Board </a:t>
            </a:r>
            <a:r>
              <a:rPr lang="en-US" sz="3200" b="1" dirty="0" smtClean="0">
                <a:solidFill>
                  <a:srgbClr val="C00000"/>
                </a:solidFill>
              </a:rPr>
              <a:t>–</a:t>
            </a:r>
            <a:r>
              <a:rPr lang="en-US" sz="3200" dirty="0" smtClean="0"/>
              <a:t> </a:t>
            </a:r>
            <a:r>
              <a:rPr lang="uk-UA" sz="3200" i="1" dirty="0" smtClean="0"/>
              <a:t>сидіти </a:t>
            </a:r>
            <a:r>
              <a:rPr lang="uk-UA" sz="3200" i="1" dirty="0"/>
              <a:t>на дошці </a:t>
            </a:r>
            <a:endParaRPr lang="en-US" sz="3200" i="1" dirty="0" smtClean="0"/>
          </a:p>
          <a:p>
            <a:pPr lvl="0" algn="just"/>
            <a:r>
              <a:rPr lang="en-US" sz="3200" b="1" i="1" dirty="0" smtClean="0">
                <a:solidFill>
                  <a:srgbClr val="C00000"/>
                </a:solidFill>
              </a:rPr>
              <a:t>+</a:t>
            </a:r>
            <a:r>
              <a:rPr lang="en-US" sz="3200" i="1" dirty="0" smtClean="0"/>
              <a:t> </a:t>
            </a:r>
            <a:r>
              <a:rPr lang="uk-UA" sz="3200" i="1" dirty="0" smtClean="0"/>
              <a:t>входити </a:t>
            </a:r>
            <a:r>
              <a:rPr lang="uk-UA" sz="3200" i="1" dirty="0"/>
              <a:t>до складу правління акціонерного </a:t>
            </a:r>
            <a:r>
              <a:rPr lang="uk-UA" sz="3200" i="1" dirty="0" smtClean="0"/>
              <a:t>товариства </a:t>
            </a:r>
            <a:endParaRPr lang="ru-RU" sz="3200" dirty="0"/>
          </a:p>
        </p:txBody>
      </p:sp>
    </p:spTree>
    <p:extLst>
      <p:ext uri="{BB962C8B-B14F-4D97-AF65-F5344CB8AC3E}">
        <p14:creationId xmlns:p14="http://schemas.microsoft.com/office/powerpoint/2010/main" xmlns="" val="2230927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908720"/>
            <a:ext cx="7848872" cy="3046988"/>
          </a:xfrm>
          <a:prstGeom prst="rect">
            <a:avLst/>
          </a:prstGeom>
        </p:spPr>
        <p:txBody>
          <a:bodyPr wrap="square">
            <a:spAutoFit/>
          </a:bodyPr>
          <a:lstStyle/>
          <a:p>
            <a:pPr lvl="0" algn="just"/>
            <a:r>
              <a:rPr lang="en-US" sz="3200" dirty="0"/>
              <a:t>This is achieved by studying the context and the objects, notions, situations, processes (i.e. the </a:t>
            </a:r>
            <a:r>
              <a:rPr lang="en-US" sz="3200" dirty="0" smtClean="0"/>
              <a:t>denotatum) </a:t>
            </a:r>
            <a:r>
              <a:rPr lang="en-US" sz="3200" dirty="0"/>
              <a:t>of the subject field of translation with due regard to possible polysemy and connotation meaning of the subject field word or phrase.</a:t>
            </a:r>
            <a:endParaRPr lang="ru-RU" sz="3200" dirty="0"/>
          </a:p>
        </p:txBody>
      </p:sp>
    </p:spTree>
    <p:extLst>
      <p:ext uri="{BB962C8B-B14F-4D97-AF65-F5344CB8AC3E}">
        <p14:creationId xmlns:p14="http://schemas.microsoft.com/office/powerpoint/2010/main" xmlns="" val="263471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836712"/>
            <a:ext cx="7704856" cy="3046988"/>
          </a:xfrm>
          <a:prstGeom prst="rect">
            <a:avLst/>
          </a:prstGeom>
        </p:spPr>
        <p:txBody>
          <a:bodyPr wrap="square">
            <a:spAutoFit/>
          </a:bodyPr>
          <a:lstStyle/>
          <a:p>
            <a:pPr lvl="0" algn="just"/>
            <a:r>
              <a:rPr lang="en-US" sz="3200" dirty="0"/>
              <a:t>The second step is to select an appropriate variant of translation from various options recorded in dictionaries </a:t>
            </a:r>
            <a:endParaRPr lang="en-US" sz="3200" dirty="0" smtClean="0"/>
          </a:p>
          <a:p>
            <a:pPr lvl="0" algn="just"/>
            <a:r>
              <a:rPr lang="en-US" sz="3200" dirty="0" smtClean="0"/>
              <a:t>e.g</a:t>
            </a:r>
            <a:r>
              <a:rPr lang="en-US" sz="3200" dirty="0"/>
              <a:t>. </a:t>
            </a:r>
            <a:r>
              <a:rPr lang="en-US" sz="3200" i="1" dirty="0"/>
              <a:t>expenditures </a:t>
            </a:r>
            <a:r>
              <a:rPr lang="uk-UA" sz="3200" i="1" dirty="0" smtClean="0"/>
              <a:t>–</a:t>
            </a:r>
            <a:r>
              <a:rPr lang="en-US" sz="3200" i="1" dirty="0" smtClean="0"/>
              <a:t> </a:t>
            </a:r>
            <a:r>
              <a:rPr lang="uk-UA" sz="3200" i="1" dirty="0" smtClean="0"/>
              <a:t>видатки</a:t>
            </a:r>
            <a:r>
              <a:rPr lang="uk-UA" sz="3200" i="1" dirty="0"/>
              <a:t>; </a:t>
            </a:r>
            <a:endParaRPr lang="en-US" sz="3200" i="1" dirty="0" smtClean="0"/>
          </a:p>
          <a:p>
            <a:pPr lvl="0" algn="just"/>
            <a:r>
              <a:rPr lang="en-US" sz="3200" i="1" dirty="0" smtClean="0"/>
              <a:t>insurance </a:t>
            </a:r>
            <a:r>
              <a:rPr lang="uk-UA" sz="3200" i="1" dirty="0" smtClean="0"/>
              <a:t>– страхування</a:t>
            </a:r>
            <a:r>
              <a:rPr lang="uk-UA" sz="3200" i="1" dirty="0"/>
              <a:t>; </a:t>
            </a:r>
            <a:endParaRPr lang="en-US" sz="3200" i="1" dirty="0" smtClean="0"/>
          </a:p>
          <a:p>
            <a:pPr lvl="0" algn="just"/>
            <a:r>
              <a:rPr lang="en-US" sz="3200" i="1" dirty="0" smtClean="0"/>
              <a:t>subsidy </a:t>
            </a:r>
            <a:r>
              <a:rPr lang="uk-UA" sz="3200" i="1" dirty="0" smtClean="0"/>
              <a:t>– субсидія</a:t>
            </a:r>
            <a:r>
              <a:rPr lang="uk-UA" sz="3200" i="1" dirty="0"/>
              <a:t>, дотація; </a:t>
            </a:r>
            <a:r>
              <a:rPr lang="en-US" sz="3200" dirty="0" smtClean="0"/>
              <a:t>etc.</a:t>
            </a:r>
            <a:endParaRPr lang="ru-RU" sz="3200" dirty="0"/>
          </a:p>
        </p:txBody>
      </p:sp>
    </p:spTree>
    <p:extLst>
      <p:ext uri="{BB962C8B-B14F-4D97-AF65-F5344CB8AC3E}">
        <p14:creationId xmlns:p14="http://schemas.microsoft.com/office/powerpoint/2010/main" xmlns="" val="3020720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620688"/>
            <a:ext cx="8424936" cy="5509200"/>
          </a:xfrm>
          <a:prstGeom prst="rect">
            <a:avLst/>
          </a:prstGeom>
        </p:spPr>
        <p:txBody>
          <a:bodyPr wrap="square">
            <a:spAutoFit/>
          </a:bodyPr>
          <a:lstStyle/>
          <a:p>
            <a:pPr algn="ctr"/>
            <a:r>
              <a:rPr lang="en-US" sz="3200" b="1" dirty="0" smtClean="0"/>
              <a:t>The Notion of the "Focus of Meaning"</a:t>
            </a:r>
            <a:endParaRPr lang="ru-RU" sz="3200" dirty="0" smtClean="0"/>
          </a:p>
          <a:p>
            <a:pPr algn="just"/>
            <a:r>
              <a:rPr lang="en-US" sz="3200" dirty="0" smtClean="0"/>
              <a:t>There exist many </a:t>
            </a:r>
            <a:r>
              <a:rPr lang="en-US" sz="3200" dirty="0"/>
              <a:t>approaches to identifying </a:t>
            </a:r>
            <a:r>
              <a:rPr lang="en-US" sz="3200" dirty="0" smtClean="0"/>
              <a:t>the notion </a:t>
            </a:r>
            <a:r>
              <a:rPr lang="en-US" sz="3200" i="1" dirty="0" smtClean="0"/>
              <a:t>"translation units“</a:t>
            </a:r>
            <a:r>
              <a:rPr lang="en-US" sz="3200" dirty="0" smtClean="0"/>
              <a:t>, which are </a:t>
            </a:r>
            <a:r>
              <a:rPr lang="en-US" sz="3200" dirty="0"/>
              <a:t>called </a:t>
            </a:r>
            <a:r>
              <a:rPr lang="en-US" sz="3200" i="1" dirty="0"/>
              <a:t>"chunks of </a:t>
            </a:r>
            <a:r>
              <a:rPr lang="en-US" sz="3200" i="1" dirty="0" smtClean="0"/>
              <a:t>speech“, </a:t>
            </a:r>
            <a:r>
              <a:rPr lang="en-US" sz="3200" dirty="0" smtClean="0"/>
              <a:t>subject </a:t>
            </a:r>
            <a:r>
              <a:rPr lang="en-US" sz="3200" dirty="0"/>
              <a:t>to </a:t>
            </a:r>
            <a:r>
              <a:rPr lang="en-US" sz="3200" dirty="0" smtClean="0"/>
              <a:t>interpreting / translating</a:t>
            </a:r>
            <a:r>
              <a:rPr lang="en-US" sz="3200" dirty="0"/>
              <a:t>, </a:t>
            </a:r>
            <a:endParaRPr lang="en-US" sz="3200" dirty="0" smtClean="0"/>
          </a:p>
          <a:p>
            <a:pPr algn="just"/>
            <a:r>
              <a:rPr lang="en-US" sz="3200" dirty="0" smtClean="0"/>
              <a:t>however </a:t>
            </a:r>
            <a:r>
              <a:rPr lang="en-US" sz="3200" dirty="0"/>
              <a:t>most </a:t>
            </a:r>
            <a:r>
              <a:rPr lang="en-US" sz="3200" dirty="0" smtClean="0"/>
              <a:t>authors: </a:t>
            </a:r>
            <a:r>
              <a:rPr lang="en-US" sz="3200" dirty="0" err="1" smtClean="0"/>
              <a:t>L.Barkhudarov</a:t>
            </a:r>
            <a:r>
              <a:rPr lang="en-US" sz="3200" dirty="0"/>
              <a:t>, </a:t>
            </a:r>
            <a:r>
              <a:rPr lang="en-US" sz="3200" dirty="0" smtClean="0"/>
              <a:t>R</a:t>
            </a:r>
            <a:r>
              <a:rPr lang="en-US" sz="3200" dirty="0"/>
              <a:t>. Jones, </a:t>
            </a:r>
            <a:r>
              <a:rPr lang="en-US" sz="3200" dirty="0" smtClean="0"/>
              <a:t>Y</a:t>
            </a:r>
            <a:r>
              <a:rPr lang="en-US" sz="3200" dirty="0"/>
              <a:t>. </a:t>
            </a:r>
            <a:r>
              <a:rPr lang="en-US" sz="3200" dirty="0" err="1"/>
              <a:t>Retsker</a:t>
            </a:r>
            <a:r>
              <a:rPr lang="en-US" sz="3200" dirty="0"/>
              <a:t>, </a:t>
            </a:r>
            <a:r>
              <a:rPr lang="en-US" sz="3200" dirty="0" smtClean="0"/>
              <a:t>Y. </a:t>
            </a:r>
            <a:r>
              <a:rPr lang="en-US" sz="3200" dirty="0" err="1" smtClean="0"/>
              <a:t>Stepanov</a:t>
            </a:r>
            <a:r>
              <a:rPr lang="en-US" sz="3200" dirty="0" smtClean="0"/>
              <a:t>,  J.P. Vinay, </a:t>
            </a:r>
            <a:r>
              <a:rPr lang="en-US" sz="3200" dirty="0"/>
              <a:t>J. </a:t>
            </a:r>
            <a:r>
              <a:rPr lang="en-US" sz="3200" dirty="0" err="1" smtClean="0"/>
              <a:t>Darbelnet</a:t>
            </a:r>
            <a:r>
              <a:rPr lang="en-US" sz="3200" dirty="0" smtClean="0"/>
              <a:t> </a:t>
            </a:r>
            <a:r>
              <a:rPr lang="en-US" sz="3200" dirty="0"/>
              <a:t>believe that any unit of speech (i.e. phonemes, morphemes, words, word combinations, sentences, paragraphs and texts) may be subject to interpretation and translation. </a:t>
            </a:r>
            <a:endParaRPr lang="ru-RU" sz="3200" dirty="0"/>
          </a:p>
        </p:txBody>
      </p:sp>
    </p:spTree>
    <p:extLst>
      <p:ext uri="{BB962C8B-B14F-4D97-AF65-F5344CB8AC3E}">
        <p14:creationId xmlns:p14="http://schemas.microsoft.com/office/powerpoint/2010/main" xmlns="" val="36151133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1412776"/>
            <a:ext cx="7056784" cy="3539430"/>
          </a:xfrm>
          <a:prstGeom prst="rect">
            <a:avLst/>
          </a:prstGeom>
        </p:spPr>
        <p:txBody>
          <a:bodyPr wrap="square">
            <a:spAutoFit/>
          </a:bodyPr>
          <a:lstStyle/>
          <a:p>
            <a:pPr lvl="0" algn="just"/>
            <a:r>
              <a:rPr lang="en-US" sz="3200" dirty="0"/>
              <a:t>O</a:t>
            </a:r>
            <a:r>
              <a:rPr lang="en-US" sz="3200" dirty="0" smtClean="0"/>
              <a:t>r, </a:t>
            </a:r>
            <a:r>
              <a:rPr lang="en-US" sz="3200" b="1" u="sng" dirty="0" smtClean="0">
                <a:solidFill>
                  <a:srgbClr val="7030A0"/>
                </a:solidFill>
              </a:rPr>
              <a:t>if the word is not recorded</a:t>
            </a:r>
            <a:r>
              <a:rPr lang="en-US" sz="3200" dirty="0" smtClean="0"/>
              <a:t>, use one of the following </a:t>
            </a:r>
            <a:r>
              <a:rPr lang="en-US" sz="3200" b="1" dirty="0" smtClean="0">
                <a:solidFill>
                  <a:srgbClr val="C00000"/>
                </a:solidFill>
              </a:rPr>
              <a:t>generally accepted methods of translating/interpreting </a:t>
            </a:r>
            <a:r>
              <a:rPr lang="en-US" sz="3200" dirty="0" smtClean="0"/>
              <a:t>it (examples below are given for the terms recorded in the dictionaries):</a:t>
            </a:r>
          </a:p>
          <a:p>
            <a:pPr lvl="0" algn="just"/>
            <a:endParaRPr lang="en-US" sz="3200" dirty="0"/>
          </a:p>
          <a:p>
            <a:pPr lvl="0" algn="just"/>
            <a:endParaRPr lang="ru-RU" sz="3200" dirty="0"/>
          </a:p>
        </p:txBody>
      </p:sp>
      <p:pic>
        <p:nvPicPr>
          <p:cNvPr id="4098" name="Picture 2" descr="C:\Users\user\Desktop\загружено (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211960" y="4509120"/>
            <a:ext cx="3390900" cy="12001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08903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052736"/>
            <a:ext cx="7848872" cy="4524315"/>
          </a:xfrm>
          <a:prstGeom prst="rect">
            <a:avLst/>
          </a:prstGeom>
        </p:spPr>
        <p:txBody>
          <a:bodyPr wrap="square">
            <a:spAutoFit/>
          </a:bodyPr>
          <a:lstStyle/>
          <a:p>
            <a:pPr lvl="0"/>
            <a:r>
              <a:rPr lang="en-US" sz="3200" b="1" dirty="0"/>
              <a:t>practical transcription, </a:t>
            </a:r>
            <a:endParaRPr lang="en-US" sz="3200" b="1" dirty="0" smtClean="0"/>
          </a:p>
          <a:p>
            <a:pPr lvl="0"/>
            <a:r>
              <a:rPr lang="en-US" sz="3200" dirty="0" smtClean="0"/>
              <a:t>e.g</a:t>
            </a:r>
            <a:r>
              <a:rPr lang="en-US" sz="3200" dirty="0"/>
              <a:t>. </a:t>
            </a:r>
            <a:r>
              <a:rPr lang="en-US" sz="3200" i="1" dirty="0" smtClean="0"/>
              <a:t>file </a:t>
            </a:r>
            <a:r>
              <a:rPr lang="uk-UA" sz="3200" i="1" dirty="0"/>
              <a:t>- файл </a:t>
            </a:r>
            <a:r>
              <a:rPr lang="en-US" sz="3200" dirty="0"/>
              <a:t>(computers); </a:t>
            </a:r>
            <a:endParaRPr lang="en-US" sz="3200" dirty="0" smtClean="0"/>
          </a:p>
          <a:p>
            <a:pPr lvl="0"/>
            <a:r>
              <a:rPr lang="en-US" sz="3200" i="1" dirty="0" smtClean="0"/>
              <a:t>futures </a:t>
            </a:r>
            <a:r>
              <a:rPr lang="uk-UA" sz="3200" i="1" dirty="0"/>
              <a:t>-ф'ючерси </a:t>
            </a:r>
            <a:r>
              <a:rPr lang="en-US" sz="3200" dirty="0"/>
              <a:t>(finance); </a:t>
            </a:r>
            <a:endParaRPr lang="en-US" sz="3200" dirty="0" smtClean="0"/>
          </a:p>
          <a:p>
            <a:pPr lvl="0"/>
            <a:r>
              <a:rPr lang="en-US" sz="3200" i="1" dirty="0" smtClean="0"/>
              <a:t>manager </a:t>
            </a:r>
            <a:r>
              <a:rPr lang="uk-UA" sz="3200" i="1" dirty="0"/>
              <a:t>- </a:t>
            </a:r>
            <a:r>
              <a:rPr lang="uk-UA" sz="3200" i="1" dirty="0" smtClean="0"/>
              <a:t>менеджер</a:t>
            </a:r>
            <a:r>
              <a:rPr lang="en-US" sz="3200" dirty="0" smtClean="0"/>
              <a:t>; </a:t>
            </a:r>
          </a:p>
          <a:p>
            <a:pPr lvl="0"/>
            <a:r>
              <a:rPr lang="en-US" sz="3200" i="1" dirty="0" smtClean="0"/>
              <a:t>know-how </a:t>
            </a:r>
            <a:r>
              <a:rPr lang="uk-UA" sz="3200" i="1" dirty="0" smtClean="0"/>
              <a:t>-</a:t>
            </a:r>
            <a:r>
              <a:rPr lang="en-US" sz="3200" i="1" dirty="0" smtClean="0"/>
              <a:t> </a:t>
            </a:r>
            <a:r>
              <a:rPr lang="uk-UA" sz="3200" i="1" dirty="0" smtClean="0"/>
              <a:t>ноу-хау </a:t>
            </a:r>
            <a:r>
              <a:rPr lang="en-US" sz="3200" dirty="0"/>
              <a:t>(science and technology);</a:t>
            </a:r>
            <a:endParaRPr lang="ru-RU" sz="3200" dirty="0"/>
          </a:p>
          <a:p>
            <a:pPr lvl="0"/>
            <a:r>
              <a:rPr lang="en-US" sz="3200" b="1" dirty="0"/>
              <a:t>transliteration, </a:t>
            </a:r>
            <a:endParaRPr lang="en-US" sz="3200" b="1" dirty="0" smtClean="0"/>
          </a:p>
          <a:p>
            <a:pPr lvl="0"/>
            <a:r>
              <a:rPr lang="en-US" sz="3200" dirty="0" smtClean="0"/>
              <a:t>e.g</a:t>
            </a:r>
            <a:r>
              <a:rPr lang="en-US" sz="3200" dirty="0"/>
              <a:t>. </a:t>
            </a:r>
            <a:r>
              <a:rPr lang="en-US" sz="3200" i="1" dirty="0"/>
              <a:t>broker </a:t>
            </a:r>
            <a:r>
              <a:rPr lang="uk-UA" sz="3200" i="1" dirty="0"/>
              <a:t>- брокер </a:t>
            </a:r>
            <a:r>
              <a:rPr lang="en-US" sz="3200" dirty="0"/>
              <a:t>(securities markets); </a:t>
            </a:r>
            <a:r>
              <a:rPr lang="en-US" sz="3200" i="1" dirty="0"/>
              <a:t>clearing </a:t>
            </a:r>
            <a:r>
              <a:rPr lang="uk-UA" sz="3200" i="1" dirty="0" smtClean="0"/>
              <a:t>-</a:t>
            </a:r>
            <a:r>
              <a:rPr lang="en-US" sz="3200" i="1" dirty="0" smtClean="0"/>
              <a:t> </a:t>
            </a:r>
            <a:r>
              <a:rPr lang="uk-UA" sz="3200" i="1" dirty="0" smtClean="0"/>
              <a:t>кліринг </a:t>
            </a:r>
            <a:r>
              <a:rPr lang="en-US" sz="3200" dirty="0"/>
              <a:t>(finance); </a:t>
            </a:r>
            <a:r>
              <a:rPr lang="en-US" sz="3200" i="1" dirty="0" smtClean="0"/>
              <a:t>hacker </a:t>
            </a:r>
            <a:r>
              <a:rPr lang="uk-UA" sz="3200" i="1" dirty="0" smtClean="0"/>
              <a:t>-</a:t>
            </a:r>
            <a:r>
              <a:rPr lang="en-US" sz="3200" i="1" dirty="0" smtClean="0"/>
              <a:t> </a:t>
            </a:r>
            <a:r>
              <a:rPr lang="uk-UA" sz="3200" i="1" dirty="0" smtClean="0"/>
              <a:t>хакер </a:t>
            </a:r>
            <a:r>
              <a:rPr lang="en-US" sz="3200" dirty="0"/>
              <a:t>(computers); </a:t>
            </a:r>
            <a:r>
              <a:rPr lang="en-US" sz="3200" i="1" dirty="0"/>
              <a:t>barter </a:t>
            </a:r>
            <a:r>
              <a:rPr lang="uk-UA" sz="3200" i="1" dirty="0"/>
              <a:t>- бартер </a:t>
            </a:r>
            <a:r>
              <a:rPr lang="en-US" sz="3200" dirty="0"/>
              <a:t>(commerce);</a:t>
            </a:r>
            <a:endParaRPr lang="ru-RU" sz="3200" dirty="0"/>
          </a:p>
        </p:txBody>
      </p:sp>
    </p:spTree>
    <p:extLst>
      <p:ext uri="{BB962C8B-B14F-4D97-AF65-F5344CB8AC3E}">
        <p14:creationId xmlns:p14="http://schemas.microsoft.com/office/powerpoint/2010/main" xmlns="" val="3819740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692696"/>
            <a:ext cx="7488832" cy="4031873"/>
          </a:xfrm>
          <a:prstGeom prst="rect">
            <a:avLst/>
          </a:prstGeom>
        </p:spPr>
        <p:txBody>
          <a:bodyPr wrap="square">
            <a:spAutoFit/>
          </a:bodyPr>
          <a:lstStyle/>
          <a:p>
            <a:pPr lvl="0" algn="just"/>
            <a:endParaRPr lang="uk-UA" sz="3200" b="1" dirty="0" smtClean="0"/>
          </a:p>
          <a:p>
            <a:pPr lvl="0" algn="just"/>
            <a:r>
              <a:rPr lang="en-US" sz="3200" b="1" dirty="0" smtClean="0"/>
              <a:t>loan </a:t>
            </a:r>
            <a:r>
              <a:rPr lang="en-US" sz="3200" b="1" dirty="0"/>
              <a:t>translation </a:t>
            </a:r>
            <a:r>
              <a:rPr lang="uk-UA" sz="3200" i="1" dirty="0"/>
              <a:t>(переклад-калька), </a:t>
            </a:r>
            <a:endParaRPr lang="en-US" sz="3200" i="1" dirty="0" smtClean="0"/>
          </a:p>
          <a:p>
            <a:pPr lvl="0" algn="just"/>
            <a:r>
              <a:rPr lang="en-US" sz="3200" dirty="0" smtClean="0"/>
              <a:t>e.g</a:t>
            </a:r>
            <a:r>
              <a:rPr lang="en-US" sz="3200" dirty="0"/>
              <a:t>. </a:t>
            </a:r>
            <a:r>
              <a:rPr lang="en-US" sz="3200" i="1" dirty="0" smtClean="0"/>
              <a:t>player </a:t>
            </a:r>
            <a:r>
              <a:rPr lang="uk-UA" sz="3200" i="1" dirty="0"/>
              <a:t>- гравець, </a:t>
            </a:r>
            <a:r>
              <a:rPr lang="uk-UA" sz="3200" dirty="0"/>
              <a:t>тобто </a:t>
            </a:r>
            <a:r>
              <a:rPr lang="uk-UA" sz="3200" i="1" dirty="0"/>
              <a:t>учасник „гри" на економічному, фінансовому „полі" </a:t>
            </a:r>
            <a:r>
              <a:rPr lang="en-US" sz="3200" dirty="0"/>
              <a:t>(economics</a:t>
            </a:r>
            <a:r>
              <a:rPr lang="en-US" sz="3200" dirty="0" smtClean="0"/>
              <a:t>);</a:t>
            </a:r>
          </a:p>
          <a:p>
            <a:pPr lvl="0" algn="just"/>
            <a:r>
              <a:rPr lang="en-US" sz="3200" dirty="0"/>
              <a:t>f</a:t>
            </a:r>
            <a:r>
              <a:rPr lang="en-US" sz="3200" dirty="0" smtClean="0"/>
              <a:t>loating zero</a:t>
            </a:r>
            <a:r>
              <a:rPr lang="uk-UA" sz="3200" dirty="0" smtClean="0"/>
              <a:t> – плаваючий нуль</a:t>
            </a:r>
            <a:endParaRPr lang="en-US" sz="3200" dirty="0" smtClean="0"/>
          </a:p>
          <a:p>
            <a:pPr lvl="0" algn="just"/>
            <a:r>
              <a:rPr lang="en-US" sz="3200" dirty="0"/>
              <a:t>s</a:t>
            </a:r>
            <a:r>
              <a:rPr lang="en-US" sz="3200" dirty="0" smtClean="0"/>
              <a:t>elf-cooling – </a:t>
            </a:r>
            <a:r>
              <a:rPr lang="uk-UA" sz="3200" dirty="0" smtClean="0"/>
              <a:t>самоохолодження</a:t>
            </a:r>
            <a:endParaRPr lang="en-US" sz="3200" dirty="0" smtClean="0"/>
          </a:p>
          <a:p>
            <a:pPr lvl="0" algn="just"/>
            <a:r>
              <a:rPr lang="en-US" sz="3200" dirty="0"/>
              <a:t>o</a:t>
            </a:r>
            <a:r>
              <a:rPr lang="en-US" sz="3200" dirty="0" smtClean="0"/>
              <a:t>re yard – </a:t>
            </a:r>
            <a:r>
              <a:rPr lang="uk-UA" sz="3200" dirty="0" smtClean="0"/>
              <a:t>рудний двір</a:t>
            </a:r>
            <a:endParaRPr lang="ru-RU" sz="3200" dirty="0"/>
          </a:p>
        </p:txBody>
      </p:sp>
    </p:spTree>
    <p:extLst>
      <p:ext uri="{BB962C8B-B14F-4D97-AF65-F5344CB8AC3E}">
        <p14:creationId xmlns:p14="http://schemas.microsoft.com/office/powerpoint/2010/main" xmlns="" val="2005322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1052736"/>
            <a:ext cx="7488832" cy="4524315"/>
          </a:xfrm>
          <a:prstGeom prst="rect">
            <a:avLst/>
          </a:prstGeom>
        </p:spPr>
        <p:txBody>
          <a:bodyPr wrap="square">
            <a:spAutoFit/>
          </a:bodyPr>
          <a:lstStyle/>
          <a:p>
            <a:pPr lvl="0" algn="just"/>
            <a:r>
              <a:rPr lang="en-US" sz="3200" b="1" dirty="0"/>
              <a:t>descriptive translation, </a:t>
            </a:r>
            <a:endParaRPr lang="en-US" sz="3200" b="1" dirty="0" smtClean="0"/>
          </a:p>
          <a:p>
            <a:pPr lvl="0" algn="just"/>
            <a:r>
              <a:rPr lang="en-US" sz="3200" dirty="0" smtClean="0"/>
              <a:t>e.g</a:t>
            </a:r>
            <a:r>
              <a:rPr lang="en-US" sz="3200" dirty="0"/>
              <a:t>. </a:t>
            </a:r>
            <a:r>
              <a:rPr lang="en-US" sz="3200" i="1" dirty="0"/>
              <a:t>benchmark </a:t>
            </a:r>
            <a:r>
              <a:rPr lang="en-US" sz="3200" dirty="0"/>
              <a:t>(or </a:t>
            </a:r>
            <a:r>
              <a:rPr lang="en-US" sz="3200" i="1" dirty="0"/>
              <a:t>yardstick) </a:t>
            </a:r>
            <a:r>
              <a:rPr lang="uk-UA" sz="3200" i="1" dirty="0"/>
              <a:t>- база для порівняння даних, показник </a:t>
            </a:r>
            <a:r>
              <a:rPr lang="en-US" sz="3200" dirty="0"/>
              <a:t>(economics); </a:t>
            </a:r>
            <a:r>
              <a:rPr lang="en-US" sz="3200" i="1" dirty="0"/>
              <a:t>enforcement </a:t>
            </a:r>
            <a:r>
              <a:rPr lang="uk-UA" sz="3200" i="1" dirty="0"/>
              <a:t>- втілення законодавства в життя та контроль за його дотриманням </a:t>
            </a:r>
            <a:r>
              <a:rPr lang="en-US" sz="3200" dirty="0"/>
              <a:t>(law, politics); </a:t>
            </a:r>
            <a:endParaRPr lang="en-US" sz="3200" dirty="0" smtClean="0"/>
          </a:p>
          <a:p>
            <a:pPr lvl="0" algn="just"/>
            <a:r>
              <a:rPr lang="en-US" sz="3200" i="1" dirty="0" smtClean="0"/>
              <a:t>sustainable </a:t>
            </a:r>
            <a:r>
              <a:rPr lang="en-US" sz="3200" i="1" dirty="0"/>
              <a:t>development </a:t>
            </a:r>
            <a:r>
              <a:rPr lang="uk-UA" sz="3200" i="1" dirty="0"/>
              <a:t>- сталий (усталений) розвиток </a:t>
            </a:r>
            <a:r>
              <a:rPr lang="en-US" sz="3200" dirty="0"/>
              <a:t>(economics, environmental protection, politics).</a:t>
            </a:r>
            <a:endParaRPr lang="ru-RU" sz="3200" dirty="0"/>
          </a:p>
        </p:txBody>
      </p:sp>
    </p:spTree>
    <p:extLst>
      <p:ext uri="{BB962C8B-B14F-4D97-AF65-F5344CB8AC3E}">
        <p14:creationId xmlns:p14="http://schemas.microsoft.com/office/powerpoint/2010/main" xmlns="" val="1505462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1582341"/>
            <a:ext cx="7848872" cy="4524315"/>
          </a:xfrm>
          <a:prstGeom prst="rect">
            <a:avLst/>
          </a:prstGeom>
        </p:spPr>
        <p:txBody>
          <a:bodyPr wrap="square">
            <a:spAutoFit/>
          </a:bodyPr>
          <a:lstStyle/>
          <a:p>
            <a:pPr lvl="0" algn="just"/>
            <a:r>
              <a:rPr lang="en-US" sz="3200" dirty="0"/>
              <a:t>In interpreting, decision to render something has to be taken within seconds and its success largely depends upon the capacity of the "operational memory" of the interpreter. Selection of the interpretation method depends upon the existence or absence of the objects, notions, situations, processes (</a:t>
            </a:r>
            <a:r>
              <a:rPr lang="en-US" sz="3200" dirty="0" smtClean="0"/>
              <a:t>denotatum) </a:t>
            </a:r>
            <a:r>
              <a:rPr lang="en-US" sz="3200" dirty="0"/>
              <a:t>described by the given subject field </a:t>
            </a:r>
            <a:r>
              <a:rPr lang="en-US" sz="3200" dirty="0" smtClean="0"/>
              <a:t>word </a:t>
            </a:r>
            <a:r>
              <a:rPr lang="en-US" sz="3200" dirty="0"/>
              <a:t>or phrase in the SL and TL cultures. </a:t>
            </a:r>
            <a:endParaRPr lang="ru-RU" sz="3200" dirty="0"/>
          </a:p>
        </p:txBody>
      </p:sp>
    </p:spTree>
    <p:extLst>
      <p:ext uri="{BB962C8B-B14F-4D97-AF65-F5344CB8AC3E}">
        <p14:creationId xmlns:p14="http://schemas.microsoft.com/office/powerpoint/2010/main" xmlns="" val="5781895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889844"/>
            <a:ext cx="7776864" cy="5016758"/>
          </a:xfrm>
          <a:prstGeom prst="rect">
            <a:avLst/>
          </a:prstGeom>
        </p:spPr>
        <p:txBody>
          <a:bodyPr wrap="square">
            <a:spAutoFit/>
          </a:bodyPr>
          <a:lstStyle/>
          <a:p>
            <a:r>
              <a:rPr lang="en-US" sz="3200" dirty="0"/>
              <a:t>If the denotatum exists in the TL culture, </a:t>
            </a:r>
            <a:r>
              <a:rPr lang="en-US" sz="3200" dirty="0" smtClean="0"/>
              <a:t>then </a:t>
            </a:r>
            <a:r>
              <a:rPr lang="en-US" sz="3200" dirty="0"/>
              <a:t>there is a great chance to find a "native" equivalent of the corresponding subject field word or </a:t>
            </a:r>
            <a:r>
              <a:rPr lang="en-US" sz="3200" dirty="0" smtClean="0"/>
              <a:t>phrase</a:t>
            </a:r>
          </a:p>
          <a:p>
            <a:r>
              <a:rPr lang="en-US" sz="3200" dirty="0" smtClean="0"/>
              <a:t>e.g.:</a:t>
            </a:r>
            <a:endParaRPr lang="en-US" sz="3200" i="1" dirty="0" smtClean="0"/>
          </a:p>
          <a:p>
            <a:r>
              <a:rPr lang="en-US" sz="3200" i="1" dirty="0" smtClean="0"/>
              <a:t>account </a:t>
            </a:r>
            <a:r>
              <a:rPr lang="uk-UA" sz="3200" i="1" dirty="0"/>
              <a:t>- рахунок; </a:t>
            </a:r>
            <a:endParaRPr lang="en-US" sz="3200" i="1" dirty="0" smtClean="0"/>
          </a:p>
          <a:p>
            <a:r>
              <a:rPr lang="en-US" sz="3200" i="1" dirty="0" smtClean="0"/>
              <a:t>arrears </a:t>
            </a:r>
            <a:r>
              <a:rPr lang="uk-UA" sz="3200" i="1" dirty="0"/>
              <a:t>- неплатежі, заборгованість; </a:t>
            </a:r>
            <a:r>
              <a:rPr lang="en-US" sz="3200" i="1" dirty="0"/>
              <a:t>insurance </a:t>
            </a:r>
            <a:r>
              <a:rPr lang="uk-UA" sz="3200" i="1" dirty="0"/>
              <a:t>-страхування; </a:t>
            </a:r>
            <a:endParaRPr lang="en-US" sz="3200" i="1" dirty="0" smtClean="0"/>
          </a:p>
          <a:p>
            <a:r>
              <a:rPr lang="en-US" sz="3200" i="1" dirty="0" smtClean="0"/>
              <a:t>hostage </a:t>
            </a:r>
            <a:r>
              <a:rPr lang="uk-UA" sz="3200" i="1" dirty="0"/>
              <a:t>- заручник; </a:t>
            </a:r>
            <a:endParaRPr lang="en-US" sz="3200" i="1" dirty="0" smtClean="0"/>
          </a:p>
          <a:p>
            <a:r>
              <a:rPr lang="en-US" sz="3200" i="1" dirty="0" smtClean="0"/>
              <a:t>spokesman </a:t>
            </a:r>
            <a:r>
              <a:rPr lang="uk-UA" sz="3200" i="1" dirty="0"/>
              <a:t>- </a:t>
            </a:r>
            <a:r>
              <a:rPr lang="uk-UA" sz="3200" i="1" dirty="0" smtClean="0"/>
              <a:t>речник. </a:t>
            </a:r>
            <a:endParaRPr lang="ru-RU" sz="3200" dirty="0"/>
          </a:p>
        </p:txBody>
      </p:sp>
    </p:spTree>
    <p:extLst>
      <p:ext uri="{BB962C8B-B14F-4D97-AF65-F5344CB8AC3E}">
        <p14:creationId xmlns:p14="http://schemas.microsoft.com/office/powerpoint/2010/main" xmlns="" val="3641828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836712"/>
            <a:ext cx="8208912" cy="5509200"/>
          </a:xfrm>
          <a:prstGeom prst="rect">
            <a:avLst/>
          </a:prstGeom>
        </p:spPr>
        <p:txBody>
          <a:bodyPr wrap="square">
            <a:spAutoFit/>
          </a:bodyPr>
          <a:lstStyle/>
          <a:p>
            <a:pPr algn="just"/>
            <a:r>
              <a:rPr lang="en-US" sz="3200" dirty="0" smtClean="0"/>
              <a:t>	If the denotatum was borrowed from other cultures or presently does not exist in the TL culture</a:t>
            </a:r>
            <a:r>
              <a:rPr lang="uk-UA" sz="3200" dirty="0" smtClean="0"/>
              <a:t>, </a:t>
            </a:r>
            <a:r>
              <a:rPr lang="en-US" sz="3200" dirty="0" smtClean="0"/>
              <a:t>then practical transcription</a:t>
            </a:r>
            <a:r>
              <a:rPr lang="uk-UA" sz="3200" dirty="0" smtClean="0"/>
              <a:t>, </a:t>
            </a:r>
            <a:r>
              <a:rPr lang="en-US" sz="3200" dirty="0" smtClean="0"/>
              <a:t>transliteration</a:t>
            </a:r>
            <a:r>
              <a:rPr lang="uk-UA" sz="3200" dirty="0" smtClean="0"/>
              <a:t>, </a:t>
            </a:r>
            <a:r>
              <a:rPr lang="en-US" sz="3200" dirty="0" smtClean="0"/>
              <a:t>loan or descriptive translation are applied</a:t>
            </a:r>
            <a:r>
              <a:rPr lang="uk-UA" sz="3200" dirty="0" smtClean="0"/>
              <a:t> </a:t>
            </a:r>
            <a:endParaRPr lang="en-US" sz="3200" dirty="0"/>
          </a:p>
          <a:p>
            <a:pPr algn="just"/>
            <a:r>
              <a:rPr lang="en-US" sz="3200" dirty="0" smtClean="0"/>
              <a:t>e</a:t>
            </a:r>
            <a:r>
              <a:rPr lang="uk-UA" sz="3200" dirty="0" smtClean="0"/>
              <a:t>.</a:t>
            </a:r>
            <a:r>
              <a:rPr lang="en-US" sz="3200" dirty="0" smtClean="0"/>
              <a:t>g</a:t>
            </a:r>
            <a:r>
              <a:rPr lang="uk-UA" sz="3200" dirty="0" smtClean="0"/>
              <a:t>. </a:t>
            </a:r>
            <a:r>
              <a:rPr lang="en-US" sz="3200" i="1" dirty="0" smtClean="0"/>
              <a:t>dividends </a:t>
            </a:r>
            <a:r>
              <a:rPr lang="uk-UA" sz="3200" i="1" dirty="0" smtClean="0"/>
              <a:t>- дивіденди; </a:t>
            </a:r>
            <a:endParaRPr lang="en-US" sz="3200" i="1" dirty="0" smtClean="0"/>
          </a:p>
          <a:p>
            <a:pPr algn="just"/>
            <a:r>
              <a:rPr lang="en-US" sz="3200" i="1" dirty="0" smtClean="0"/>
              <a:t>	holding </a:t>
            </a:r>
            <a:r>
              <a:rPr lang="uk-UA" sz="3200" i="1" dirty="0" smtClean="0"/>
              <a:t>- холдінг (компанія, яка тримає контрольний пакет акцій іншої компанії); </a:t>
            </a:r>
            <a:r>
              <a:rPr lang="en-US" sz="3200" i="1" dirty="0" smtClean="0"/>
              <a:t>	interoperability </a:t>
            </a:r>
            <a:r>
              <a:rPr lang="uk-UA" sz="3200" i="1" dirty="0" smtClean="0"/>
              <a:t>- взаємосумісність (сумісність тактичних та технічних характеристик збройних сил);</a:t>
            </a:r>
            <a:endParaRPr lang="ru-RU" sz="3200" dirty="0"/>
          </a:p>
        </p:txBody>
      </p:sp>
    </p:spTree>
    <p:extLst>
      <p:ext uri="{BB962C8B-B14F-4D97-AF65-F5344CB8AC3E}">
        <p14:creationId xmlns:p14="http://schemas.microsoft.com/office/powerpoint/2010/main" xmlns="" val="1122616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836712"/>
            <a:ext cx="7704856" cy="4524315"/>
          </a:xfrm>
          <a:prstGeom prst="rect">
            <a:avLst/>
          </a:prstGeom>
        </p:spPr>
        <p:txBody>
          <a:bodyPr wrap="square">
            <a:spAutoFit/>
          </a:bodyPr>
          <a:lstStyle/>
          <a:p>
            <a:pPr algn="just"/>
            <a:r>
              <a:rPr lang="en-US" sz="3200" dirty="0"/>
              <a:t>However, whatever traditional or electronic dictionaries, as well as computer translation software (computer-assisted translation systems </a:t>
            </a:r>
            <a:r>
              <a:rPr lang="uk-UA" sz="3200" dirty="0" smtClean="0"/>
              <a:t>– </a:t>
            </a:r>
            <a:r>
              <a:rPr lang="en-US" sz="3200" dirty="0" smtClean="0"/>
              <a:t>CAT</a:t>
            </a:r>
            <a:r>
              <a:rPr lang="en-US" sz="3200" dirty="0"/>
              <a:t>) may be available, the best way for a interpreter/translator to cope with terminology is to keep personal records, then compile them into glossaries </a:t>
            </a:r>
            <a:r>
              <a:rPr lang="en-US" sz="3200" dirty="0" smtClean="0"/>
              <a:t>and, thus, </a:t>
            </a:r>
            <a:r>
              <a:rPr lang="en-US" sz="3200" dirty="0"/>
              <a:t>improve personal skills</a:t>
            </a:r>
            <a:r>
              <a:rPr lang="en-US" sz="3200" dirty="0" smtClean="0"/>
              <a:t>.</a:t>
            </a:r>
            <a:endParaRPr lang="uk-UA" sz="3200" dirty="0" smtClean="0"/>
          </a:p>
          <a:p>
            <a:pPr algn="just"/>
            <a:endParaRPr lang="ru-RU" sz="3200" dirty="0"/>
          </a:p>
        </p:txBody>
      </p:sp>
    </p:spTree>
    <p:extLst>
      <p:ext uri="{BB962C8B-B14F-4D97-AF65-F5344CB8AC3E}">
        <p14:creationId xmlns:p14="http://schemas.microsoft.com/office/powerpoint/2010/main" xmlns="" val="5140871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ser\Desktop\images.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285263" y="2420888"/>
            <a:ext cx="4176463" cy="3391278"/>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Прямоугольник 2"/>
          <p:cNvSpPr/>
          <p:nvPr/>
        </p:nvSpPr>
        <p:spPr>
          <a:xfrm>
            <a:off x="1043608" y="1052737"/>
            <a:ext cx="5814392" cy="1077218"/>
          </a:xfrm>
          <a:prstGeom prst="rect">
            <a:avLst/>
          </a:prstGeom>
        </p:spPr>
        <p:txBody>
          <a:bodyPr wrap="square">
            <a:spAutoFit/>
          </a:bodyPr>
          <a:lstStyle/>
          <a:p>
            <a:r>
              <a:rPr lang="en-US" sz="3200" b="1" dirty="0">
                <a:solidFill>
                  <a:srgbClr val="7030A0"/>
                </a:solidFill>
              </a:rPr>
              <a:t>See you next time!</a:t>
            </a:r>
            <a:endParaRPr lang="ru-RU" sz="3200" b="1" dirty="0">
              <a:solidFill>
                <a:srgbClr val="7030A0"/>
              </a:solidFill>
            </a:endParaRPr>
          </a:p>
          <a:p>
            <a:r>
              <a:rPr lang="en-US" sz="3200" b="1" dirty="0">
                <a:solidFill>
                  <a:srgbClr val="7030A0"/>
                </a:solidFill>
              </a:rPr>
              <a:t>Have a nice day!</a:t>
            </a:r>
            <a:endParaRPr lang="ru-RU" sz="3200" b="1" dirty="0">
              <a:solidFill>
                <a:srgbClr val="7030A0"/>
              </a:solidFill>
            </a:endParaRPr>
          </a:p>
        </p:txBody>
      </p:sp>
    </p:spTree>
    <p:extLst>
      <p:ext uri="{BB962C8B-B14F-4D97-AF65-F5344CB8AC3E}">
        <p14:creationId xmlns:p14="http://schemas.microsoft.com/office/powerpoint/2010/main" xmlns="" val="2620511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764704"/>
            <a:ext cx="7920880" cy="5016758"/>
          </a:xfrm>
          <a:prstGeom prst="rect">
            <a:avLst/>
          </a:prstGeom>
        </p:spPr>
        <p:txBody>
          <a:bodyPr wrap="square">
            <a:spAutoFit/>
          </a:bodyPr>
          <a:lstStyle/>
          <a:p>
            <a:pPr algn="just"/>
            <a:r>
              <a:rPr lang="en-US" sz="3200" dirty="0" smtClean="0"/>
              <a:t>	V</a:t>
            </a:r>
            <a:r>
              <a:rPr lang="en-US" sz="3200" dirty="0"/>
              <a:t>. </a:t>
            </a:r>
            <a:r>
              <a:rPr lang="en-US" sz="3200" dirty="0" err="1"/>
              <a:t>Koptilov</a:t>
            </a:r>
            <a:r>
              <a:rPr lang="en-US" sz="3200" dirty="0"/>
              <a:t> even suggests a special term for the translation unit </a:t>
            </a:r>
            <a:r>
              <a:rPr lang="uk-UA" sz="3200" dirty="0" smtClean="0"/>
              <a:t>– </a:t>
            </a:r>
            <a:r>
              <a:rPr lang="en-US" sz="3200" dirty="0" smtClean="0"/>
              <a:t>the </a:t>
            </a:r>
            <a:r>
              <a:rPr lang="en-US" sz="3200" dirty="0"/>
              <a:t>so-called </a:t>
            </a:r>
            <a:r>
              <a:rPr lang="en-US" sz="3200" i="1" dirty="0"/>
              <a:t>"</a:t>
            </a:r>
            <a:r>
              <a:rPr lang="en-US" sz="3200" i="1" dirty="0" err="1"/>
              <a:t>translateme</a:t>
            </a:r>
            <a:r>
              <a:rPr lang="en-US" sz="3200" i="1" dirty="0"/>
              <a:t>", </a:t>
            </a:r>
            <a:r>
              <a:rPr lang="en-US" sz="3200" dirty="0"/>
              <a:t>which is defined 'as an </a:t>
            </a:r>
            <a:r>
              <a:rPr lang="en-US" sz="3200" i="1" dirty="0"/>
              <a:t>"atom of sense" </a:t>
            </a:r>
            <a:r>
              <a:rPr lang="en-US" sz="3200" dirty="0"/>
              <a:t>that cannot be</a:t>
            </a:r>
            <a:r>
              <a:rPr lang="en-US" sz="3200" b="1" dirty="0"/>
              <a:t> </a:t>
            </a:r>
            <a:r>
              <a:rPr lang="en-US" sz="3200" dirty="0"/>
              <a:t>split up without ruining the sense'. </a:t>
            </a:r>
            <a:endParaRPr lang="en-US" sz="3200" dirty="0" smtClean="0"/>
          </a:p>
          <a:p>
            <a:pPr algn="just"/>
            <a:r>
              <a:rPr lang="en-US" sz="3200" dirty="0" smtClean="0"/>
              <a:t>	Selection </a:t>
            </a:r>
            <a:r>
              <a:rPr lang="en-US" sz="3200" dirty="0"/>
              <a:t>of translation units is determined by the conditions in which interpretation/translation is performed, by the subject field of the SL text and by the level of professional skills of the interpreter/translator.</a:t>
            </a:r>
            <a:endParaRPr lang="ru-RU" sz="3200" dirty="0"/>
          </a:p>
        </p:txBody>
      </p:sp>
    </p:spTree>
    <p:extLst>
      <p:ext uri="{BB962C8B-B14F-4D97-AF65-F5344CB8AC3E}">
        <p14:creationId xmlns:p14="http://schemas.microsoft.com/office/powerpoint/2010/main" xmlns="" val="1348947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764705"/>
            <a:ext cx="7704856" cy="4524315"/>
          </a:xfrm>
          <a:prstGeom prst="rect">
            <a:avLst/>
          </a:prstGeom>
        </p:spPr>
        <p:txBody>
          <a:bodyPr wrap="square">
            <a:spAutoFit/>
          </a:bodyPr>
          <a:lstStyle/>
          <a:p>
            <a:pPr algn="just"/>
            <a:r>
              <a:rPr lang="en-US" sz="3200" dirty="0" smtClean="0"/>
              <a:t>	It </a:t>
            </a:r>
            <a:r>
              <a:rPr lang="en-US" sz="3200" dirty="0"/>
              <a:t>is obvious that interpreters, while interpreting, </a:t>
            </a:r>
            <a:r>
              <a:rPr lang="en-US" sz="3200" dirty="0" smtClean="0"/>
              <a:t>memorize </a:t>
            </a:r>
            <a:r>
              <a:rPr lang="en-US" sz="3200" dirty="0"/>
              <a:t>the SL text by the so-called </a:t>
            </a:r>
            <a:r>
              <a:rPr lang="en-US" sz="3200" i="1" dirty="0"/>
              <a:t>"focuses of meaning". </a:t>
            </a:r>
            <a:endParaRPr lang="en-US" sz="3200" i="1" dirty="0" smtClean="0"/>
          </a:p>
          <a:p>
            <a:pPr algn="just"/>
            <a:r>
              <a:rPr lang="en-US" sz="3200" dirty="0" smtClean="0"/>
              <a:t>	Experiments </a:t>
            </a:r>
            <a:r>
              <a:rPr lang="en-US" sz="3200" dirty="0"/>
              <a:t>show that human brain is capable of keeping in memory </a:t>
            </a:r>
            <a:r>
              <a:rPr lang="uk-UA" sz="3200" b="1" dirty="0"/>
              <a:t>7 +/- 2 </a:t>
            </a:r>
            <a:r>
              <a:rPr lang="en-US" sz="3200" dirty="0"/>
              <a:t>focuses of meaning, therefore, interpreter's note-taking is a useful tool which enables interpreters to </a:t>
            </a:r>
            <a:r>
              <a:rPr lang="en-US" sz="3200" i="1" dirty="0"/>
              <a:t>"reconstruct" </a:t>
            </a:r>
            <a:r>
              <a:rPr lang="en-US" sz="3200" dirty="0"/>
              <a:t>oral messages for their subsequent interpreting.</a:t>
            </a:r>
            <a:endParaRPr lang="ru-RU" sz="3200" dirty="0"/>
          </a:p>
        </p:txBody>
      </p:sp>
    </p:spTree>
    <p:extLst>
      <p:ext uri="{BB962C8B-B14F-4D97-AF65-F5344CB8AC3E}">
        <p14:creationId xmlns:p14="http://schemas.microsoft.com/office/powerpoint/2010/main" xmlns="" val="369106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692696"/>
            <a:ext cx="7992888" cy="5509200"/>
          </a:xfrm>
          <a:prstGeom prst="rect">
            <a:avLst/>
          </a:prstGeom>
        </p:spPr>
        <p:txBody>
          <a:bodyPr wrap="square">
            <a:spAutoFit/>
          </a:bodyPr>
          <a:lstStyle/>
          <a:p>
            <a:pPr algn="just"/>
            <a:r>
              <a:rPr lang="en-US" sz="3200" dirty="0" smtClean="0"/>
              <a:t>	Focuses </a:t>
            </a:r>
            <a:r>
              <a:rPr lang="en-US" sz="3200" dirty="0"/>
              <a:t>of meaning are formed around the </a:t>
            </a:r>
            <a:r>
              <a:rPr lang="en-US" sz="3200" i="1" dirty="0"/>
              <a:t>"keywords" </a:t>
            </a:r>
            <a:r>
              <a:rPr lang="en-US" sz="3200" dirty="0"/>
              <a:t>of oral discourse, which include, first of all, specific subject field words, </a:t>
            </a:r>
            <a:r>
              <a:rPr lang="en-US" sz="3200" b="1" dirty="0">
                <a:solidFill>
                  <a:srgbClr val="7030A0"/>
                </a:solidFill>
              </a:rPr>
              <a:t>i.e. </a:t>
            </a:r>
            <a:r>
              <a:rPr lang="en-US" sz="3200" dirty="0"/>
              <a:t>terms belonging to the subject field of interpreting. </a:t>
            </a:r>
            <a:endParaRPr lang="en-US" sz="3200" dirty="0" smtClean="0"/>
          </a:p>
          <a:p>
            <a:pPr algn="just"/>
            <a:r>
              <a:rPr lang="en-US" sz="3200" dirty="0" smtClean="0"/>
              <a:t>	Among </a:t>
            </a:r>
            <a:r>
              <a:rPr lang="en-US" sz="3200" dirty="0"/>
              <a:t>other focus-forming elements of oral discourse there are set phrases </a:t>
            </a:r>
            <a:r>
              <a:rPr lang="en-US" sz="3200" dirty="0" smtClean="0"/>
              <a:t>(clichés) </a:t>
            </a:r>
            <a:r>
              <a:rPr lang="en-US" sz="3200" dirty="0"/>
              <a:t>and idioms; numerals, proper names, abbreviations, acronyms (the </a:t>
            </a:r>
            <a:r>
              <a:rPr lang="en-US" sz="3200" dirty="0" smtClean="0"/>
              <a:t>so-called "</a:t>
            </a:r>
            <a:r>
              <a:rPr lang="en-US" sz="3200" dirty="0"/>
              <a:t>precision lexicon"); non-equivalent lexical items and "misleading words".</a:t>
            </a:r>
            <a:endParaRPr lang="ru-RU" sz="3200" dirty="0"/>
          </a:p>
        </p:txBody>
      </p:sp>
    </p:spTree>
    <p:extLst>
      <p:ext uri="{BB962C8B-B14F-4D97-AF65-F5344CB8AC3E}">
        <p14:creationId xmlns:p14="http://schemas.microsoft.com/office/powerpoint/2010/main" xmlns="" val="1067844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1124745"/>
            <a:ext cx="6336704" cy="3785652"/>
          </a:xfrm>
          <a:prstGeom prst="rect">
            <a:avLst/>
          </a:prstGeom>
        </p:spPr>
        <p:txBody>
          <a:bodyPr wrap="square">
            <a:spAutoFit/>
          </a:bodyPr>
          <a:lstStyle/>
          <a:p>
            <a:pPr algn="ctr">
              <a:lnSpc>
                <a:spcPct val="150000"/>
              </a:lnSpc>
            </a:pPr>
            <a:r>
              <a:rPr lang="en-US" sz="4000" b="1" dirty="0">
                <a:solidFill>
                  <a:srgbClr val="00B050"/>
                </a:solidFill>
              </a:rPr>
              <a:t>Subject Field Terms: </a:t>
            </a:r>
            <a:endParaRPr lang="en-US" sz="4000" b="1" dirty="0" smtClean="0">
              <a:solidFill>
                <a:srgbClr val="00B050"/>
              </a:solidFill>
            </a:endParaRPr>
          </a:p>
          <a:p>
            <a:pPr algn="ctr">
              <a:lnSpc>
                <a:spcPct val="150000"/>
              </a:lnSpc>
            </a:pPr>
            <a:r>
              <a:rPr lang="en-US" sz="4000" b="1" dirty="0" smtClean="0">
                <a:solidFill>
                  <a:srgbClr val="00B050"/>
                </a:solidFill>
              </a:rPr>
              <a:t>Ways </a:t>
            </a:r>
            <a:r>
              <a:rPr lang="en-US" sz="4000" b="1" dirty="0">
                <a:solidFill>
                  <a:srgbClr val="00B050"/>
                </a:solidFill>
              </a:rPr>
              <a:t>of Interpreting </a:t>
            </a:r>
            <a:r>
              <a:rPr lang="en-US" sz="4000" b="1" dirty="0" smtClean="0">
                <a:solidFill>
                  <a:srgbClr val="00B050"/>
                </a:solidFill>
              </a:rPr>
              <a:t>Them</a:t>
            </a:r>
          </a:p>
          <a:p>
            <a:pPr algn="ctr">
              <a:lnSpc>
                <a:spcPct val="150000"/>
              </a:lnSpc>
            </a:pPr>
            <a:endParaRPr lang="en-US" sz="4000" b="1" dirty="0">
              <a:solidFill>
                <a:srgbClr val="00B050"/>
              </a:solidFill>
            </a:endParaRPr>
          </a:p>
          <a:p>
            <a:pPr algn="ctr">
              <a:lnSpc>
                <a:spcPct val="150000"/>
              </a:lnSpc>
            </a:pPr>
            <a:endParaRPr lang="ru-RU" sz="4000" b="1" dirty="0">
              <a:solidFill>
                <a:srgbClr val="00B050"/>
              </a:solidFill>
            </a:endParaRPr>
          </a:p>
        </p:txBody>
      </p:sp>
      <p:pic>
        <p:nvPicPr>
          <p:cNvPr id="2050" name="Picture 2" descr="C:\Users\user\Desktop\загружено (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rot="657013">
            <a:off x="3143787" y="3351184"/>
            <a:ext cx="3214002" cy="248436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06355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496944" cy="5755422"/>
          </a:xfrm>
          <a:prstGeom prst="rect">
            <a:avLst/>
          </a:prstGeom>
        </p:spPr>
        <p:txBody>
          <a:bodyPr wrap="square">
            <a:spAutoFit/>
          </a:bodyPr>
          <a:lstStyle/>
          <a:p>
            <a:pPr algn="just"/>
            <a:r>
              <a:rPr lang="en-US" sz="3200" dirty="0"/>
              <a:t>Terms are usually defined as monosemantic words, deprived of any expressive meaning, or even as a special quality, which words may acquire or lose in discourse. </a:t>
            </a:r>
            <a:endParaRPr lang="en-US" sz="3200" dirty="0" smtClean="0"/>
          </a:p>
          <a:p>
            <a:pPr algn="just"/>
            <a:endParaRPr lang="en-US" sz="800" dirty="0" smtClean="0"/>
          </a:p>
          <a:p>
            <a:pPr algn="just"/>
            <a:r>
              <a:rPr lang="en-US" sz="3200" dirty="0" smtClean="0"/>
              <a:t>These days the </a:t>
            </a:r>
            <a:r>
              <a:rPr lang="en-US" sz="3200" dirty="0"/>
              <a:t>problem of understanding and interpreting terminology has to be addressed in somewhat new dimension. </a:t>
            </a:r>
            <a:endParaRPr lang="en-US" sz="3200" dirty="0" smtClean="0"/>
          </a:p>
          <a:p>
            <a:pPr algn="just"/>
            <a:endParaRPr lang="en-US" sz="800" dirty="0" smtClean="0"/>
          </a:p>
          <a:p>
            <a:pPr algn="just"/>
            <a:r>
              <a:rPr lang="en-US" sz="3200" dirty="0" smtClean="0"/>
              <a:t>The </a:t>
            </a:r>
            <a:r>
              <a:rPr lang="en-US" sz="3200" dirty="0"/>
              <a:t>reason for this is that </a:t>
            </a:r>
            <a:r>
              <a:rPr lang="en-US" sz="3200" b="1" dirty="0">
                <a:solidFill>
                  <a:srgbClr val="C00000"/>
                </a:solidFill>
              </a:rPr>
              <a:t>many lexical items acquire different terminological meanings in the context of different sectors or subject fields </a:t>
            </a:r>
            <a:r>
              <a:rPr lang="en-US" sz="3200" b="1" dirty="0"/>
              <a:t>of human activity. </a:t>
            </a:r>
            <a:endParaRPr lang="ru-RU" sz="3200" b="1" dirty="0"/>
          </a:p>
        </p:txBody>
      </p:sp>
    </p:spTree>
    <p:extLst>
      <p:ext uri="{BB962C8B-B14F-4D97-AF65-F5344CB8AC3E}">
        <p14:creationId xmlns:p14="http://schemas.microsoft.com/office/powerpoint/2010/main" xmlns="" val="3916557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548680"/>
            <a:ext cx="8208912" cy="5570756"/>
          </a:xfrm>
          <a:prstGeom prst="rect">
            <a:avLst/>
          </a:prstGeom>
        </p:spPr>
        <p:txBody>
          <a:bodyPr wrap="square">
            <a:spAutoFit/>
          </a:bodyPr>
          <a:lstStyle/>
          <a:p>
            <a:pPr algn="ctr"/>
            <a:r>
              <a:rPr lang="en-US" sz="3200" dirty="0" smtClean="0"/>
              <a:t>Examples:</a:t>
            </a:r>
          </a:p>
          <a:p>
            <a:pPr algn="just"/>
            <a:r>
              <a:rPr lang="en-US" sz="3200" b="1" dirty="0" smtClean="0">
                <a:solidFill>
                  <a:srgbClr val="7030A0"/>
                </a:solidFill>
              </a:rPr>
              <a:t> </a:t>
            </a:r>
            <a:r>
              <a:rPr lang="en-US" sz="3600" b="1" i="1" dirty="0" smtClean="0">
                <a:solidFill>
                  <a:srgbClr val="7030A0"/>
                </a:solidFill>
              </a:rPr>
              <a:t>yield</a:t>
            </a:r>
          </a:p>
          <a:p>
            <a:pPr algn="just"/>
            <a:r>
              <a:rPr lang="uk-UA" sz="3200" dirty="0" smtClean="0"/>
              <a:t>(</a:t>
            </a:r>
            <a:r>
              <a:rPr lang="en-US" sz="3200" dirty="0" smtClean="0"/>
              <a:t>potentially </a:t>
            </a:r>
            <a:r>
              <a:rPr lang="en-US" sz="3200" dirty="0"/>
              <a:t>open set of terminological meanings depending upon the subject </a:t>
            </a:r>
            <a:r>
              <a:rPr lang="en-US" sz="3200" dirty="0" smtClean="0"/>
              <a:t>field</a:t>
            </a:r>
            <a:r>
              <a:rPr lang="uk-UA" sz="3200" dirty="0" smtClean="0"/>
              <a:t>)</a:t>
            </a:r>
            <a:r>
              <a:rPr lang="en-US" sz="3200" dirty="0" smtClean="0"/>
              <a:t>: </a:t>
            </a:r>
            <a:endParaRPr lang="uk-UA" sz="3200" dirty="0" smtClean="0"/>
          </a:p>
          <a:p>
            <a:pPr algn="just"/>
            <a:r>
              <a:rPr lang="uk-UA" sz="3200" i="1" dirty="0" smtClean="0"/>
              <a:t>дохід </a:t>
            </a:r>
            <a:r>
              <a:rPr lang="uk-UA" sz="3200" i="1" dirty="0"/>
              <a:t>від цінних паперів </a:t>
            </a:r>
            <a:r>
              <a:rPr lang="en-US" sz="3200" dirty="0"/>
              <a:t>(securities markets); </a:t>
            </a:r>
            <a:r>
              <a:rPr lang="uk-UA" sz="3200" i="1" dirty="0" smtClean="0"/>
              <a:t>продуктивність </a:t>
            </a:r>
            <a:r>
              <a:rPr lang="en-US" sz="3200" dirty="0"/>
              <a:t>(industry); </a:t>
            </a:r>
            <a:endParaRPr lang="uk-UA" sz="3200" dirty="0" smtClean="0"/>
          </a:p>
          <a:p>
            <a:pPr algn="just"/>
            <a:r>
              <a:rPr lang="uk-UA" sz="3200" i="1" dirty="0" smtClean="0"/>
              <a:t>видобуток </a:t>
            </a:r>
            <a:r>
              <a:rPr lang="en-US" sz="3200" dirty="0"/>
              <a:t>(extraction of natural resources); </a:t>
            </a:r>
            <a:r>
              <a:rPr lang="uk-UA" sz="3200" i="1" dirty="0"/>
              <a:t>вихід </a:t>
            </a:r>
            <a:r>
              <a:rPr lang="en-US" sz="3200" dirty="0"/>
              <a:t>(processing industry); </a:t>
            </a:r>
            <a:endParaRPr lang="uk-UA" sz="3200" dirty="0" smtClean="0"/>
          </a:p>
          <a:p>
            <a:pPr algn="just"/>
            <a:r>
              <a:rPr lang="uk-UA" sz="3200" i="1" dirty="0" smtClean="0"/>
              <a:t>осідання</a:t>
            </a:r>
            <a:r>
              <a:rPr lang="uk-UA" sz="3200" i="1" dirty="0"/>
              <a:t>, осування </a:t>
            </a:r>
            <a:r>
              <a:rPr lang="en-US" sz="3200" dirty="0"/>
              <a:t>(mining); </a:t>
            </a:r>
            <a:endParaRPr lang="uk-UA" sz="3200" dirty="0" smtClean="0"/>
          </a:p>
          <a:p>
            <a:pPr algn="just"/>
            <a:r>
              <a:rPr lang="uk-UA" sz="3200" i="1" dirty="0" smtClean="0"/>
              <a:t>тротиловий </a:t>
            </a:r>
            <a:r>
              <a:rPr lang="uk-UA" sz="3200" i="1" dirty="0"/>
              <a:t>еквівалент вибухівки </a:t>
            </a:r>
            <a:r>
              <a:rPr lang="en-US" sz="3200" dirty="0"/>
              <a:t>(military sphere</a:t>
            </a:r>
            <a:r>
              <a:rPr lang="en-US" sz="3200" dirty="0" smtClean="0"/>
              <a:t>)</a:t>
            </a:r>
            <a:r>
              <a:rPr lang="uk-UA" sz="3200" dirty="0" smtClean="0"/>
              <a:t> </a:t>
            </a:r>
            <a:r>
              <a:rPr lang="en-US" sz="3200" dirty="0" smtClean="0"/>
              <a:t>and the like.</a:t>
            </a:r>
            <a:endParaRPr lang="ru-RU" sz="3200" dirty="0"/>
          </a:p>
        </p:txBody>
      </p:sp>
    </p:spTree>
    <p:extLst>
      <p:ext uri="{BB962C8B-B14F-4D97-AF65-F5344CB8AC3E}">
        <p14:creationId xmlns:p14="http://schemas.microsoft.com/office/powerpoint/2010/main" xmlns="" val="2933460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476672"/>
            <a:ext cx="7992888" cy="5016758"/>
          </a:xfrm>
          <a:prstGeom prst="rect">
            <a:avLst/>
          </a:prstGeom>
        </p:spPr>
        <p:txBody>
          <a:bodyPr wrap="square">
            <a:spAutoFit/>
          </a:bodyPr>
          <a:lstStyle/>
          <a:p>
            <a:pPr algn="just"/>
            <a:r>
              <a:rPr lang="en-US" sz="3200" b="1" i="1" u="sng" dirty="0">
                <a:solidFill>
                  <a:srgbClr val="00B050"/>
                </a:solidFill>
              </a:rPr>
              <a:t>Another reason </a:t>
            </a:r>
            <a:r>
              <a:rPr lang="en-US" sz="3200" dirty="0"/>
              <a:t>is a considerable level of </a:t>
            </a:r>
            <a:r>
              <a:rPr lang="en-US" sz="3200" i="1" dirty="0"/>
              <a:t>"</a:t>
            </a:r>
            <a:r>
              <a:rPr lang="en-US" sz="3200" i="1" dirty="0" smtClean="0"/>
              <a:t>jargonization</a:t>
            </a:r>
            <a:r>
              <a:rPr lang="en-US" sz="3200" i="1" dirty="0"/>
              <a:t>" </a:t>
            </a:r>
            <a:r>
              <a:rPr lang="en-US" sz="3200" dirty="0"/>
              <a:t>of professional languages, which results in a high proportion of idiomatic use and polysemy in </a:t>
            </a:r>
            <a:r>
              <a:rPr lang="en-US" sz="3200" dirty="0" smtClean="0"/>
              <a:t>terminology:</a:t>
            </a:r>
          </a:p>
          <a:p>
            <a:pPr algn="just"/>
            <a:r>
              <a:rPr lang="en-US" sz="3200" i="1" dirty="0" smtClean="0"/>
              <a:t>bear </a:t>
            </a:r>
            <a:r>
              <a:rPr lang="en-US" sz="3200" i="1" dirty="0"/>
              <a:t>and bull markets; </a:t>
            </a:r>
            <a:endParaRPr lang="en-US" sz="3200" i="1" dirty="0" smtClean="0"/>
          </a:p>
          <a:p>
            <a:pPr algn="just"/>
            <a:r>
              <a:rPr lang="en-US" sz="3200" i="1" dirty="0" smtClean="0"/>
              <a:t>bottlenecks</a:t>
            </a:r>
            <a:r>
              <a:rPr lang="en-US" sz="3200" i="1" dirty="0"/>
              <a:t>; </a:t>
            </a:r>
            <a:endParaRPr lang="en-US" sz="3200" i="1" dirty="0" smtClean="0"/>
          </a:p>
          <a:p>
            <a:pPr algn="just"/>
            <a:r>
              <a:rPr lang="en-US" sz="3200" i="1" dirty="0" smtClean="0"/>
              <a:t>high-fliers</a:t>
            </a:r>
            <a:r>
              <a:rPr lang="en-US" sz="3200" i="1" dirty="0"/>
              <a:t>; </a:t>
            </a:r>
            <a:endParaRPr lang="en-US" sz="3200" i="1" dirty="0" smtClean="0"/>
          </a:p>
          <a:p>
            <a:pPr algn="just"/>
            <a:r>
              <a:rPr lang="en-US" sz="3200" i="1" dirty="0" smtClean="0"/>
              <a:t>"</a:t>
            </a:r>
            <a:r>
              <a:rPr lang="en-US" sz="3200" i="1" dirty="0"/>
              <a:t>muddle-through" scenario; </a:t>
            </a:r>
            <a:endParaRPr lang="en-US" sz="3200" i="1" dirty="0" smtClean="0"/>
          </a:p>
          <a:p>
            <a:pPr algn="just"/>
            <a:r>
              <a:rPr lang="en-US" sz="3200" i="1" dirty="0" smtClean="0"/>
              <a:t>to </a:t>
            </a:r>
            <a:r>
              <a:rPr lang="en-US" sz="3200" i="1" dirty="0"/>
              <a:t>sit on the Board; </a:t>
            </a:r>
            <a:endParaRPr lang="en-US" sz="3200" i="1" dirty="0" smtClean="0"/>
          </a:p>
          <a:p>
            <a:pPr algn="just"/>
            <a:r>
              <a:rPr lang="en-US" sz="3200" i="1" dirty="0" smtClean="0"/>
              <a:t>benchmark </a:t>
            </a:r>
            <a:r>
              <a:rPr lang="en-US" sz="3200" i="1" dirty="0"/>
              <a:t>(or yardstick), </a:t>
            </a:r>
            <a:r>
              <a:rPr lang="en-US" sz="3200" dirty="0" smtClean="0"/>
              <a:t>etc. </a:t>
            </a:r>
            <a:endParaRPr lang="ru-RU" sz="3200" dirty="0"/>
          </a:p>
        </p:txBody>
      </p:sp>
    </p:spTree>
    <p:extLst>
      <p:ext uri="{BB962C8B-B14F-4D97-AF65-F5344CB8AC3E}">
        <p14:creationId xmlns:p14="http://schemas.microsoft.com/office/powerpoint/2010/main" xmlns="" val="3138654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75</TotalTime>
  <Words>1199</Words>
  <Application>Microsoft Office PowerPoint</Application>
  <PresentationFormat>Экран (4:3)</PresentationFormat>
  <Paragraphs>89</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NewsPrint</vt:lpstr>
      <vt:lpstr>Lecture 10</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12</dc:title>
  <dc:creator>user</dc:creator>
  <cp:lastModifiedBy>Таня</cp:lastModifiedBy>
  <cp:revision>39</cp:revision>
  <dcterms:created xsi:type="dcterms:W3CDTF">2017-04-03T09:55:23Z</dcterms:created>
  <dcterms:modified xsi:type="dcterms:W3CDTF">2017-10-17T17:37:51Z</dcterms:modified>
</cp:coreProperties>
</file>