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9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93" r:id="rId21"/>
    <p:sldId id="294" r:id="rId22"/>
    <p:sldId id="295"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96" r:id="rId37"/>
    <p:sldId id="297" r:id="rId38"/>
    <p:sldId id="298" r:id="rId39"/>
    <p:sldId id="299" r:id="rId40"/>
    <p:sldId id="300" r:id="rId41"/>
    <p:sldId id="301" r:id="rId42"/>
    <p:sldId id="302" r:id="rId43"/>
    <p:sldId id="303" r:id="rId44"/>
    <p:sldId id="304" r:id="rId45"/>
    <p:sldId id="288" r:id="rId46"/>
    <p:sldId id="289" r:id="rId47"/>
    <p:sldId id="290" r:id="rId48"/>
    <p:sldId id="291" r:id="rId49"/>
    <p:sldId id="305" r:id="rId50"/>
    <p:sldId id="306" r:id="rId51"/>
    <p:sldId id="307" r:id="rId52"/>
    <p:sldId id="308" r:id="rId53"/>
    <p:sldId id="309" r:id="rId54"/>
    <p:sldId id="310" r:id="rId55"/>
    <p:sldId id="311"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52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25.05.2016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25.05.2016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25.05.2016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25.05.2016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25.05.2016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25.05.2016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25.05.2016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25.05.2016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t>25.05.2016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25.05.2016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25.05.2016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t>25.05.2016</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404665"/>
            <a:ext cx="8136903" cy="3528391"/>
          </a:xfrm>
        </p:spPr>
        <p:txBody>
          <a:bodyPr>
            <a:noAutofit/>
          </a:bodyPr>
          <a:lstStyle/>
          <a:p>
            <a:pPr algn="ctr"/>
            <a:r>
              <a:rPr lang="en-US" sz="5400" dirty="0" smtClean="0">
                <a:solidFill>
                  <a:schemeClr val="bg1"/>
                </a:solidFill>
                <a:latin typeface="Times New Roman" panose="02020603050405020304" pitchFamily="18" charset="0"/>
                <a:cs typeface="Times New Roman" panose="02020603050405020304" pitchFamily="18" charset="0"/>
              </a:rPr>
              <a:t>HOW   MUCH   DO UKRAINIANS   KNOW ABOUT   NATIVE   AMERICANS?</a:t>
            </a:r>
            <a:endParaRPr lang="ru-RU" sz="5400" dirty="0">
              <a:solidFill>
                <a:schemeClr val="bg1"/>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371600" y="4221087"/>
            <a:ext cx="6400800" cy="1368153"/>
          </a:xfrm>
        </p:spPr>
        <p:txBody>
          <a:bodyPr>
            <a:noAutofit/>
          </a:bodyPr>
          <a:lstStyle/>
          <a:p>
            <a:r>
              <a:rPr lang="en-US" sz="3600" b="1" i="1" dirty="0" smtClean="0">
                <a:solidFill>
                  <a:schemeClr val="tx1"/>
                </a:solidFill>
                <a:latin typeface="Times New Roman" panose="02020603050405020304" pitchFamily="18" charset="0"/>
                <a:cs typeface="Times New Roman" panose="02020603050405020304" pitchFamily="18" charset="0"/>
              </a:rPr>
              <a:t>Oksana </a:t>
            </a:r>
            <a:r>
              <a:rPr lang="en-US" sz="3600" b="1" i="1" dirty="0" err="1" smtClean="0">
                <a:solidFill>
                  <a:schemeClr val="tx1"/>
                </a:solidFill>
                <a:latin typeface="Times New Roman" panose="02020603050405020304" pitchFamily="18" charset="0"/>
                <a:cs typeface="Times New Roman" panose="02020603050405020304" pitchFamily="18" charset="0"/>
              </a:rPr>
              <a:t>Shostak</a:t>
            </a:r>
            <a:endParaRPr lang="en-US" sz="3600" b="1" i="1" dirty="0" smtClean="0">
              <a:solidFill>
                <a:schemeClr val="tx1"/>
              </a:solidFill>
              <a:latin typeface="Times New Roman" panose="02020603050405020304" pitchFamily="18" charset="0"/>
              <a:cs typeface="Times New Roman" panose="02020603050405020304" pitchFamily="18" charset="0"/>
            </a:endParaRPr>
          </a:p>
          <a:p>
            <a:r>
              <a:rPr lang="en-US" sz="1800" i="1" dirty="0" smtClean="0">
                <a:solidFill>
                  <a:schemeClr val="tx1"/>
                </a:solidFill>
                <a:latin typeface="Times New Roman" panose="02020603050405020304" pitchFamily="18" charset="0"/>
                <a:cs typeface="Times New Roman" panose="02020603050405020304" pitchFamily="18" charset="0"/>
              </a:rPr>
              <a:t>National Aviation University</a:t>
            </a:r>
          </a:p>
          <a:p>
            <a:r>
              <a:rPr lang="en-US" sz="1800" i="1" dirty="0" smtClean="0">
                <a:solidFill>
                  <a:schemeClr val="tx1"/>
                </a:solidFill>
                <a:latin typeface="Times New Roman" panose="02020603050405020304" pitchFamily="18" charset="0"/>
                <a:cs typeface="Times New Roman" panose="02020603050405020304" pitchFamily="18" charset="0"/>
              </a:rPr>
              <a:t>March, 24, 2016</a:t>
            </a:r>
          </a:p>
          <a:p>
            <a:r>
              <a:rPr lang="en-US" sz="1800" b="1" i="1" smtClean="0">
                <a:solidFill>
                  <a:schemeClr val="bg2">
                    <a:lumMod val="50000"/>
                  </a:schemeClr>
                </a:solidFill>
                <a:latin typeface="Times New Roman" panose="02020603050405020304" pitchFamily="18" charset="0"/>
                <a:cs typeface="Times New Roman" panose="02020603050405020304" pitchFamily="18" charset="0"/>
              </a:rPr>
              <a:t>Applied_linguistics@ukr.net</a:t>
            </a:r>
            <a:endParaRPr lang="ru-RU" sz="1800" b="1" i="1" dirty="0">
              <a:solidFill>
                <a:schemeClr val="bg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9133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4645152" y="2132856"/>
            <a:ext cx="4031304" cy="3993624"/>
          </a:xfrm>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The </a:t>
            </a:r>
            <a:r>
              <a:rPr lang="en-US" dirty="0">
                <a:solidFill>
                  <a:srgbClr val="FF0000"/>
                </a:solidFill>
                <a:latin typeface="Times New Roman" panose="02020603050405020304" pitchFamily="18" charset="0"/>
                <a:cs typeface="Times New Roman" panose="02020603050405020304" pitchFamily="18" charset="0"/>
              </a:rPr>
              <a:t>Great Basin culture area</a:t>
            </a:r>
            <a:r>
              <a:rPr lang="en-US" dirty="0">
                <a:latin typeface="Times New Roman" panose="02020603050405020304" pitchFamily="18" charset="0"/>
                <a:cs typeface="Times New Roman" panose="02020603050405020304" pitchFamily="18" charset="0"/>
              </a:rPr>
              <a:t>, an expansive bowl formed by the Rocky Mountains to the east, the Sierra </a:t>
            </a:r>
            <a:r>
              <a:rPr lang="en-US" dirty="0" err="1">
                <a:latin typeface="Times New Roman" panose="02020603050405020304" pitchFamily="18" charset="0"/>
                <a:cs typeface="Times New Roman" panose="02020603050405020304" pitchFamily="18" charset="0"/>
              </a:rPr>
              <a:t>Nevadas</a:t>
            </a:r>
            <a:r>
              <a:rPr lang="en-US" dirty="0">
                <a:latin typeface="Times New Roman" panose="02020603050405020304" pitchFamily="18" charset="0"/>
                <a:cs typeface="Times New Roman" panose="02020603050405020304" pitchFamily="18" charset="0"/>
              </a:rPr>
              <a:t> to the west, the Columbia Plateau to the north, and the Colorado Plateau to the south, was a barren wasteland of deserts, salt flats and brackish lakes.</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395536" y="1844824"/>
            <a:ext cx="4032448" cy="3870499"/>
          </a:xfrm>
          <a:prstGeom prst="rect">
            <a:avLst/>
          </a:prstGeom>
        </p:spPr>
      </p:pic>
    </p:spTree>
    <p:extLst>
      <p:ext uri="{BB962C8B-B14F-4D97-AF65-F5344CB8AC3E}">
        <p14:creationId xmlns:p14="http://schemas.microsoft.com/office/powerpoint/2010/main" val="614760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4645152" y="1556792"/>
            <a:ext cx="4031304" cy="4569688"/>
          </a:xfrm>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Before European contact, the temperate, hospitable </a:t>
            </a:r>
            <a:r>
              <a:rPr lang="en-US" dirty="0">
                <a:solidFill>
                  <a:srgbClr val="FF0000"/>
                </a:solidFill>
                <a:latin typeface="Times New Roman" panose="02020603050405020304" pitchFamily="18" charset="0"/>
                <a:cs typeface="Times New Roman" panose="02020603050405020304" pitchFamily="18" charset="0"/>
              </a:rPr>
              <a:t>California culture area </a:t>
            </a:r>
            <a:r>
              <a:rPr lang="en-US" dirty="0">
                <a:latin typeface="Times New Roman" panose="02020603050405020304" pitchFamily="18" charset="0"/>
                <a:cs typeface="Times New Roman" panose="02020603050405020304" pitchFamily="18" charset="0"/>
              </a:rPr>
              <a:t>had more people—an estimated 300,000 in the mid-16th century—than any other. It was also more diverse: Its estimated 100 different tribes and groups spoke more spoke more than 200 dialects.</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467544" y="1988840"/>
            <a:ext cx="3672408" cy="4024041"/>
          </a:xfrm>
          <a:prstGeom prst="rect">
            <a:avLst/>
          </a:prstGeom>
        </p:spPr>
      </p:pic>
    </p:spTree>
    <p:extLst>
      <p:ext uri="{BB962C8B-B14F-4D97-AF65-F5344CB8AC3E}">
        <p14:creationId xmlns:p14="http://schemas.microsoft.com/office/powerpoint/2010/main" val="307695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4645152" y="2276872"/>
            <a:ext cx="4031304" cy="3849608"/>
          </a:xfrm>
        </p:spPr>
        <p:txBody>
          <a:bodyPr/>
          <a:lstStyle/>
          <a:p>
            <a:pPr marL="0" indent="0" algn="just">
              <a:buNone/>
            </a:pPr>
            <a:r>
              <a:rPr lang="en-US" dirty="0">
                <a:latin typeface="Times New Roman" panose="02020603050405020304" pitchFamily="18" charset="0"/>
                <a:cs typeface="Times New Roman" panose="02020603050405020304" pitchFamily="18" charset="0"/>
              </a:rPr>
              <a:t>The </a:t>
            </a:r>
            <a:r>
              <a:rPr lang="en-US" dirty="0">
                <a:solidFill>
                  <a:srgbClr val="FF0000"/>
                </a:solidFill>
                <a:latin typeface="Times New Roman" panose="02020603050405020304" pitchFamily="18" charset="0"/>
                <a:cs typeface="Times New Roman" panose="02020603050405020304" pitchFamily="18" charset="0"/>
              </a:rPr>
              <a:t>Northwest Coast culture area</a:t>
            </a:r>
            <a:r>
              <a:rPr lang="en-US" dirty="0">
                <a:latin typeface="Times New Roman" panose="02020603050405020304" pitchFamily="18" charset="0"/>
                <a:cs typeface="Times New Roman" panose="02020603050405020304" pitchFamily="18" charset="0"/>
              </a:rPr>
              <a:t>, along the Pacific coast from British Columbia to the top of Northern California, has a mild climate and an abundance of natural resources.</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539552" y="1700808"/>
            <a:ext cx="3816424" cy="4038331"/>
          </a:xfrm>
          <a:prstGeom prst="rect">
            <a:avLst/>
          </a:prstGeom>
        </p:spPr>
      </p:pic>
    </p:spTree>
    <p:extLst>
      <p:ext uri="{BB962C8B-B14F-4D97-AF65-F5344CB8AC3E}">
        <p14:creationId xmlns:p14="http://schemas.microsoft.com/office/powerpoint/2010/main" val="2485723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4788024" y="1412776"/>
            <a:ext cx="3960440" cy="4713704"/>
          </a:xfrm>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The </a:t>
            </a:r>
            <a:r>
              <a:rPr lang="en-US" dirty="0">
                <a:solidFill>
                  <a:srgbClr val="FF0000"/>
                </a:solidFill>
                <a:latin typeface="Times New Roman" panose="02020603050405020304" pitchFamily="18" charset="0"/>
                <a:cs typeface="Times New Roman" panose="02020603050405020304" pitchFamily="18" charset="0"/>
              </a:rPr>
              <a:t>Plateau culture area </a:t>
            </a:r>
            <a:r>
              <a:rPr lang="en-US" dirty="0">
                <a:latin typeface="Times New Roman" panose="02020603050405020304" pitchFamily="18" charset="0"/>
                <a:cs typeface="Times New Roman" panose="02020603050405020304" pitchFamily="18" charset="0"/>
              </a:rPr>
              <a:t>sat in the Columbia and Fraser river basins at the intersection of the Subarctic, the Plains, the Great Basin, the California and the Northwest Coast (present-day Idaho, Montana and eastern Oregon and Washington).</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467544" y="1988840"/>
            <a:ext cx="4032448" cy="4038331"/>
          </a:xfrm>
          <a:prstGeom prst="rect">
            <a:avLst/>
          </a:prstGeom>
        </p:spPr>
      </p:pic>
    </p:spTree>
    <p:extLst>
      <p:ext uri="{BB962C8B-B14F-4D97-AF65-F5344CB8AC3E}">
        <p14:creationId xmlns:p14="http://schemas.microsoft.com/office/powerpoint/2010/main" val="187936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Appearance</a:t>
            </a: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2771800" y="1340768"/>
            <a:ext cx="3528392" cy="4968552"/>
          </a:xfrm>
        </p:spPr>
        <p:txBody>
          <a:bodyPr>
            <a:normAutofit fontScale="92500" lnSpcReduction="10000"/>
          </a:bodyPr>
          <a:lstStyle/>
          <a:p>
            <a:pPr marL="0" indent="0" algn="just">
              <a:buNone/>
            </a:pPr>
            <a:r>
              <a:rPr lang="en-US" dirty="0">
                <a:latin typeface="Times New Roman" panose="02020603050405020304" pitchFamily="18" charset="0"/>
                <a:cs typeface="Times New Roman" panose="02020603050405020304" pitchFamily="18" charset="0"/>
              </a:rPr>
              <a:t>Native Americans are the people living in North America. These people belong to different tribes and different ethnic groups. These are the original people of America and are separated to those people who at sometime, at some stage migrated to America.  But it is also said that Native Americans were not “pure by family tree” because they belong to India and somehow are said as native Indians.</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359532" y="1196752"/>
            <a:ext cx="2160240" cy="2016224"/>
          </a:xfrm>
          <a:prstGeom prst="rect">
            <a:avLst/>
          </a:prstGeom>
        </p:spPr>
      </p:pic>
      <p:pic>
        <p:nvPicPr>
          <p:cNvPr id="7" name="Рисунок 6"/>
          <p:cNvPicPr/>
          <p:nvPr/>
        </p:nvPicPr>
        <p:blipFill>
          <a:blip r:embed="rId3"/>
          <a:stretch>
            <a:fillRect/>
          </a:stretch>
        </p:blipFill>
        <p:spPr>
          <a:xfrm>
            <a:off x="6588224" y="1052736"/>
            <a:ext cx="2223530" cy="2189798"/>
          </a:xfrm>
          <a:prstGeom prst="rect">
            <a:avLst/>
          </a:prstGeom>
        </p:spPr>
      </p:pic>
      <p:pic>
        <p:nvPicPr>
          <p:cNvPr id="8" name="Рисунок 7"/>
          <p:cNvPicPr/>
          <p:nvPr/>
        </p:nvPicPr>
        <p:blipFill>
          <a:blip r:embed="rId4"/>
          <a:stretch>
            <a:fillRect/>
          </a:stretch>
        </p:blipFill>
        <p:spPr>
          <a:xfrm>
            <a:off x="395536" y="3687494"/>
            <a:ext cx="2088232" cy="2232248"/>
          </a:xfrm>
          <a:prstGeom prst="rect">
            <a:avLst/>
          </a:prstGeom>
        </p:spPr>
      </p:pic>
      <p:pic>
        <p:nvPicPr>
          <p:cNvPr id="9" name="Рисунок 8"/>
          <p:cNvPicPr/>
          <p:nvPr/>
        </p:nvPicPr>
        <p:blipFill>
          <a:blip r:embed="rId5"/>
          <a:stretch>
            <a:fillRect/>
          </a:stretch>
        </p:blipFill>
        <p:spPr>
          <a:xfrm>
            <a:off x="6641512" y="3691781"/>
            <a:ext cx="2170242" cy="2227961"/>
          </a:xfrm>
          <a:prstGeom prst="rect">
            <a:avLst/>
          </a:prstGeom>
        </p:spPr>
      </p:pic>
    </p:spTree>
    <p:extLst>
      <p:ext uri="{BB962C8B-B14F-4D97-AF65-F5344CB8AC3E}">
        <p14:creationId xmlns:p14="http://schemas.microsoft.com/office/powerpoint/2010/main" val="4221607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67545" y="764704"/>
            <a:ext cx="3960439" cy="5361776"/>
          </a:xfrm>
        </p:spPr>
        <p:txBody>
          <a:bodyPr>
            <a:normAutofit lnSpcReduction="10000"/>
          </a:bodyPr>
          <a:lstStyle/>
          <a:p>
            <a:pPr marL="0" indent="0" algn="just">
              <a:buNone/>
            </a:pPr>
            <a:r>
              <a:rPr lang="en-US" dirty="0">
                <a:latin typeface="Times New Roman" panose="02020603050405020304" pitchFamily="18" charset="0"/>
                <a:cs typeface="Times New Roman" panose="02020603050405020304" pitchFamily="18" charset="0"/>
              </a:rPr>
              <a:t>Nearly all Native Americans belong to one of five mitochondrial DNA </a:t>
            </a:r>
            <a:r>
              <a:rPr lang="en-US" dirty="0" err="1">
                <a:latin typeface="Times New Roman" panose="02020603050405020304" pitchFamily="18" charset="0"/>
                <a:cs typeface="Times New Roman" panose="02020603050405020304" pitchFamily="18" charset="0"/>
              </a:rPr>
              <a:t>haplogroups</a:t>
            </a:r>
            <a:r>
              <a:rPr lang="en-US" dirty="0">
                <a:latin typeface="Times New Roman" panose="02020603050405020304" pitchFamily="18" charset="0"/>
                <a:cs typeface="Times New Roman" panose="02020603050405020304" pitchFamily="18" charset="0"/>
              </a:rPr>
              <a:t>: A, B, C, D or X and all of these are widely distributed throughout America.</a:t>
            </a:r>
            <a:endParaRPr lang="ru-RU" dirty="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 Ancient </a:t>
            </a:r>
            <a:r>
              <a:rPr lang="en-US" dirty="0">
                <a:latin typeface="Times New Roman" panose="02020603050405020304" pitchFamily="18" charset="0"/>
                <a:cs typeface="Times New Roman" panose="02020603050405020304" pitchFamily="18" charset="0"/>
              </a:rPr>
              <a:t>Native Americans had long hair and they were tough looking. They were hard working and that’s why they had tall and strong bodies. Their dresses were handmade and decorated with thread work and beads.</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4"/>
          </p:nvPr>
        </p:nvPicPr>
        <p:blipFill>
          <a:blip r:embed="rId2"/>
          <a:stretch>
            <a:fillRect/>
          </a:stretch>
        </p:blipFill>
        <p:spPr>
          <a:xfrm>
            <a:off x="5076056" y="692696"/>
            <a:ext cx="3312368" cy="2448272"/>
          </a:xfrm>
          <a:prstGeom prst="rect">
            <a:avLst/>
          </a:prstGeom>
        </p:spPr>
      </p:pic>
      <p:pic>
        <p:nvPicPr>
          <p:cNvPr id="6" name="Рисунок 5"/>
          <p:cNvPicPr/>
          <p:nvPr/>
        </p:nvPicPr>
        <p:blipFill>
          <a:blip r:embed="rId3"/>
          <a:stretch>
            <a:fillRect/>
          </a:stretch>
        </p:blipFill>
        <p:spPr>
          <a:xfrm>
            <a:off x="4716016" y="3655886"/>
            <a:ext cx="1944216" cy="2448272"/>
          </a:xfrm>
          <a:prstGeom prst="rect">
            <a:avLst/>
          </a:prstGeom>
        </p:spPr>
      </p:pic>
      <p:pic>
        <p:nvPicPr>
          <p:cNvPr id="7" name="Рисунок 6"/>
          <p:cNvPicPr/>
          <p:nvPr/>
        </p:nvPicPr>
        <p:blipFill>
          <a:blip r:embed="rId4"/>
          <a:stretch>
            <a:fillRect/>
          </a:stretch>
        </p:blipFill>
        <p:spPr>
          <a:xfrm>
            <a:off x="6876256" y="3645024"/>
            <a:ext cx="1800200" cy="2459134"/>
          </a:xfrm>
          <a:prstGeom prst="rect">
            <a:avLst/>
          </a:prstGeom>
        </p:spPr>
      </p:pic>
    </p:spTree>
    <p:extLst>
      <p:ext uri="{BB962C8B-B14F-4D97-AF65-F5344CB8AC3E}">
        <p14:creationId xmlns:p14="http://schemas.microsoft.com/office/powerpoint/2010/main" val="2088211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Native American </a:t>
            </a:r>
            <a:r>
              <a:rPr lang="en-US" dirty="0" smtClean="0">
                <a:latin typeface="Times New Roman" panose="02020603050405020304" pitchFamily="18" charset="0"/>
                <a:cs typeface="Times New Roman" panose="02020603050405020304" pitchFamily="18" charset="0"/>
              </a:rPr>
              <a:t>Lifestyle</a:t>
            </a: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4932040" y="1700808"/>
            <a:ext cx="3888432" cy="4608512"/>
          </a:xfrm>
        </p:spPr>
        <p:txBody>
          <a:bodyPr>
            <a:normAutofit fontScale="92500"/>
          </a:bodyPr>
          <a:lstStyle/>
          <a:p>
            <a:pPr marL="0" indent="0" algn="just">
              <a:buNone/>
            </a:pPr>
            <a:r>
              <a:rPr lang="en-US" dirty="0">
                <a:latin typeface="Times New Roman" panose="02020603050405020304" pitchFamily="18" charset="0"/>
                <a:cs typeface="Times New Roman" panose="02020603050405020304" pitchFamily="18" charset="0"/>
              </a:rPr>
              <a:t>Native Americans were still nomadic when the first European settlers arrived in America - with each tribe split into smaller bands (of about 400). The bands moved 6-8 times a year, and camp could be broken (dismantled and packed up) in a few minutes. People put their belongings into buffalo-skin bags called </a:t>
            </a:r>
            <a:r>
              <a:rPr lang="en-US" dirty="0" err="1">
                <a:latin typeface="Times New Roman" panose="02020603050405020304" pitchFamily="18" charset="0"/>
                <a:cs typeface="Times New Roman" panose="02020603050405020304" pitchFamily="18" charset="0"/>
              </a:rPr>
              <a:t>parflèches</a:t>
            </a:r>
            <a:r>
              <a:rPr lang="en-US" dirty="0">
                <a:latin typeface="Times New Roman" panose="02020603050405020304" pitchFamily="18" charset="0"/>
                <a:cs typeface="Times New Roman" panose="02020603050405020304" pitchFamily="18" charset="0"/>
              </a:rPr>
              <a:t>, which were dragged on poles pulled by horses.</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755576" y="1916832"/>
            <a:ext cx="3960905" cy="3682214"/>
          </a:xfrm>
          <a:prstGeom prst="rect">
            <a:avLst/>
          </a:prstGeom>
        </p:spPr>
      </p:pic>
    </p:spTree>
    <p:extLst>
      <p:ext uri="{BB962C8B-B14F-4D97-AF65-F5344CB8AC3E}">
        <p14:creationId xmlns:p14="http://schemas.microsoft.com/office/powerpoint/2010/main" val="2030706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76655" y="1556792"/>
            <a:ext cx="3751329" cy="4569688"/>
          </a:xfrm>
        </p:spPr>
        <p:txBody>
          <a:bodyPr/>
          <a:lstStyle/>
          <a:p>
            <a:pPr marL="0" indent="0" algn="just">
              <a:buNone/>
            </a:pPr>
            <a:endParaRPr lang="en-US" dirty="0" smtClean="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Native </a:t>
            </a:r>
            <a:r>
              <a:rPr lang="en-US" dirty="0">
                <a:latin typeface="Times New Roman" panose="02020603050405020304" pitchFamily="18" charset="0"/>
                <a:cs typeface="Times New Roman" panose="02020603050405020304" pitchFamily="18" charset="0"/>
              </a:rPr>
              <a:t>Americans were hunter-gatherers. They gathered maize, squash, beans and turnips (asking permission from the spirits of the land before pulling them up). </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4"/>
          </p:nvPr>
        </p:nvPicPr>
        <p:blipFill>
          <a:blip r:embed="rId2"/>
          <a:stretch>
            <a:fillRect/>
          </a:stretch>
        </p:blipFill>
        <p:spPr>
          <a:xfrm>
            <a:off x="4499992" y="2204864"/>
            <a:ext cx="4248471" cy="3816424"/>
          </a:xfrm>
          <a:prstGeom prst="rect">
            <a:avLst/>
          </a:prstGeom>
        </p:spPr>
      </p:pic>
    </p:spTree>
    <p:extLst>
      <p:ext uri="{BB962C8B-B14F-4D97-AF65-F5344CB8AC3E}">
        <p14:creationId xmlns:p14="http://schemas.microsoft.com/office/powerpoint/2010/main" val="3295852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4860032" y="1052736"/>
            <a:ext cx="3822192" cy="4857720"/>
          </a:xfrm>
        </p:spPr>
        <p:txBody>
          <a:bodyPr>
            <a:normAutofit/>
          </a:bodyPr>
          <a:lstStyle/>
          <a:p>
            <a:pPr algn="just"/>
            <a:endParaRPr lang="uk-UA" dirty="0" smtClean="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They </a:t>
            </a:r>
            <a:r>
              <a:rPr lang="en-US" dirty="0">
                <a:latin typeface="Times New Roman" panose="02020603050405020304" pitchFamily="18" charset="0"/>
                <a:cs typeface="Times New Roman" panose="02020603050405020304" pitchFamily="18" charset="0"/>
              </a:rPr>
              <a:t>also hunted deer, rabbits, ducks and turkeys, but the central event of their life was the buffalo hunt (on horseback). </a:t>
            </a:r>
          </a:p>
          <a:p>
            <a:pPr marL="0" indent="0" algn="just">
              <a:buNone/>
            </a:pPr>
            <a:endParaRPr lang="en-US" dirty="0" smtClean="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Men </a:t>
            </a:r>
            <a:r>
              <a:rPr lang="en-US" dirty="0">
                <a:latin typeface="Times New Roman" panose="02020603050405020304" pitchFamily="18" charset="0"/>
                <a:cs typeface="Times New Roman" panose="02020603050405020304" pitchFamily="18" charset="0"/>
              </a:rPr>
              <a:t>and women had clearly defined roles. Men went off to the hunt and to war (on horseback). </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535186" y="476672"/>
            <a:ext cx="3676773" cy="2808313"/>
          </a:xfrm>
          <a:prstGeom prst="rect">
            <a:avLst/>
          </a:prstGeom>
        </p:spPr>
      </p:pic>
      <p:pic>
        <p:nvPicPr>
          <p:cNvPr id="6" name="Рисунок 5"/>
          <p:cNvPicPr/>
          <p:nvPr/>
        </p:nvPicPr>
        <p:blipFill>
          <a:blip r:embed="rId3"/>
          <a:stretch>
            <a:fillRect/>
          </a:stretch>
        </p:blipFill>
        <p:spPr>
          <a:xfrm>
            <a:off x="539552" y="3645024"/>
            <a:ext cx="3672408" cy="2520280"/>
          </a:xfrm>
          <a:prstGeom prst="rect">
            <a:avLst/>
          </a:prstGeom>
        </p:spPr>
      </p:pic>
    </p:spTree>
    <p:extLst>
      <p:ext uri="{BB962C8B-B14F-4D97-AF65-F5344CB8AC3E}">
        <p14:creationId xmlns:p14="http://schemas.microsoft.com/office/powerpoint/2010/main" val="2448870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764704"/>
            <a:ext cx="3959295" cy="5361776"/>
          </a:xfrm>
        </p:spPr>
        <p:txBody>
          <a:bodyPr>
            <a:normAutofit/>
          </a:bodyPr>
          <a:lstStyle/>
          <a:p>
            <a:pPr algn="just"/>
            <a:endParaRPr lang="uk-UA" dirty="0" smtClean="0">
              <a:latin typeface="Times New Roman" panose="02020603050405020304" pitchFamily="18" charset="0"/>
              <a:cs typeface="Times New Roman" panose="02020603050405020304" pitchFamily="18" charset="0"/>
            </a:endParaRPr>
          </a:p>
          <a:p>
            <a:pPr marL="0" indent="0" algn="just">
              <a:buNone/>
            </a:pPr>
            <a:endParaRPr lang="en-US" dirty="0" smtClean="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Women </a:t>
            </a:r>
            <a:r>
              <a:rPr lang="en-US" dirty="0">
                <a:latin typeface="Times New Roman" panose="02020603050405020304" pitchFamily="18" charset="0"/>
                <a:cs typeface="Times New Roman" panose="02020603050405020304" pitchFamily="18" charset="0"/>
              </a:rPr>
              <a:t>(and any males too timid to go through initiation) gathered food, stayed at home and looked after children. The women spent their leisure time decorating their clothes and tipis (tents) with beads and quills. The decorations often had a religious meaning.</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4"/>
          </p:nvPr>
        </p:nvPicPr>
        <p:blipFill>
          <a:blip r:embed="rId2"/>
          <a:stretch>
            <a:fillRect/>
          </a:stretch>
        </p:blipFill>
        <p:spPr>
          <a:xfrm>
            <a:off x="5220072" y="548680"/>
            <a:ext cx="3240360" cy="2664296"/>
          </a:xfrm>
          <a:prstGeom prst="rect">
            <a:avLst/>
          </a:prstGeom>
        </p:spPr>
      </p:pic>
      <p:pic>
        <p:nvPicPr>
          <p:cNvPr id="4" name="Рисунок 3"/>
          <p:cNvPicPr/>
          <p:nvPr/>
        </p:nvPicPr>
        <p:blipFill>
          <a:blip r:embed="rId3"/>
          <a:stretch>
            <a:fillRect/>
          </a:stretch>
        </p:blipFill>
        <p:spPr>
          <a:xfrm>
            <a:off x="5220072" y="3429000"/>
            <a:ext cx="3312368" cy="2448272"/>
          </a:xfrm>
          <a:prstGeom prst="rect">
            <a:avLst/>
          </a:prstGeom>
        </p:spPr>
      </p:pic>
    </p:spTree>
    <p:extLst>
      <p:ext uri="{BB962C8B-B14F-4D97-AF65-F5344CB8AC3E}">
        <p14:creationId xmlns:p14="http://schemas.microsoft.com/office/powerpoint/2010/main" val="2450157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714408"/>
          </a:xfrm>
        </p:spPr>
        <p:txBody>
          <a:bodyPr>
            <a:normAutofit fontScale="90000"/>
          </a:bodyPr>
          <a:lstStyle/>
          <a:p>
            <a:r>
              <a:rPr lang="en-US" dirty="0">
                <a:latin typeface="Times New Roman" panose="02020603050405020304" pitchFamily="18" charset="0"/>
                <a:cs typeface="Times New Roman" panose="02020603050405020304" pitchFamily="18" charset="0"/>
              </a:rPr>
              <a:t>Simon Ortiz (Acoma Pueblo)</a:t>
            </a: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4427984" y="1124744"/>
            <a:ext cx="4320480" cy="5112568"/>
          </a:xfrm>
        </p:spPr>
        <p:txBody>
          <a:bodyPr>
            <a:normAutofit fontScale="25000" lnSpcReduction="20000"/>
          </a:bodyPr>
          <a:lstStyle/>
          <a:p>
            <a:pPr algn="ctr">
              <a:lnSpc>
                <a:spcPct val="120000"/>
              </a:lnSpc>
            </a:pPr>
            <a:r>
              <a:rPr lang="en-US" sz="5600" dirty="0">
                <a:solidFill>
                  <a:schemeClr val="tx1"/>
                </a:solidFill>
                <a:latin typeface="Times New Roman" panose="02020603050405020304" pitchFamily="18" charset="0"/>
                <a:cs typeface="Times New Roman" panose="02020603050405020304" pitchFamily="18" charset="0"/>
              </a:rPr>
              <a:t>GREATEST BELIEVERS GREATEST </a:t>
            </a:r>
            <a:r>
              <a:rPr lang="en-US" sz="5600" dirty="0" smtClean="0">
                <a:solidFill>
                  <a:schemeClr val="tx1"/>
                </a:solidFill>
                <a:latin typeface="Times New Roman" panose="02020603050405020304" pitchFamily="18" charset="0"/>
                <a:cs typeface="Times New Roman" panose="02020603050405020304" pitchFamily="18" charset="0"/>
              </a:rPr>
              <a:t>DISBELIEVERS</a:t>
            </a:r>
            <a:endParaRPr lang="uk-UA" sz="5600" dirty="0" smtClean="0">
              <a:solidFill>
                <a:schemeClr val="tx1"/>
              </a:solidFill>
              <a:latin typeface="Times New Roman" panose="02020603050405020304" pitchFamily="18" charset="0"/>
              <a:cs typeface="Times New Roman" panose="02020603050405020304" pitchFamily="18" charset="0"/>
            </a:endParaRPr>
          </a:p>
          <a:p>
            <a:pPr marL="0" indent="0" algn="r">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To </a:t>
            </a:r>
            <a:r>
              <a:rPr lang="en-US" sz="5600" dirty="0">
                <a:solidFill>
                  <a:schemeClr val="tx1"/>
                </a:solidFill>
                <a:latin typeface="Times New Roman" panose="02020603050405020304" pitchFamily="18" charset="0"/>
                <a:cs typeface="Times New Roman" panose="02020603050405020304" pitchFamily="18" charset="0"/>
              </a:rPr>
              <a:t>believe or not to believe</a:t>
            </a:r>
            <a:r>
              <a:rPr lang="en-US" sz="5600" dirty="0" smtClean="0">
                <a:solidFill>
                  <a:schemeClr val="tx1"/>
                </a:solidFill>
                <a:latin typeface="Times New Roman" panose="02020603050405020304" pitchFamily="18" charset="0"/>
                <a:cs typeface="Times New Roman" panose="02020603050405020304" pitchFamily="18" charset="0"/>
              </a:rPr>
              <a:t>,</a:t>
            </a:r>
            <a:endParaRPr lang="en-US" sz="5600" dirty="0">
              <a:solidFill>
                <a:schemeClr val="tx1"/>
              </a:solidFill>
              <a:latin typeface="Times New Roman" panose="02020603050405020304" pitchFamily="18" charset="0"/>
              <a:cs typeface="Times New Roman" panose="02020603050405020304" pitchFamily="18" charset="0"/>
            </a:endParaRPr>
          </a:p>
          <a:p>
            <a:pPr marL="0" indent="0">
              <a:lnSpc>
                <a:spcPct val="120000"/>
              </a:lnSpc>
              <a:buNone/>
            </a:pPr>
            <a:r>
              <a:rPr lang="en-US" sz="5600" dirty="0">
                <a:solidFill>
                  <a:schemeClr val="tx1"/>
                </a:solidFill>
                <a:latin typeface="Times New Roman" panose="02020603050405020304" pitchFamily="18" charset="0"/>
                <a:cs typeface="Times New Roman" panose="02020603050405020304" pitchFamily="18" charset="0"/>
              </a:rPr>
              <a:t>this was the question.</a:t>
            </a:r>
          </a:p>
          <a:p>
            <a:pPr marL="0" indent="0">
              <a:lnSpc>
                <a:spcPct val="120000"/>
              </a:lnSpc>
              <a:buNone/>
            </a:pPr>
            <a:r>
              <a:rPr lang="en-US" sz="5600" dirty="0">
                <a:solidFill>
                  <a:schemeClr val="tx1"/>
                </a:solidFill>
                <a:latin typeface="Times New Roman" panose="02020603050405020304" pitchFamily="18" charset="0"/>
                <a:cs typeface="Times New Roman" panose="02020603050405020304" pitchFamily="18" charset="0"/>
              </a:rPr>
              <a:t>And THE </a:t>
            </a:r>
            <a:r>
              <a:rPr lang="en-US" sz="5600" dirty="0" smtClean="0">
                <a:solidFill>
                  <a:schemeClr val="tx1"/>
                </a:solidFill>
                <a:latin typeface="Times New Roman" panose="02020603050405020304" pitchFamily="18" charset="0"/>
                <a:cs typeface="Times New Roman" panose="02020603050405020304" pitchFamily="18" charset="0"/>
              </a:rPr>
              <a:t>ANSWER.</a:t>
            </a:r>
            <a:endParaRPr lang="uk-UA" sz="5600" dirty="0" smtClean="0">
              <a:solidFill>
                <a:schemeClr val="tx1"/>
              </a:solidFill>
              <a:latin typeface="Times New Roman" panose="02020603050405020304" pitchFamily="18" charset="0"/>
              <a:cs typeface="Times New Roman" panose="02020603050405020304" pitchFamily="18" charset="0"/>
            </a:endParaRPr>
          </a:p>
          <a:p>
            <a:pPr marL="0" indent="0" algn="r">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Asked </a:t>
            </a:r>
            <a:r>
              <a:rPr lang="en-US" sz="5600" dirty="0">
                <a:solidFill>
                  <a:schemeClr val="tx1"/>
                </a:solidFill>
                <a:latin typeface="Times New Roman" panose="02020603050405020304" pitchFamily="18" charset="0"/>
                <a:cs typeface="Times New Roman" panose="02020603050405020304" pitchFamily="18" charset="0"/>
              </a:rPr>
              <a:t>and answered and </a:t>
            </a:r>
            <a:r>
              <a:rPr lang="en-US" sz="5600" dirty="0" smtClean="0">
                <a:solidFill>
                  <a:schemeClr val="tx1"/>
                </a:solidFill>
                <a:latin typeface="Times New Roman" panose="02020603050405020304" pitchFamily="18" charset="0"/>
                <a:cs typeface="Times New Roman" panose="02020603050405020304" pitchFamily="18" charset="0"/>
              </a:rPr>
              <a:t>believed</a:t>
            </a:r>
            <a:endParaRPr lang="uk-UA" sz="5600" dirty="0" smtClean="0">
              <a:solidFill>
                <a:schemeClr val="tx1"/>
              </a:solidFill>
              <a:latin typeface="Times New Roman" panose="02020603050405020304" pitchFamily="18" charset="0"/>
              <a:cs typeface="Times New Roman" panose="02020603050405020304" pitchFamily="18" charset="0"/>
            </a:endParaRPr>
          </a:p>
          <a:p>
            <a:pPr marL="0" indent="0" algn="r">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by </a:t>
            </a:r>
            <a:r>
              <a:rPr lang="en-US" sz="5600" dirty="0">
                <a:solidFill>
                  <a:schemeClr val="tx1"/>
                </a:solidFill>
                <a:latin typeface="Times New Roman" panose="02020603050405020304" pitchFamily="18" charset="0"/>
                <a:cs typeface="Times New Roman" panose="02020603050405020304" pitchFamily="18" charset="0"/>
              </a:rPr>
              <a:t>the greatest </a:t>
            </a:r>
            <a:r>
              <a:rPr lang="en-US" sz="5600" dirty="0" smtClean="0">
                <a:solidFill>
                  <a:schemeClr val="tx1"/>
                </a:solidFill>
                <a:latin typeface="Times New Roman" panose="02020603050405020304" pitchFamily="18" charset="0"/>
                <a:cs typeface="Times New Roman" panose="02020603050405020304" pitchFamily="18" charset="0"/>
              </a:rPr>
              <a:t>believers</a:t>
            </a:r>
            <a:r>
              <a:rPr lang="uk-UA" sz="5600" dirty="0" smtClean="0">
                <a:solidFill>
                  <a:schemeClr val="tx1"/>
                </a:solidFill>
                <a:latin typeface="Times New Roman" panose="02020603050405020304" pitchFamily="18" charset="0"/>
                <a:cs typeface="Times New Roman" panose="02020603050405020304" pitchFamily="18" charset="0"/>
              </a:rPr>
              <a:t> </a:t>
            </a:r>
          </a:p>
          <a:p>
            <a:pPr marL="0" indent="0" algn="r">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and </a:t>
            </a:r>
            <a:r>
              <a:rPr lang="en-US" sz="5600" dirty="0">
                <a:solidFill>
                  <a:schemeClr val="tx1"/>
                </a:solidFill>
                <a:latin typeface="Times New Roman" panose="02020603050405020304" pitchFamily="18" charset="0"/>
                <a:cs typeface="Times New Roman" panose="02020603050405020304" pitchFamily="18" charset="0"/>
              </a:rPr>
              <a:t>disbelievers the world </a:t>
            </a:r>
            <a:endParaRPr lang="uk-UA" sz="5600" dirty="0" smtClean="0">
              <a:solidFill>
                <a:schemeClr val="tx1"/>
              </a:solidFill>
              <a:latin typeface="Times New Roman" panose="02020603050405020304" pitchFamily="18" charset="0"/>
              <a:cs typeface="Times New Roman" panose="02020603050405020304" pitchFamily="18" charset="0"/>
            </a:endParaRPr>
          </a:p>
          <a:p>
            <a:pPr marL="0" indent="0" algn="r">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has </a:t>
            </a:r>
            <a:r>
              <a:rPr lang="en-US" sz="5600" dirty="0">
                <a:solidFill>
                  <a:schemeClr val="tx1"/>
                </a:solidFill>
                <a:latin typeface="Times New Roman" panose="02020603050405020304" pitchFamily="18" charset="0"/>
                <a:cs typeface="Times New Roman" panose="02020603050405020304" pitchFamily="18" charset="0"/>
              </a:rPr>
              <a:t>ever known.</a:t>
            </a:r>
          </a:p>
          <a:p>
            <a:pPr marL="0" indent="0">
              <a:lnSpc>
                <a:spcPct val="120000"/>
              </a:lnSpc>
              <a:buNone/>
            </a:pPr>
            <a:r>
              <a:rPr lang="en-US" sz="5600" dirty="0">
                <a:solidFill>
                  <a:schemeClr val="tx1"/>
                </a:solidFill>
                <a:latin typeface="Times New Roman" panose="02020603050405020304" pitchFamily="18" charset="0"/>
                <a:cs typeface="Times New Roman" panose="02020603050405020304" pitchFamily="18" charset="0"/>
              </a:rPr>
              <a:t>Where are the Indians?</a:t>
            </a:r>
          </a:p>
          <a:p>
            <a:pPr marL="0" indent="0">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Where </a:t>
            </a:r>
            <a:r>
              <a:rPr lang="en-US" sz="5600" dirty="0">
                <a:solidFill>
                  <a:schemeClr val="tx1"/>
                </a:solidFill>
                <a:latin typeface="Times New Roman" panose="02020603050405020304" pitchFamily="18" charset="0"/>
                <a:cs typeface="Times New Roman" panose="02020603050405020304" pitchFamily="18" charset="0"/>
              </a:rPr>
              <a:t>are the real </a:t>
            </a:r>
            <a:endParaRPr lang="uk-UA" sz="5600" dirty="0" smtClean="0">
              <a:solidFill>
                <a:schemeClr val="tx1"/>
              </a:solidFill>
              <a:latin typeface="Times New Roman" panose="02020603050405020304" pitchFamily="18" charset="0"/>
              <a:cs typeface="Times New Roman" panose="02020603050405020304" pitchFamily="18" charset="0"/>
            </a:endParaRPr>
          </a:p>
          <a:p>
            <a:pPr marL="0" indent="0">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Indians</a:t>
            </a:r>
            <a:r>
              <a:rPr lang="en-US" sz="5600" dirty="0">
                <a:solidFill>
                  <a:schemeClr val="tx1"/>
                </a:solidFill>
                <a:latin typeface="Times New Roman" panose="02020603050405020304" pitchFamily="18" charset="0"/>
                <a:cs typeface="Times New Roman" panose="02020603050405020304" pitchFamily="18" charset="0"/>
              </a:rPr>
              <a:t>?</a:t>
            </a:r>
          </a:p>
          <a:p>
            <a:pPr marL="0" indent="0" algn="r">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There </a:t>
            </a:r>
            <a:r>
              <a:rPr lang="en-US" sz="5600" dirty="0">
                <a:solidFill>
                  <a:schemeClr val="tx1"/>
                </a:solidFill>
                <a:latin typeface="Times New Roman" panose="02020603050405020304" pitchFamily="18" charset="0"/>
                <a:cs typeface="Times New Roman" panose="02020603050405020304" pitchFamily="18" charset="0"/>
              </a:rPr>
              <a:t>are no </a:t>
            </a:r>
            <a:r>
              <a:rPr lang="en-US" sz="5600" dirty="0" smtClean="0">
                <a:solidFill>
                  <a:schemeClr val="tx1"/>
                </a:solidFill>
                <a:latin typeface="Times New Roman" panose="02020603050405020304" pitchFamily="18" charset="0"/>
                <a:cs typeface="Times New Roman" panose="02020603050405020304" pitchFamily="18" charset="0"/>
              </a:rPr>
              <a:t>Indians.</a:t>
            </a:r>
            <a:endParaRPr lang="uk-UA" sz="5600" dirty="0" smtClean="0">
              <a:solidFill>
                <a:schemeClr val="tx1"/>
              </a:solidFill>
              <a:latin typeface="Times New Roman" panose="02020603050405020304" pitchFamily="18" charset="0"/>
              <a:cs typeface="Times New Roman" panose="02020603050405020304" pitchFamily="18" charset="0"/>
            </a:endParaRPr>
          </a:p>
          <a:p>
            <a:pPr marL="0" indent="0" algn="r">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There </a:t>
            </a:r>
            <a:r>
              <a:rPr lang="en-US" sz="5600" dirty="0">
                <a:solidFill>
                  <a:schemeClr val="tx1"/>
                </a:solidFill>
                <a:latin typeface="Times New Roman" panose="02020603050405020304" pitchFamily="18" charset="0"/>
                <a:cs typeface="Times New Roman" panose="02020603050405020304" pitchFamily="18" charset="0"/>
              </a:rPr>
              <a:t>are no real Indians.</a:t>
            </a:r>
          </a:p>
          <a:p>
            <a:pPr marL="0" indent="0">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There </a:t>
            </a:r>
            <a:r>
              <a:rPr lang="en-US" sz="5600" dirty="0">
                <a:solidFill>
                  <a:schemeClr val="tx1"/>
                </a:solidFill>
                <a:latin typeface="Times New Roman" panose="02020603050405020304" pitchFamily="18" charset="0"/>
                <a:cs typeface="Times New Roman" panose="02020603050405020304" pitchFamily="18" charset="0"/>
              </a:rPr>
              <a:t>were never any Indians.</a:t>
            </a:r>
          </a:p>
          <a:p>
            <a:pPr marL="0" indent="0">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There </a:t>
            </a:r>
            <a:r>
              <a:rPr lang="en-US" sz="5600" dirty="0">
                <a:solidFill>
                  <a:schemeClr val="tx1"/>
                </a:solidFill>
                <a:latin typeface="Times New Roman" panose="02020603050405020304" pitchFamily="18" charset="0"/>
                <a:cs typeface="Times New Roman" panose="02020603050405020304" pitchFamily="18" charset="0"/>
              </a:rPr>
              <a:t>were never any Indians.</a:t>
            </a:r>
          </a:p>
          <a:p>
            <a:pPr marL="0" indent="0">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There </a:t>
            </a:r>
            <a:r>
              <a:rPr lang="en-US" sz="5600" dirty="0">
                <a:solidFill>
                  <a:schemeClr val="tx1"/>
                </a:solidFill>
                <a:latin typeface="Times New Roman" panose="02020603050405020304" pitchFamily="18" charset="0"/>
                <a:cs typeface="Times New Roman" panose="02020603050405020304" pitchFamily="18" charset="0"/>
              </a:rPr>
              <a:t>were never any real Indians.</a:t>
            </a:r>
          </a:p>
          <a:p>
            <a:pPr marL="0" indent="0">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You </a:t>
            </a:r>
            <a:r>
              <a:rPr lang="en-US" sz="5600" dirty="0">
                <a:solidFill>
                  <a:schemeClr val="tx1"/>
                </a:solidFill>
                <a:latin typeface="Times New Roman" panose="02020603050405020304" pitchFamily="18" charset="0"/>
                <a:cs typeface="Times New Roman" panose="02020603050405020304" pitchFamily="18" charset="0"/>
              </a:rPr>
              <a:t>mean... you mean, there were never any Indians? </a:t>
            </a:r>
            <a:endParaRPr lang="uk-UA" sz="5600" dirty="0" smtClean="0">
              <a:solidFill>
                <a:schemeClr val="tx1"/>
              </a:solidFill>
              <a:latin typeface="Times New Roman" panose="02020603050405020304" pitchFamily="18" charset="0"/>
              <a:cs typeface="Times New Roman" panose="02020603050405020304" pitchFamily="18" charset="0"/>
            </a:endParaRPr>
          </a:p>
          <a:p>
            <a:pPr marL="0" indent="0">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No </a:t>
            </a:r>
            <a:r>
              <a:rPr lang="en-US" sz="5600" dirty="0">
                <a:solidFill>
                  <a:schemeClr val="tx1"/>
                </a:solidFill>
                <a:latin typeface="Times New Roman" panose="02020603050405020304" pitchFamily="18" charset="0"/>
                <a:cs typeface="Times New Roman" panose="02020603050405020304" pitchFamily="18" charset="0"/>
              </a:rPr>
              <a:t>real Indians?</a:t>
            </a:r>
          </a:p>
          <a:p>
            <a:pPr marL="0" indent="0">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None.</a:t>
            </a:r>
            <a:endParaRPr lang="uk-UA" sz="5600" dirty="0" smtClean="0">
              <a:solidFill>
                <a:schemeClr val="tx1"/>
              </a:solidFill>
              <a:latin typeface="Times New Roman" panose="02020603050405020304" pitchFamily="18" charset="0"/>
              <a:cs typeface="Times New Roman" panose="02020603050405020304" pitchFamily="18" charset="0"/>
            </a:endParaRPr>
          </a:p>
          <a:p>
            <a:pPr marL="0" indent="0">
              <a:lnSpc>
                <a:spcPct val="120000"/>
              </a:lnSpc>
              <a:buNone/>
            </a:pPr>
            <a:r>
              <a:rPr lang="en-US" sz="5600" dirty="0" smtClean="0">
                <a:solidFill>
                  <a:schemeClr val="tx1"/>
                </a:solidFill>
                <a:latin typeface="Times New Roman" panose="02020603050405020304" pitchFamily="18" charset="0"/>
                <a:cs typeface="Times New Roman" panose="02020603050405020304" pitchFamily="18" charset="0"/>
              </a:rPr>
              <a:t>Never</a:t>
            </a:r>
            <a:r>
              <a:rPr lang="en-US" sz="5600" dirty="0">
                <a:solidFill>
                  <a:schemeClr val="tx1"/>
                </a:solidFill>
                <a:latin typeface="Times New Roman" panose="02020603050405020304" pitchFamily="18" charset="0"/>
                <a:cs typeface="Times New Roman" panose="02020603050405020304" pitchFamily="18" charset="0"/>
              </a:rPr>
              <a:t>.</a:t>
            </a:r>
          </a:p>
          <a:p>
            <a:endParaRPr lang="ru-RU" dirty="0"/>
          </a:p>
        </p:txBody>
      </p:sp>
      <p:pic>
        <p:nvPicPr>
          <p:cNvPr id="5" name="Объект 4"/>
          <p:cNvPicPr>
            <a:picLocks noGrp="1"/>
          </p:cNvPicPr>
          <p:nvPr>
            <p:ph sz="quarter" idx="13"/>
          </p:nvPr>
        </p:nvPicPr>
        <p:blipFill>
          <a:blip r:embed="rId2"/>
          <a:stretch>
            <a:fillRect/>
          </a:stretch>
        </p:blipFill>
        <p:spPr>
          <a:xfrm>
            <a:off x="683568" y="1844824"/>
            <a:ext cx="3191321" cy="3795409"/>
          </a:xfrm>
          <a:prstGeom prst="rect">
            <a:avLst/>
          </a:prstGeom>
        </p:spPr>
      </p:pic>
    </p:spTree>
    <p:extLst>
      <p:ext uri="{BB962C8B-B14F-4D97-AF65-F5344CB8AC3E}">
        <p14:creationId xmlns:p14="http://schemas.microsoft.com/office/powerpoint/2010/main" val="4012850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2843808" y="332656"/>
            <a:ext cx="3312368" cy="6120680"/>
          </a:xfrm>
        </p:spPr>
        <p:txBody>
          <a:bodyPr>
            <a:normAutofit lnSpcReduction="10000"/>
          </a:bodyPr>
          <a:lstStyle/>
          <a:p>
            <a:pPr algn="just"/>
            <a:endParaRPr lang="en-US" dirty="0" smtClean="0">
              <a:latin typeface="Times New Roman" panose="02020603050405020304" pitchFamily="18" charset="0"/>
              <a:cs typeface="Times New Roman" panose="02020603050405020304" pitchFamily="18" charset="0"/>
            </a:endParaRPr>
          </a:p>
          <a:p>
            <a:pPr marL="0" indent="0" algn="just">
              <a:buNone/>
            </a:pPr>
            <a:r>
              <a:rPr lang="uk-UA" dirty="0" err="1" smtClean="0">
                <a:latin typeface="Times New Roman" panose="02020603050405020304" pitchFamily="18" charset="0"/>
                <a:cs typeface="Times New Roman" panose="02020603050405020304" pitchFamily="18" charset="0"/>
              </a:rPr>
              <a:t>Women</a:t>
            </a:r>
            <a:r>
              <a:rPr lang="uk-UA" dirty="0" smtClean="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accorded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highest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respect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regard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portals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through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which</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spirit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comes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earth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Obviously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without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portal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would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possible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our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spirits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here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growth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healing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need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role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therefore</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supportive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one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protecting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woman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family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from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harm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providing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those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things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require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strength</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395536" y="2564904"/>
            <a:ext cx="2232249" cy="1656184"/>
          </a:xfrm>
          <a:prstGeom prst="rect">
            <a:avLst/>
          </a:prstGeom>
        </p:spPr>
      </p:pic>
      <p:pic>
        <p:nvPicPr>
          <p:cNvPr id="6" name="Рисунок 5"/>
          <p:cNvPicPr/>
          <p:nvPr/>
        </p:nvPicPr>
        <p:blipFill>
          <a:blip r:embed="rId3"/>
          <a:stretch>
            <a:fillRect/>
          </a:stretch>
        </p:blipFill>
        <p:spPr>
          <a:xfrm>
            <a:off x="323529" y="332656"/>
            <a:ext cx="2304256" cy="2016224"/>
          </a:xfrm>
          <a:prstGeom prst="rect">
            <a:avLst/>
          </a:prstGeom>
        </p:spPr>
      </p:pic>
      <p:pic>
        <p:nvPicPr>
          <p:cNvPr id="7" name="Рисунок 6"/>
          <p:cNvPicPr/>
          <p:nvPr/>
        </p:nvPicPr>
        <p:blipFill>
          <a:blip r:embed="rId4"/>
          <a:stretch>
            <a:fillRect/>
          </a:stretch>
        </p:blipFill>
        <p:spPr>
          <a:xfrm>
            <a:off x="399649" y="4437112"/>
            <a:ext cx="2152015" cy="1872209"/>
          </a:xfrm>
          <a:prstGeom prst="rect">
            <a:avLst/>
          </a:prstGeom>
        </p:spPr>
      </p:pic>
      <p:pic>
        <p:nvPicPr>
          <p:cNvPr id="8" name="Рисунок 7"/>
          <p:cNvPicPr/>
          <p:nvPr/>
        </p:nvPicPr>
        <p:blipFill>
          <a:blip r:embed="rId5"/>
          <a:stretch>
            <a:fillRect/>
          </a:stretch>
        </p:blipFill>
        <p:spPr>
          <a:xfrm>
            <a:off x="6516216" y="333603"/>
            <a:ext cx="2177539" cy="2015277"/>
          </a:xfrm>
          <a:prstGeom prst="rect">
            <a:avLst/>
          </a:prstGeom>
        </p:spPr>
      </p:pic>
      <p:pic>
        <p:nvPicPr>
          <p:cNvPr id="9" name="Рисунок 8"/>
          <p:cNvPicPr/>
          <p:nvPr/>
        </p:nvPicPr>
        <p:blipFill>
          <a:blip r:embed="rId6"/>
          <a:stretch>
            <a:fillRect/>
          </a:stretch>
        </p:blipFill>
        <p:spPr>
          <a:xfrm>
            <a:off x="6516216" y="2564904"/>
            <a:ext cx="2178057" cy="1872208"/>
          </a:xfrm>
          <a:prstGeom prst="rect">
            <a:avLst/>
          </a:prstGeom>
        </p:spPr>
      </p:pic>
      <p:pic>
        <p:nvPicPr>
          <p:cNvPr id="10" name="Рисунок 9"/>
          <p:cNvPicPr/>
          <p:nvPr/>
        </p:nvPicPr>
        <p:blipFill>
          <a:blip r:embed="rId7"/>
          <a:stretch>
            <a:fillRect/>
          </a:stretch>
        </p:blipFill>
        <p:spPr>
          <a:xfrm>
            <a:off x="6516216" y="4581129"/>
            <a:ext cx="2304256" cy="1728192"/>
          </a:xfrm>
          <a:prstGeom prst="rect">
            <a:avLst/>
          </a:prstGeom>
        </p:spPr>
      </p:pic>
    </p:spTree>
    <p:extLst>
      <p:ext uri="{BB962C8B-B14F-4D97-AF65-F5344CB8AC3E}">
        <p14:creationId xmlns:p14="http://schemas.microsoft.com/office/powerpoint/2010/main" val="12619473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3275856" y="332656"/>
            <a:ext cx="5616624" cy="6336704"/>
          </a:xfrm>
        </p:spPr>
        <p:txBody>
          <a:bodyPr>
            <a:normAutofit fontScale="92500"/>
          </a:bodyPr>
          <a:lstStyle/>
          <a:p>
            <a:pPr marL="0" indent="0" algn="just">
              <a:buNone/>
            </a:pPr>
            <a:r>
              <a:rPr lang="en-US" dirty="0" smtClean="0">
                <a:latin typeface="Times New Roman" panose="02020603050405020304" pitchFamily="18" charset="0"/>
                <a:cs typeface="Times New Roman" panose="02020603050405020304" pitchFamily="18" charset="0"/>
              </a:rPr>
              <a:t>Native </a:t>
            </a:r>
            <a:r>
              <a:rPr lang="en-US" dirty="0">
                <a:latin typeface="Times New Roman" panose="02020603050405020304" pitchFamily="18" charset="0"/>
                <a:cs typeface="Times New Roman" panose="02020603050405020304" pitchFamily="18" charset="0"/>
              </a:rPr>
              <a:t>Americans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had</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matriarchal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society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means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woman’s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voice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was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heard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very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clearly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when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important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decisions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were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being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made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again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attributable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their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role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as</a:t>
            </a:r>
            <a:r>
              <a:rPr lang="uk-UA" dirty="0">
                <a:latin typeface="Times New Roman" panose="02020603050405020304" pitchFamily="18" charset="0"/>
                <a:cs typeface="Times New Roman" panose="02020603050405020304" pitchFamily="18" charset="0"/>
              </a:rPr>
              <a:t> life-</a:t>
            </a:r>
            <a:r>
              <a:rPr lang="uk-UA" dirty="0" err="1">
                <a:latin typeface="Times New Roman" panose="02020603050405020304" pitchFamily="18" charset="0"/>
                <a:cs typeface="Times New Roman" panose="02020603050405020304" pitchFamily="18" charset="0"/>
              </a:rPr>
              <a:t>giver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when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decisions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affect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future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people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being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made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ones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who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gave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birth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those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people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should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have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controlling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input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decision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example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war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was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being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considered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woman’s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point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view</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would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only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take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account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reasons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war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seemed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required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would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also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take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account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cost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human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lives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suffering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would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follow</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reason</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woman's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viewpoint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provides</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balance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that</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man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equipped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provide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While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major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leaders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were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males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always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listened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carefully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respectfully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voices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female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elders</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720141" y="260648"/>
            <a:ext cx="2295846" cy="1872208"/>
          </a:xfrm>
          <a:prstGeom prst="rect">
            <a:avLst/>
          </a:prstGeom>
        </p:spPr>
      </p:pic>
      <p:pic>
        <p:nvPicPr>
          <p:cNvPr id="6" name="Рисунок 5"/>
          <p:cNvPicPr/>
          <p:nvPr/>
        </p:nvPicPr>
        <p:blipFill>
          <a:blip r:embed="rId3"/>
          <a:stretch>
            <a:fillRect/>
          </a:stretch>
        </p:blipFill>
        <p:spPr>
          <a:xfrm>
            <a:off x="683569" y="2348880"/>
            <a:ext cx="2304255" cy="1800200"/>
          </a:xfrm>
          <a:prstGeom prst="rect">
            <a:avLst/>
          </a:prstGeom>
        </p:spPr>
      </p:pic>
      <p:pic>
        <p:nvPicPr>
          <p:cNvPr id="7" name="Рисунок 6"/>
          <p:cNvPicPr/>
          <p:nvPr/>
        </p:nvPicPr>
        <p:blipFill>
          <a:blip r:embed="rId4"/>
          <a:stretch>
            <a:fillRect/>
          </a:stretch>
        </p:blipFill>
        <p:spPr>
          <a:xfrm>
            <a:off x="596903" y="4365104"/>
            <a:ext cx="2477586" cy="1800200"/>
          </a:xfrm>
          <a:prstGeom prst="rect">
            <a:avLst/>
          </a:prstGeom>
        </p:spPr>
      </p:pic>
    </p:spTree>
    <p:extLst>
      <p:ext uri="{BB962C8B-B14F-4D97-AF65-F5344CB8AC3E}">
        <p14:creationId xmlns:p14="http://schemas.microsoft.com/office/powerpoint/2010/main" val="21891797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WOMEN AND CEREMONIES</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3"/>
          </p:nvPr>
        </p:nvSpPr>
        <p:spPr>
          <a:xfrm>
            <a:off x="323528" y="980728"/>
            <a:ext cx="4176463" cy="5877272"/>
          </a:xfrm>
        </p:spPr>
        <p:txBody>
          <a:bodyPr>
            <a:normAutofit fontScale="85000" lnSpcReduction="20000"/>
          </a:bodyPr>
          <a:lstStyle/>
          <a:p>
            <a:pPr marL="0" indent="0" algn="just">
              <a:buNone/>
            </a:pPr>
            <a:r>
              <a:rPr lang="en-US" dirty="0" smtClean="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woman's roles and participation in ceremonies is governed in some ways by her unique gift. So long as a woman is capable of bringing life into the world, she also experiences her menses, or 'moon time.' During this time, her connection with the earth is extremely strong, as her body purifies itself and prepares itself to receive life. Energies are flowing through her into Mother Earth. This flow is so strong that she should never touch anyone’s sacred objects, because she would drain the energies from those objects and render them neutral, and therefore no longer sacred. In addition, she may even be capable of draining life energies from those around her, which is why women would go to a Moon Lodge that was separated from the regular living area. There she would be tended by female Elders, who are not affected by her purification.</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4"/>
          </p:nvPr>
        </p:nvPicPr>
        <p:blipFill>
          <a:blip r:embed="rId2"/>
          <a:stretch>
            <a:fillRect/>
          </a:stretch>
        </p:blipFill>
        <p:spPr>
          <a:xfrm>
            <a:off x="4716016" y="1340768"/>
            <a:ext cx="4032448" cy="4896543"/>
          </a:xfrm>
          <a:prstGeom prst="rect">
            <a:avLst/>
          </a:prstGeom>
        </p:spPr>
      </p:pic>
    </p:spTree>
    <p:extLst>
      <p:ext uri="{BB962C8B-B14F-4D97-AF65-F5344CB8AC3E}">
        <p14:creationId xmlns:p14="http://schemas.microsoft.com/office/powerpoint/2010/main" val="17531311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WHAT CLOTHING DID THEY WEAR?</a:t>
            </a:r>
            <a:endParaRPr lang="ru-RU" sz="3600"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4850864" y="1412776"/>
            <a:ext cx="3969608" cy="4968552"/>
          </a:xfrm>
        </p:spPr>
        <p:txBody>
          <a:bodyPr>
            <a:normAutofit fontScale="92500" lnSpcReduction="20000"/>
          </a:bodyPr>
          <a:lstStyle/>
          <a:p>
            <a:pPr algn="just"/>
            <a:r>
              <a:rPr lang="en-US" dirty="0">
                <a:latin typeface="Times New Roman" panose="02020603050405020304" pitchFamily="18" charset="0"/>
                <a:cs typeface="Times New Roman" panose="02020603050405020304" pitchFamily="18" charset="0"/>
              </a:rPr>
              <a:t>Native American clothing is very close to an art form.  The primary material used by Native Americans in their clothing was made from animal hides. The hides that were used were most commonly buffalo or deer. They were decorated with a variety of dyes made from different organic sources such as berries, roots, bark, grass and insects. Native American art is a window into their culture. All of the products that Native Americans used in their daily lives, helped develop their culture.</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2846769" y="1758314"/>
            <a:ext cx="1942852" cy="1941071"/>
          </a:xfrm>
          <a:prstGeom prst="rect">
            <a:avLst/>
          </a:prstGeom>
        </p:spPr>
      </p:pic>
      <p:pic>
        <p:nvPicPr>
          <p:cNvPr id="6" name="Рисунок 5"/>
          <p:cNvPicPr/>
          <p:nvPr/>
        </p:nvPicPr>
        <p:blipFill>
          <a:blip r:embed="rId3"/>
          <a:stretch>
            <a:fillRect/>
          </a:stretch>
        </p:blipFill>
        <p:spPr>
          <a:xfrm>
            <a:off x="395537" y="1771767"/>
            <a:ext cx="2213456" cy="1941071"/>
          </a:xfrm>
          <a:prstGeom prst="rect">
            <a:avLst/>
          </a:prstGeom>
        </p:spPr>
      </p:pic>
      <p:pic>
        <p:nvPicPr>
          <p:cNvPr id="7" name="Рисунок 6"/>
          <p:cNvPicPr/>
          <p:nvPr/>
        </p:nvPicPr>
        <p:blipFill>
          <a:blip r:embed="rId4"/>
          <a:stretch>
            <a:fillRect/>
          </a:stretch>
        </p:blipFill>
        <p:spPr>
          <a:xfrm>
            <a:off x="2846769" y="4020029"/>
            <a:ext cx="1957970" cy="1872208"/>
          </a:xfrm>
          <a:prstGeom prst="rect">
            <a:avLst/>
          </a:prstGeom>
        </p:spPr>
      </p:pic>
      <p:pic>
        <p:nvPicPr>
          <p:cNvPr id="8" name="Рисунок 7"/>
          <p:cNvPicPr/>
          <p:nvPr/>
        </p:nvPicPr>
        <p:blipFill>
          <a:blip r:embed="rId5"/>
          <a:stretch>
            <a:fillRect/>
          </a:stretch>
        </p:blipFill>
        <p:spPr>
          <a:xfrm>
            <a:off x="477168" y="4161113"/>
            <a:ext cx="2131824" cy="1590040"/>
          </a:xfrm>
          <a:prstGeom prst="rect">
            <a:avLst/>
          </a:prstGeom>
        </p:spPr>
      </p:pic>
    </p:spTree>
    <p:extLst>
      <p:ext uri="{BB962C8B-B14F-4D97-AF65-F5344CB8AC3E}">
        <p14:creationId xmlns:p14="http://schemas.microsoft.com/office/powerpoint/2010/main" val="38058761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NATIVE AMERICAN HOUSING</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3"/>
          </p:nvPr>
        </p:nvSpPr>
        <p:spPr>
          <a:xfrm>
            <a:off x="251521" y="1556792"/>
            <a:ext cx="4032448" cy="4569688"/>
          </a:xfrm>
        </p:spPr>
        <p:txBody>
          <a:bodyPr>
            <a:normAutofit/>
          </a:bodyPr>
          <a:lstStyle/>
          <a:p>
            <a:pPr marL="0" indent="0" algn="just">
              <a:buNone/>
            </a:pPr>
            <a:r>
              <a:rPr lang="uk-UA" dirty="0" err="1">
                <a:latin typeface="Times New Roman" panose="02020603050405020304" pitchFamily="18" charset="0"/>
                <a:cs typeface="Times New Roman" panose="02020603050405020304" pitchFamily="18" charset="0"/>
              </a:rPr>
              <a:t>There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were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many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different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types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Indian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North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Each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tribe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needed</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kind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would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fit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their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lifestyle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their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climate</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marL="0" indent="0" algn="just">
              <a:buNone/>
            </a:pP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north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United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States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were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some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twenty</a:t>
            </a:r>
            <a:r>
              <a:rPr lang="uk-UA" dirty="0">
                <a:latin typeface="Times New Roman" panose="02020603050405020304" pitchFamily="18" charset="0"/>
                <a:cs typeface="Times New Roman" panose="02020603050405020304" pitchFamily="18" charset="0"/>
              </a:rPr>
              <a:t> well-</a:t>
            </a:r>
            <a:r>
              <a:rPr lang="uk-UA" dirty="0" err="1">
                <a:latin typeface="Times New Roman" panose="02020603050405020304" pitchFamily="18" charset="0"/>
                <a:cs typeface="Times New Roman" panose="02020603050405020304" pitchFamily="18" charset="0"/>
              </a:rPr>
              <a:t>defined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types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dwellings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varying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from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mere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brush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shelter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five-</a:t>
            </a:r>
            <a:r>
              <a:rPr lang="uk-UA" dirty="0" err="1">
                <a:latin typeface="Times New Roman" panose="02020603050405020304" pitchFamily="18" charset="0"/>
                <a:cs typeface="Times New Roman" panose="02020603050405020304" pitchFamily="18" charset="0"/>
              </a:rPr>
              <a:t>storied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pueblo</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endParaRPr lang="ru-RU" dirty="0"/>
          </a:p>
        </p:txBody>
      </p:sp>
      <p:sp>
        <p:nvSpPr>
          <p:cNvPr id="4" name="Объект 3"/>
          <p:cNvSpPr>
            <a:spLocks noGrp="1"/>
          </p:cNvSpPr>
          <p:nvPr>
            <p:ph sz="quarter" idx="14"/>
          </p:nvPr>
        </p:nvSpPr>
        <p:spPr>
          <a:xfrm>
            <a:off x="4572000" y="1556792"/>
            <a:ext cx="4176464" cy="4569688"/>
          </a:xfrm>
        </p:spPr>
        <p:txBody>
          <a:bodyPr>
            <a:normAutofit/>
          </a:bodyPr>
          <a:lstStyle/>
          <a:p>
            <a:pPr marL="0" indent="0" algn="just">
              <a:buNone/>
            </a:pPr>
            <a:r>
              <a:rPr lang="uk-UA" dirty="0" err="1">
                <a:latin typeface="Times New Roman" panose="02020603050405020304" pitchFamily="18" charset="0"/>
                <a:cs typeface="Times New Roman" panose="02020603050405020304" pitchFamily="18" charset="0"/>
              </a:rPr>
              <a:t>Some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tribes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were</a:t>
            </a:r>
            <a:r>
              <a:rPr lang="uk-UA" dirty="0">
                <a:latin typeface="Times New Roman" panose="02020603050405020304" pitchFamily="18" charset="0"/>
                <a:cs typeface="Times New Roman" panose="02020603050405020304" pitchFamily="18" charset="0"/>
              </a:rPr>
              <a:t> agricultural-- </a:t>
            </a:r>
            <a:r>
              <a:rPr lang="uk-UA" dirty="0" err="1">
                <a:latin typeface="Times New Roman" panose="02020603050405020304" pitchFamily="18" charset="0"/>
                <a:cs typeface="Times New Roman" panose="02020603050405020304" pitchFamily="18" charset="0"/>
              </a:rPr>
              <a:t>they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lived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settled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villages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farmed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corn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vegetables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wanted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would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last</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long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time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Other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tribes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were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more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nomadic</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moving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frequently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from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place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place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hunted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gathered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food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resources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needed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were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portable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easy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build</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42386282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Wigwam Homes</a:t>
            </a: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4645152" y="1628800"/>
            <a:ext cx="3822192" cy="4497680"/>
          </a:xfrm>
        </p:spPr>
        <p:txBody>
          <a:bodyPr>
            <a:normAutofit/>
          </a:bodyPr>
          <a:lstStyle/>
          <a:p>
            <a:pPr marL="0" indent="0" algn="just">
              <a:buNone/>
            </a:pP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used</a:t>
            </a:r>
            <a:r>
              <a:rPr lang="uk-UA" dirty="0">
                <a:latin typeface="Times New Roman" panose="02020603050405020304" pitchFamily="18" charset="0"/>
                <a:cs typeface="Times New Roman" panose="02020603050405020304" pitchFamily="18" charset="0"/>
              </a:rPr>
              <a:t> by </a:t>
            </a:r>
            <a:r>
              <a:rPr lang="uk-UA" dirty="0" err="1">
                <a:latin typeface="Times New Roman" panose="02020603050405020304" pitchFamily="18" charset="0"/>
                <a:cs typeface="Times New Roman" panose="02020603050405020304" pitchFamily="18" charset="0"/>
              </a:rPr>
              <a:t>Algonquian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Indians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woodland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regions</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marL="0" indent="0" algn="just">
              <a:buNone/>
            </a:pPr>
            <a:r>
              <a:rPr lang="uk-UA" dirty="0" err="1">
                <a:latin typeface="Times New Roman" panose="02020603050405020304" pitchFamily="18" charset="0"/>
                <a:cs typeface="Times New Roman" panose="02020603050405020304" pitchFamily="18" charset="0"/>
              </a:rPr>
              <a:t>Wigwams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made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wooden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frames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which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covered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woven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mats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sheets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birchbark</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marL="0" indent="0" algn="just">
              <a:buNone/>
            </a:pPr>
            <a:r>
              <a:rPr lang="uk-UA" dirty="0" err="1">
                <a:latin typeface="Times New Roman" panose="02020603050405020304" pitchFamily="18" charset="0"/>
                <a:cs typeface="Times New Roman" panose="02020603050405020304" pitchFamily="18" charset="0"/>
              </a:rPr>
              <a:t>Wigwams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good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people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who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stay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same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place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months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at</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time</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611560" y="1844824"/>
            <a:ext cx="3744416" cy="3857051"/>
          </a:xfrm>
          <a:prstGeom prst="rect">
            <a:avLst/>
          </a:prstGeom>
        </p:spPr>
      </p:pic>
    </p:spTree>
    <p:extLst>
      <p:ext uri="{BB962C8B-B14F-4D97-AF65-F5344CB8AC3E}">
        <p14:creationId xmlns:p14="http://schemas.microsoft.com/office/powerpoint/2010/main" val="970777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err="1">
                <a:latin typeface="Times New Roman" panose="02020603050405020304" pitchFamily="18" charset="0"/>
                <a:cs typeface="Times New Roman" panose="02020603050405020304" pitchFamily="18" charset="0"/>
              </a:rPr>
              <a:t>Longhouses</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4645152" y="1988840"/>
            <a:ext cx="3822192" cy="4137640"/>
          </a:xfrm>
        </p:spPr>
        <p:txBody>
          <a:bodyPr/>
          <a:lstStyle/>
          <a:p>
            <a:pPr marL="0" indent="0" algn="just">
              <a:buNone/>
            </a:pPr>
            <a:endParaRPr lang="en-US" dirty="0" smtClean="0">
              <a:latin typeface="Times New Roman" panose="02020603050405020304" pitchFamily="18" charset="0"/>
              <a:cs typeface="Times New Roman" panose="02020603050405020304" pitchFamily="18" charset="0"/>
            </a:endParaRPr>
          </a:p>
          <a:p>
            <a:pPr marL="0" indent="0" algn="just">
              <a:buNone/>
            </a:pPr>
            <a:r>
              <a:rPr lang="uk-UA" dirty="0" err="1" smtClean="0">
                <a:latin typeface="Times New Roman" panose="02020603050405020304" pitchFamily="18" charset="0"/>
                <a:cs typeface="Times New Roman" panose="02020603050405020304" pitchFamily="18" charset="0"/>
              </a:rPr>
              <a:t>Longhouses</a:t>
            </a:r>
            <a:r>
              <a:rPr lang="uk-UA" dirty="0" smtClean="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good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homes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people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who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intend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stay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same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place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long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time</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longhouse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large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takes</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lot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time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build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decorate</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539552" y="1772816"/>
            <a:ext cx="3446483" cy="3973049"/>
          </a:xfrm>
          <a:prstGeom prst="rect">
            <a:avLst/>
          </a:prstGeom>
        </p:spPr>
      </p:pic>
    </p:spTree>
    <p:extLst>
      <p:ext uri="{BB962C8B-B14F-4D97-AF65-F5344CB8AC3E}">
        <p14:creationId xmlns:p14="http://schemas.microsoft.com/office/powerpoint/2010/main" val="33824756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err="1">
                <a:latin typeface="Times New Roman" panose="02020603050405020304" pitchFamily="18" charset="0"/>
                <a:cs typeface="Times New Roman" panose="02020603050405020304" pitchFamily="18" charset="0"/>
              </a:rPr>
              <a:t>Tepees</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p:txBody>
          <a:bodyPr/>
          <a:lstStyle/>
          <a:p>
            <a:pPr marL="0" indent="0" algn="just">
              <a:buNone/>
            </a:pPr>
            <a:endParaRPr lang="en-US" dirty="0" smtClean="0">
              <a:latin typeface="Times New Roman" panose="02020603050405020304" pitchFamily="18" charset="0"/>
              <a:cs typeface="Times New Roman" panose="02020603050405020304" pitchFamily="18" charset="0"/>
            </a:endParaRPr>
          </a:p>
          <a:p>
            <a:pPr marL="0" indent="0" algn="just">
              <a:buNone/>
            </a:pPr>
            <a:r>
              <a:rPr lang="uk-UA" dirty="0" err="1" smtClean="0">
                <a:latin typeface="Times New Roman" panose="02020603050405020304" pitchFamily="18" charset="0"/>
                <a:cs typeface="Times New Roman" panose="02020603050405020304" pitchFamily="18" charset="0"/>
              </a:rPr>
              <a:t>are</a:t>
            </a:r>
            <a:r>
              <a:rPr lang="uk-UA" dirty="0" smtClean="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tent-</a:t>
            </a:r>
            <a:r>
              <a:rPr lang="uk-UA" dirty="0" err="1">
                <a:latin typeface="Times New Roman" panose="02020603050405020304" pitchFamily="18" charset="0"/>
                <a:cs typeface="Times New Roman" panose="02020603050405020304" pitchFamily="18" charset="0"/>
              </a:rPr>
              <a:t>like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Indian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used</a:t>
            </a:r>
            <a:r>
              <a:rPr lang="uk-UA" dirty="0">
                <a:latin typeface="Times New Roman" panose="02020603050405020304" pitchFamily="18" charset="0"/>
                <a:cs typeface="Times New Roman" panose="02020603050405020304" pitchFamily="18" charset="0"/>
              </a:rPr>
              <a:t> by Plains </a:t>
            </a:r>
            <a:r>
              <a:rPr lang="uk-UA" dirty="0" err="1">
                <a:latin typeface="Times New Roman" panose="02020603050405020304" pitchFamily="18" charset="0"/>
                <a:cs typeface="Times New Roman" panose="02020603050405020304" pitchFamily="18" charset="0"/>
              </a:rPr>
              <a:t>tribes</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tepee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made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 cone-</a:t>
            </a:r>
            <a:r>
              <a:rPr lang="uk-UA" dirty="0" err="1">
                <a:latin typeface="Times New Roman" panose="02020603050405020304" pitchFamily="18" charset="0"/>
                <a:cs typeface="Times New Roman" panose="02020603050405020304" pitchFamily="18" charset="0"/>
              </a:rPr>
              <a:t>shaped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wooden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frame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covering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buffalo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hide</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683568" y="1772816"/>
            <a:ext cx="3822700" cy="3658581"/>
          </a:xfrm>
          <a:prstGeom prst="rect">
            <a:avLst/>
          </a:prstGeom>
        </p:spPr>
      </p:pic>
    </p:spTree>
    <p:extLst>
      <p:ext uri="{BB962C8B-B14F-4D97-AF65-F5344CB8AC3E}">
        <p14:creationId xmlns:p14="http://schemas.microsoft.com/office/powerpoint/2010/main" val="924745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err="1">
                <a:latin typeface="Times New Roman" panose="02020603050405020304" pitchFamily="18" charset="0"/>
                <a:cs typeface="Times New Roman" panose="02020603050405020304" pitchFamily="18" charset="0"/>
              </a:rPr>
              <a:t>Grass</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Houses</a:t>
            </a:r>
            <a:r>
              <a:rPr lang="ru-RU" dirty="0"/>
              <a:t/>
            </a:r>
            <a:br>
              <a:rPr lang="ru-RU" dirty="0"/>
            </a:br>
            <a:endParaRPr lang="ru-RU" dirty="0"/>
          </a:p>
        </p:txBody>
      </p:sp>
      <p:sp>
        <p:nvSpPr>
          <p:cNvPr id="4" name="Объект 3"/>
          <p:cNvSpPr>
            <a:spLocks noGrp="1"/>
          </p:cNvSpPr>
          <p:nvPr>
            <p:ph sz="quarter" idx="14"/>
          </p:nvPr>
        </p:nvSpPr>
        <p:spPr>
          <a:xfrm>
            <a:off x="4645152" y="1916832"/>
            <a:ext cx="3822192" cy="4209648"/>
          </a:xfrm>
        </p:spPr>
        <p:txBody>
          <a:bodyPr>
            <a:normAutofit/>
          </a:bodyPr>
          <a:lstStyle/>
          <a:p>
            <a:pPr marL="0" indent="0" algn="just">
              <a:buNone/>
            </a:pPr>
            <a:r>
              <a:rPr lang="uk-UA" dirty="0" err="1">
                <a:latin typeface="Times New Roman" panose="02020603050405020304" pitchFamily="18" charset="0"/>
                <a:cs typeface="Times New Roman" panose="02020603050405020304" pitchFamily="18" charset="0"/>
              </a:rPr>
              <a:t>Grass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Indian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homes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Southern</a:t>
            </a:r>
            <a:r>
              <a:rPr lang="uk-UA" dirty="0">
                <a:latin typeface="Times New Roman" panose="02020603050405020304" pitchFamily="18" charset="0"/>
                <a:cs typeface="Times New Roman" panose="02020603050405020304" pitchFamily="18" charset="0"/>
              </a:rPr>
              <a:t> Plains by </a:t>
            </a:r>
            <a:r>
              <a:rPr lang="uk-UA" dirty="0" err="1">
                <a:latin typeface="Times New Roman" panose="02020603050405020304" pitchFamily="18" charset="0"/>
                <a:cs typeface="Times New Roman" panose="02020603050405020304" pitchFamily="18" charset="0"/>
              </a:rPr>
              <a:t>tribes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such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Caddos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resemble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large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wigwams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but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made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different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materials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Grass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made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wooden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frame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bent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into</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beehive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shape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thatched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long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prairie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grass</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611560" y="1772816"/>
            <a:ext cx="3428551" cy="4082041"/>
          </a:xfrm>
          <a:prstGeom prst="rect">
            <a:avLst/>
          </a:prstGeom>
        </p:spPr>
      </p:pic>
    </p:spTree>
    <p:extLst>
      <p:ext uri="{BB962C8B-B14F-4D97-AF65-F5344CB8AC3E}">
        <p14:creationId xmlns:p14="http://schemas.microsoft.com/office/powerpoint/2010/main" val="9300909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err="1">
                <a:latin typeface="Times New Roman" panose="02020603050405020304" pitchFamily="18" charset="0"/>
                <a:cs typeface="Times New Roman" panose="02020603050405020304" pitchFamily="18" charset="0"/>
              </a:rPr>
              <a:t>Wattle</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and</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Daub</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Houses</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4645152" y="1988840"/>
            <a:ext cx="3822192" cy="4137640"/>
          </a:xfrm>
        </p:spPr>
        <p:txBody>
          <a:bodyPr>
            <a:normAutofit lnSpcReduction="10000"/>
          </a:bodyPr>
          <a:lstStyle/>
          <a:p>
            <a:pPr marL="0" indent="0" algn="just">
              <a:buNone/>
            </a:pPr>
            <a:r>
              <a:rPr lang="uk-UA" dirty="0" err="1">
                <a:latin typeface="Times New Roman" panose="02020603050405020304" pitchFamily="18" charset="0"/>
                <a:cs typeface="Times New Roman" panose="02020603050405020304" pitchFamily="18" charset="0"/>
              </a:rPr>
              <a:t>Wattle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daub</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also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known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asi</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Cherokee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word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used</a:t>
            </a:r>
            <a:r>
              <a:rPr lang="uk-UA" dirty="0">
                <a:latin typeface="Times New Roman" panose="02020603050405020304" pitchFamily="18" charset="0"/>
                <a:cs typeface="Times New Roman" panose="02020603050405020304" pitchFamily="18" charset="0"/>
              </a:rPr>
              <a:t> by </a:t>
            </a:r>
            <a:r>
              <a:rPr lang="uk-UA" dirty="0" err="1">
                <a:latin typeface="Times New Roman" panose="02020603050405020304" pitchFamily="18" charset="0"/>
                <a:cs typeface="Times New Roman" panose="02020603050405020304" pitchFamily="18" charset="0"/>
              </a:rPr>
              <a:t>southeastern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tribes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Wattle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daub</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made</a:t>
            </a:r>
            <a:r>
              <a:rPr lang="uk-UA" dirty="0">
                <a:latin typeface="Times New Roman" panose="02020603050405020304" pitchFamily="18" charset="0"/>
                <a:cs typeface="Times New Roman" panose="02020603050405020304" pitchFamily="18" charset="0"/>
              </a:rPr>
              <a:t> by </a:t>
            </a:r>
            <a:r>
              <a:rPr lang="uk-UA" dirty="0" err="1">
                <a:latin typeface="Times New Roman" panose="02020603050405020304" pitchFamily="18" charset="0"/>
                <a:cs typeface="Times New Roman" panose="02020603050405020304" pitchFamily="18" charset="0"/>
              </a:rPr>
              <a:t>weaving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rivercane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wood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vines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into</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frame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coating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frame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plaster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roof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was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either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thatched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grass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shingled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bark</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827584" y="2060848"/>
            <a:ext cx="3312368" cy="3600400"/>
          </a:xfrm>
          <a:prstGeom prst="rect">
            <a:avLst/>
          </a:prstGeom>
        </p:spPr>
      </p:pic>
    </p:spTree>
    <p:extLst>
      <p:ext uri="{BB962C8B-B14F-4D97-AF65-F5344CB8AC3E}">
        <p14:creationId xmlns:p14="http://schemas.microsoft.com/office/powerpoint/2010/main" val="3411945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1002440"/>
          </a:xfrm>
        </p:spPr>
        <p:txBody>
          <a:bodyPr/>
          <a:lstStyle/>
          <a:p>
            <a:r>
              <a:rPr lang="en-US" dirty="0">
                <a:solidFill>
                  <a:schemeClr val="bg1"/>
                </a:solidFill>
                <a:latin typeface="Times New Roman" panose="02020603050405020304" pitchFamily="18" charset="0"/>
                <a:cs typeface="Times New Roman" panose="02020603050405020304" pitchFamily="18" charset="0"/>
              </a:rPr>
              <a:t>Native American Territories</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4788024" y="1916832"/>
            <a:ext cx="4032448" cy="4209648"/>
          </a:xfrm>
        </p:spPr>
        <p:txBody>
          <a:bodyPr>
            <a:normAutofit lnSpcReduction="10000"/>
          </a:bodyPr>
          <a:lstStyle/>
          <a:p>
            <a:pPr marL="0" indent="0" algn="just">
              <a:buNone/>
            </a:pPr>
            <a:r>
              <a:rPr lang="en-US" dirty="0">
                <a:solidFill>
                  <a:schemeClr val="tx1"/>
                </a:solidFill>
                <a:latin typeface="Times New Roman" panose="02020603050405020304" pitchFamily="18" charset="0"/>
                <a:cs typeface="Times New Roman" panose="02020603050405020304" pitchFamily="18" charset="0"/>
              </a:rPr>
              <a:t>In the United States, Native Americans are considered to be people whose pre-Columbian ancestors were indigenous to the lands within the nation's modern boundaries. These peoples were composed of numerous distinct tribes, bands, and ethnic groups, and many of these groups survive intact today as sovereign nations.</a:t>
            </a:r>
            <a:endParaRPr lang="ru-RU" dirty="0">
              <a:solidFill>
                <a:schemeClr val="tx1"/>
              </a:solidFill>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395536" y="1844824"/>
            <a:ext cx="4320480" cy="4281339"/>
          </a:xfrm>
          <a:prstGeom prst="rect">
            <a:avLst/>
          </a:prstGeom>
        </p:spPr>
      </p:pic>
    </p:spTree>
    <p:extLst>
      <p:ext uri="{BB962C8B-B14F-4D97-AF65-F5344CB8AC3E}">
        <p14:creationId xmlns:p14="http://schemas.microsoft.com/office/powerpoint/2010/main" val="4109270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err="1">
                <a:latin typeface="Times New Roman" panose="02020603050405020304" pitchFamily="18" charset="0"/>
                <a:cs typeface="Times New Roman" panose="02020603050405020304" pitchFamily="18" charset="0"/>
              </a:rPr>
              <a:t>Chickees</a:t>
            </a:r>
            <a:r>
              <a:rPr lang="ru-RU" dirty="0"/>
              <a:t/>
            </a:r>
            <a:br>
              <a:rPr lang="ru-RU" dirty="0"/>
            </a:br>
            <a:endParaRPr lang="ru-RU" dirty="0"/>
          </a:p>
        </p:txBody>
      </p:sp>
      <p:sp>
        <p:nvSpPr>
          <p:cNvPr id="4" name="Объект 3"/>
          <p:cNvSpPr>
            <a:spLocks noGrp="1"/>
          </p:cNvSpPr>
          <p:nvPr>
            <p:ph sz="quarter" idx="14"/>
          </p:nvPr>
        </p:nvSpPr>
        <p:spPr>
          <a:xfrm>
            <a:off x="4860032" y="1916832"/>
            <a:ext cx="3607312" cy="4209648"/>
          </a:xfrm>
        </p:spPr>
        <p:txBody>
          <a:bodyPr>
            <a:normAutofit fontScale="92500"/>
          </a:bodyPr>
          <a:lstStyle/>
          <a:p>
            <a:pPr marL="0" indent="0" algn="just">
              <a:buNone/>
            </a:pPr>
            <a:r>
              <a:rPr lang="uk-UA" dirty="0" err="1">
                <a:latin typeface="Times New Roman" panose="02020603050405020304" pitchFamily="18" charset="0"/>
                <a:cs typeface="Times New Roman" panose="02020603050405020304" pitchFamily="18" charset="0"/>
              </a:rPr>
              <a:t>Chickees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also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known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chickee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huts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stilt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platform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dwellings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homes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primarily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Florida</a:t>
            </a:r>
            <a:r>
              <a:rPr lang="uk-UA" dirty="0">
                <a:latin typeface="Times New Roman" panose="02020603050405020304" pitchFamily="18" charset="0"/>
                <a:cs typeface="Times New Roman" panose="02020603050405020304" pitchFamily="18" charset="0"/>
              </a:rPr>
              <a:t> by </a:t>
            </a:r>
            <a:r>
              <a:rPr lang="uk-UA" dirty="0" err="1">
                <a:latin typeface="Times New Roman" panose="02020603050405020304" pitchFamily="18" charset="0"/>
                <a:cs typeface="Times New Roman" panose="02020603050405020304" pitchFamily="18" charset="0"/>
              </a:rPr>
              <a:t>tribes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like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Seminole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Indians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Chickee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consisted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thick</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posts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supporting</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thatched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roof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flat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wooden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platform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raised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several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feet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ground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did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have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walls</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676275" y="1988840"/>
            <a:ext cx="3822700" cy="3680445"/>
          </a:xfrm>
          <a:prstGeom prst="rect">
            <a:avLst/>
          </a:prstGeom>
        </p:spPr>
      </p:pic>
    </p:spTree>
    <p:extLst>
      <p:ext uri="{BB962C8B-B14F-4D97-AF65-F5344CB8AC3E}">
        <p14:creationId xmlns:p14="http://schemas.microsoft.com/office/powerpoint/2010/main" val="23116410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err="1">
                <a:latin typeface="Times New Roman" panose="02020603050405020304" pitchFamily="18" charset="0"/>
                <a:cs typeface="Times New Roman" panose="02020603050405020304" pitchFamily="18" charset="0"/>
              </a:rPr>
              <a:t>Adobe</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Houses</a:t>
            </a:r>
            <a:r>
              <a:rPr lang="ru-RU" dirty="0"/>
              <a:t/>
            </a:r>
            <a:br>
              <a:rPr lang="ru-RU" dirty="0"/>
            </a:br>
            <a:endParaRPr lang="ru-RU" dirty="0"/>
          </a:p>
        </p:txBody>
      </p:sp>
      <p:sp>
        <p:nvSpPr>
          <p:cNvPr id="4" name="Объект 3"/>
          <p:cNvSpPr>
            <a:spLocks noGrp="1"/>
          </p:cNvSpPr>
          <p:nvPr>
            <p:ph sz="quarter" idx="14"/>
          </p:nvPr>
        </p:nvSpPr>
        <p:spPr>
          <a:xfrm>
            <a:off x="4788024" y="1772816"/>
            <a:ext cx="3888432" cy="4353664"/>
          </a:xfrm>
        </p:spPr>
        <p:txBody>
          <a:bodyPr>
            <a:normAutofit fontScale="92500" lnSpcReduction="10000"/>
          </a:bodyPr>
          <a:lstStyle/>
          <a:p>
            <a:pPr marL="0" indent="0" algn="just">
              <a:buNone/>
            </a:pPr>
            <a:r>
              <a:rPr lang="uk-UA" dirty="0" err="1">
                <a:latin typeface="Times New Roman" panose="02020603050405020304" pitchFamily="18" charset="0"/>
                <a:cs typeface="Times New Roman" panose="02020603050405020304" pitchFamily="18" charset="0"/>
              </a:rPr>
              <a:t>Adobe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also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known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pueblos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complexes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used</a:t>
            </a:r>
            <a:r>
              <a:rPr lang="uk-UA" dirty="0">
                <a:latin typeface="Times New Roman" panose="02020603050405020304" pitchFamily="18" charset="0"/>
                <a:cs typeface="Times New Roman" panose="02020603050405020304" pitchFamily="18" charset="0"/>
              </a:rPr>
              <a:t> by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Pueblo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Indians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Southwest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Adobe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pueblos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modular</a:t>
            </a:r>
            <a:r>
              <a:rPr lang="uk-UA" dirty="0">
                <a:latin typeface="Times New Roman" panose="02020603050405020304" pitchFamily="18" charset="0"/>
                <a:cs typeface="Times New Roman" panose="02020603050405020304" pitchFamily="18" charset="0"/>
              </a:rPr>
              <a:t>, multi-</a:t>
            </a:r>
            <a:r>
              <a:rPr lang="uk-UA" dirty="0" err="1">
                <a:latin typeface="Times New Roman" panose="02020603050405020304" pitchFamily="18" charset="0"/>
                <a:cs typeface="Times New Roman" panose="02020603050405020304" pitchFamily="18" charset="0"/>
              </a:rPr>
              <a:t>story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made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adobe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clay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straw</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baked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hard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bricks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large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stones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cemented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together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adobe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Each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adobe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unit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one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family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like</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modern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apartment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whole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structure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which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contain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dozens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units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often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entire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extended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clan</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676275" y="1988840"/>
            <a:ext cx="3822700" cy="3619447"/>
          </a:xfrm>
          <a:prstGeom prst="rect">
            <a:avLst/>
          </a:prstGeom>
        </p:spPr>
      </p:pic>
    </p:spTree>
    <p:extLst>
      <p:ext uri="{BB962C8B-B14F-4D97-AF65-F5344CB8AC3E}">
        <p14:creationId xmlns:p14="http://schemas.microsoft.com/office/powerpoint/2010/main" val="39999718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err="1">
                <a:latin typeface="Times New Roman" panose="02020603050405020304" pitchFamily="18" charset="0"/>
                <a:cs typeface="Times New Roman" panose="02020603050405020304" pitchFamily="18" charset="0"/>
              </a:rPr>
              <a:t>Earthen</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Houses</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4788024" y="1412776"/>
            <a:ext cx="3960440" cy="4713704"/>
          </a:xfrm>
        </p:spPr>
        <p:txBody>
          <a:bodyPr>
            <a:normAutofit fontScale="92500" lnSpcReduction="20000"/>
          </a:bodyPr>
          <a:lstStyle/>
          <a:p>
            <a:pPr marL="0" indent="0" algn="just">
              <a:buNone/>
            </a:pPr>
            <a:r>
              <a:rPr lang="uk-UA" dirty="0" err="1">
                <a:latin typeface="Times New Roman" panose="02020603050405020304" pitchFamily="18" charset="0"/>
                <a:cs typeface="Times New Roman" panose="02020603050405020304" pitchFamily="18" charset="0"/>
              </a:rPr>
              <a:t>Earthen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is</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general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term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referring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several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types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homes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including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Navajo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hogans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Sioux</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earth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lodges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subarctic</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sod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pit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West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Coast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Plateau</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Earthen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made</a:t>
            </a:r>
            <a:r>
              <a:rPr lang="uk-UA" dirty="0">
                <a:latin typeface="Times New Roman" panose="02020603050405020304" pitchFamily="18" charset="0"/>
                <a:cs typeface="Times New Roman" panose="02020603050405020304" pitchFamily="18" charset="0"/>
              </a:rPr>
              <a:t> by </a:t>
            </a:r>
            <a:r>
              <a:rPr lang="uk-UA" dirty="0" err="1">
                <a:latin typeface="Times New Roman" panose="02020603050405020304" pitchFamily="18" charset="0"/>
                <a:cs typeface="Times New Roman" panose="02020603050405020304" pitchFamily="18" charset="0"/>
              </a:rPr>
              <a:t>different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tribes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had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different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designs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but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all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were</a:t>
            </a:r>
            <a:r>
              <a:rPr lang="uk-UA" dirty="0">
                <a:latin typeface="Times New Roman" panose="02020603050405020304" pitchFamily="18" charset="0"/>
                <a:cs typeface="Times New Roman" panose="02020603050405020304" pitchFamily="18" charset="0"/>
              </a:rPr>
              <a:t> semi-</a:t>
            </a:r>
            <a:r>
              <a:rPr lang="uk-UA" dirty="0" err="1">
                <a:latin typeface="Times New Roman" panose="02020603050405020304" pitchFamily="18" charset="0"/>
                <a:cs typeface="Times New Roman" panose="02020603050405020304" pitchFamily="18" charset="0"/>
              </a:rPr>
              <a:t>subterranean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dwellings</a:t>
            </a:r>
            <a:r>
              <a:rPr lang="uk-UA" dirty="0">
                <a:latin typeface="Times New Roman" panose="02020603050405020304" pitchFamily="18" charset="0"/>
                <a:cs typeface="Times New Roman" panose="02020603050405020304" pitchFamily="18" charset="0"/>
              </a:rPr>
              <a:t> -- basement-like </a:t>
            </a:r>
            <a:r>
              <a:rPr lang="uk-UA" dirty="0" err="1">
                <a:latin typeface="Times New Roman" panose="02020603050405020304" pitchFamily="18" charset="0"/>
                <a:cs typeface="Times New Roman" panose="02020603050405020304" pitchFamily="18" charset="0"/>
              </a:rPr>
              <a:t>living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spaces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dug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from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earth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domed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mound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built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over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top</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usually</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wooden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frame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covered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earth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reeds</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676275" y="2060848"/>
            <a:ext cx="3822700" cy="3581209"/>
          </a:xfrm>
          <a:prstGeom prst="rect">
            <a:avLst/>
          </a:prstGeom>
        </p:spPr>
      </p:pic>
    </p:spTree>
    <p:extLst>
      <p:ext uri="{BB962C8B-B14F-4D97-AF65-F5344CB8AC3E}">
        <p14:creationId xmlns:p14="http://schemas.microsoft.com/office/powerpoint/2010/main" val="31846705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err="1">
                <a:latin typeface="Times New Roman" panose="02020603050405020304" pitchFamily="18" charset="0"/>
                <a:cs typeface="Times New Roman" panose="02020603050405020304" pitchFamily="18" charset="0"/>
              </a:rPr>
              <a:t>Plank</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Houses</a:t>
            </a:r>
            <a:r>
              <a:rPr lang="ru-RU" dirty="0"/>
              <a:t/>
            </a:r>
            <a:br>
              <a:rPr lang="ru-RU" dirty="0"/>
            </a:br>
            <a:endParaRPr lang="ru-RU" dirty="0"/>
          </a:p>
        </p:txBody>
      </p:sp>
      <p:sp>
        <p:nvSpPr>
          <p:cNvPr id="4" name="Объект 3"/>
          <p:cNvSpPr>
            <a:spLocks noGrp="1"/>
          </p:cNvSpPr>
          <p:nvPr>
            <p:ph sz="quarter" idx="14"/>
          </p:nvPr>
        </p:nvSpPr>
        <p:spPr>
          <a:xfrm>
            <a:off x="4716016" y="1772816"/>
            <a:ext cx="3751328" cy="4353664"/>
          </a:xfrm>
        </p:spPr>
        <p:txBody>
          <a:bodyPr>
            <a:normAutofit fontScale="92500" lnSpcReduction="20000"/>
          </a:bodyPr>
          <a:lstStyle/>
          <a:p>
            <a:pPr marL="0" indent="0" algn="just">
              <a:buNone/>
            </a:pPr>
            <a:r>
              <a:rPr lang="uk-UA" dirty="0" err="1">
                <a:latin typeface="Times New Roman" panose="02020603050405020304" pitchFamily="18" charset="0"/>
                <a:cs typeface="Times New Roman" panose="02020603050405020304" pitchFamily="18" charset="0"/>
              </a:rPr>
              <a:t>Plankhouses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homes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used</a:t>
            </a:r>
            <a:r>
              <a:rPr lang="uk-UA" dirty="0">
                <a:latin typeface="Times New Roman" panose="02020603050405020304" pitchFamily="18" charset="0"/>
                <a:cs typeface="Times New Roman" panose="02020603050405020304" pitchFamily="18" charset="0"/>
              </a:rPr>
              <a:t> by </a:t>
            </a:r>
            <a:r>
              <a:rPr lang="uk-UA" dirty="0" err="1">
                <a:latin typeface="Times New Roman" panose="02020603050405020304" pitchFamily="18" charset="0"/>
                <a:cs typeface="Times New Roman" panose="02020603050405020304" pitchFamily="18" charset="0"/>
              </a:rPr>
              <a:t>tribes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Northwest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Coast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from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northern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California</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all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way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up</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Alaska</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Plank</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made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long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flat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planks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cedar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wood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lashed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wooden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frame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plank</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look</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rather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similar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old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European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but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Indians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didn't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learn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build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from</a:t>
            </a:r>
            <a:r>
              <a:rPr lang="uk-UA" dirty="0">
                <a:latin typeface="Times New Roman" panose="02020603050405020304" pitchFamily="18" charset="0"/>
                <a:cs typeface="Times New Roman" panose="02020603050405020304" pitchFamily="18" charset="0"/>
              </a:rPr>
              <a:t> Europeans-- </a:t>
            </a:r>
            <a:r>
              <a:rPr lang="uk-UA" dirty="0" err="1">
                <a:latin typeface="Times New Roman" panose="02020603050405020304" pitchFamily="18" charset="0"/>
                <a:cs typeface="Times New Roman" panose="02020603050405020304" pitchFamily="18" charset="0"/>
              </a:rPr>
              <a:t>this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style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was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Northwest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Coast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long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before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Europeans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arrived</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755576" y="2204864"/>
            <a:ext cx="3384375" cy="3384375"/>
          </a:xfrm>
          <a:prstGeom prst="rect">
            <a:avLst/>
          </a:prstGeom>
        </p:spPr>
      </p:pic>
    </p:spTree>
    <p:extLst>
      <p:ext uri="{BB962C8B-B14F-4D97-AF65-F5344CB8AC3E}">
        <p14:creationId xmlns:p14="http://schemas.microsoft.com/office/powerpoint/2010/main" val="31604421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err="1">
                <a:latin typeface="Times New Roman" panose="02020603050405020304" pitchFamily="18" charset="0"/>
                <a:cs typeface="Times New Roman" panose="02020603050405020304" pitchFamily="18" charset="0"/>
              </a:rPr>
              <a:t>Igloos</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4860032" y="1988840"/>
            <a:ext cx="3960440" cy="4137640"/>
          </a:xfrm>
        </p:spPr>
        <p:txBody>
          <a:bodyPr>
            <a:normAutofit fontScale="92500"/>
          </a:bodyPr>
          <a:lstStyle/>
          <a:p>
            <a:pPr marL="0" indent="0" algn="just">
              <a:buNone/>
            </a:pPr>
            <a:r>
              <a:rPr lang="uk-UA" dirty="0" err="1">
                <a:latin typeface="Times New Roman" panose="02020603050405020304" pitchFamily="18" charset="0"/>
                <a:cs typeface="Times New Roman" panose="02020603050405020304" pitchFamily="18" charset="0"/>
              </a:rPr>
              <a:t>Igloos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Iglu</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snow</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used</a:t>
            </a:r>
            <a:r>
              <a:rPr lang="uk-UA" dirty="0">
                <a:latin typeface="Times New Roman" panose="02020603050405020304" pitchFamily="18" charset="0"/>
                <a:cs typeface="Times New Roman" panose="02020603050405020304" pitchFamily="18" charset="0"/>
              </a:rPr>
              <a:t> by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Inuit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Eskimos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northern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Canada</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all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Inuit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people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igloos</a:t>
            </a:r>
            <a:r>
              <a:rPr lang="uk-UA" dirty="0">
                <a:latin typeface="Times New Roman" panose="02020603050405020304" pitchFamily="18" charset="0"/>
                <a:cs typeface="Times New Roman" panose="02020603050405020304" pitchFamily="18" charset="0"/>
              </a:rPr>
              <a:t> -- </a:t>
            </a:r>
            <a:r>
              <a:rPr lang="uk-UA" dirty="0" err="1">
                <a:latin typeface="Times New Roman" panose="02020603050405020304" pitchFamily="18" charset="0"/>
                <a:cs typeface="Times New Roman" panose="02020603050405020304" pitchFamily="18" charset="0"/>
              </a:rPr>
              <a:t>some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built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sod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instead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whale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bones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instead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wooden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poles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frame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Like</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sod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igloo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is</a:t>
            </a:r>
            <a:r>
              <a:rPr lang="uk-UA" dirty="0">
                <a:latin typeface="Times New Roman" panose="02020603050405020304" pitchFamily="18" charset="0"/>
                <a:cs typeface="Times New Roman" panose="02020603050405020304" pitchFamily="18" charset="0"/>
              </a:rPr>
              <a:t> dome-</a:t>
            </a:r>
            <a:r>
              <a:rPr lang="uk-UA" dirty="0" err="1">
                <a:latin typeface="Times New Roman" panose="02020603050405020304" pitchFamily="18" charset="0"/>
                <a:cs typeface="Times New Roman" panose="02020603050405020304" pitchFamily="18" charset="0"/>
              </a:rPr>
              <a:t>shaped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slightly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excavated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but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built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from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snow</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large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blocks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ice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set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spiral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pattern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packed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snow</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dome</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676275" y="2060848"/>
            <a:ext cx="3822700" cy="3607764"/>
          </a:xfrm>
          <a:prstGeom prst="rect">
            <a:avLst/>
          </a:prstGeom>
        </p:spPr>
      </p:pic>
    </p:spTree>
    <p:extLst>
      <p:ext uri="{BB962C8B-B14F-4D97-AF65-F5344CB8AC3E}">
        <p14:creationId xmlns:p14="http://schemas.microsoft.com/office/powerpoint/2010/main" val="2040966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err="1">
                <a:latin typeface="Times New Roman" panose="02020603050405020304" pitchFamily="18" charset="0"/>
                <a:cs typeface="Times New Roman" panose="02020603050405020304" pitchFamily="18" charset="0"/>
              </a:rPr>
              <a:t>Brush</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Shelters</a:t>
            </a:r>
            <a:r>
              <a:rPr lang="ru-RU" dirty="0"/>
              <a:t/>
            </a:r>
            <a:br>
              <a:rPr lang="ru-RU" dirty="0"/>
            </a:br>
            <a:endParaRPr lang="ru-RU" dirty="0"/>
          </a:p>
        </p:txBody>
      </p:sp>
      <p:sp>
        <p:nvSpPr>
          <p:cNvPr id="4" name="Объект 3"/>
          <p:cNvSpPr>
            <a:spLocks noGrp="1"/>
          </p:cNvSpPr>
          <p:nvPr>
            <p:ph sz="quarter" idx="14"/>
          </p:nvPr>
        </p:nvSpPr>
        <p:spPr>
          <a:xfrm>
            <a:off x="4645152" y="1628800"/>
            <a:ext cx="4175320" cy="4497680"/>
          </a:xfrm>
        </p:spPr>
        <p:txBody>
          <a:bodyPr>
            <a:normAutofit fontScale="92500" lnSpcReduction="20000"/>
          </a:bodyPr>
          <a:lstStyle/>
          <a:p>
            <a:pPr marL="0" indent="0" algn="just">
              <a:buNone/>
            </a:pPr>
            <a:r>
              <a:rPr lang="uk-UA" dirty="0" err="1">
                <a:latin typeface="Times New Roman" panose="02020603050405020304" pitchFamily="18" charset="0"/>
                <a:cs typeface="Times New Roman" panose="02020603050405020304" pitchFamily="18" charset="0"/>
              </a:rPr>
              <a:t>Brush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shelters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including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wickiups</a:t>
            </a:r>
            <a:r>
              <a:rPr lang="uk-UA" dirty="0">
                <a:latin typeface="Times New Roman" panose="02020603050405020304" pitchFamily="18" charset="0"/>
                <a:cs typeface="Times New Roman" panose="02020603050405020304" pitchFamily="18" charset="0"/>
              </a:rPr>
              <a:t>, lean-</a:t>
            </a:r>
            <a:r>
              <a:rPr lang="uk-UA" dirty="0" err="1">
                <a:latin typeface="Times New Roman" panose="02020603050405020304" pitchFamily="18" charset="0"/>
                <a:cs typeface="Times New Roman" panose="02020603050405020304" pitchFamily="18" charset="0"/>
              </a:rPr>
              <a:t>tos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gowa</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etc</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temporary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dwellings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used</a:t>
            </a:r>
            <a:r>
              <a:rPr lang="uk-UA" dirty="0">
                <a:latin typeface="Times New Roman" panose="02020603050405020304" pitchFamily="18" charset="0"/>
                <a:cs typeface="Times New Roman" panose="02020603050405020304" pitchFamily="18" charset="0"/>
              </a:rPr>
              <a:t> by </a:t>
            </a:r>
            <a:r>
              <a:rPr lang="uk-UA" dirty="0" err="1">
                <a:latin typeface="Times New Roman" panose="02020603050405020304" pitchFamily="18" charset="0"/>
                <a:cs typeface="Times New Roman" panose="02020603050405020304" pitchFamily="18" charset="0"/>
              </a:rPr>
              <a:t>many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tribes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Brush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shelters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typically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very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small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like</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camping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tent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People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cannot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usually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up</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straight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inside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brush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lodges</a:t>
            </a:r>
            <a:r>
              <a:rPr lang="uk-UA" dirty="0">
                <a:latin typeface="Times New Roman" panose="02020603050405020304" pitchFamily="18" charset="0"/>
                <a:cs typeface="Times New Roman" panose="02020603050405020304" pitchFamily="18" charset="0"/>
              </a:rPr>
              <a:t> -- </a:t>
            </a:r>
            <a:r>
              <a:rPr lang="uk-UA" dirty="0" err="1">
                <a:latin typeface="Times New Roman" panose="02020603050405020304" pitchFamily="18" charset="0"/>
                <a:cs typeface="Times New Roman" panose="02020603050405020304" pitchFamily="18" charset="0"/>
              </a:rPr>
              <a:t>they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only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sleeping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brush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shelter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made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simple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wooden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frame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covered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brush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branches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leaves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grass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frame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be</a:t>
            </a:r>
            <a:r>
              <a:rPr lang="uk-UA" dirty="0">
                <a:latin typeface="Times New Roman" panose="02020603050405020304" pitchFamily="18" charset="0"/>
                <a:cs typeface="Times New Roman" panose="02020603050405020304" pitchFamily="18" charset="0"/>
              </a:rPr>
              <a:t> cone-</a:t>
            </a:r>
            <a:r>
              <a:rPr lang="uk-UA" dirty="0" err="1">
                <a:latin typeface="Times New Roman" panose="02020603050405020304" pitchFamily="18" charset="0"/>
                <a:cs typeface="Times New Roman" panose="02020603050405020304" pitchFamily="18" charset="0"/>
              </a:rPr>
              <a:t>shaped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one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side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left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open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as</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door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or</a:t>
            </a:r>
            <a:r>
              <a:rPr lang="uk-UA" dirty="0">
                <a:latin typeface="Times New Roman" panose="02020603050405020304" pitchFamily="18" charset="0"/>
                <a:cs typeface="Times New Roman" panose="02020603050405020304" pitchFamily="18" charset="0"/>
              </a:rPr>
              <a:t> tent-</a:t>
            </a:r>
            <a:r>
              <a:rPr lang="uk-UA" dirty="0" err="1">
                <a:latin typeface="Times New Roman" panose="02020603050405020304" pitchFamily="18" charset="0"/>
                <a:cs typeface="Times New Roman" panose="02020603050405020304" pitchFamily="18" charset="0"/>
              </a:rPr>
              <a:t>shaped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with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both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ends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left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open</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755576" y="1988840"/>
            <a:ext cx="3384376" cy="3581627"/>
          </a:xfrm>
          <a:prstGeom prst="rect">
            <a:avLst/>
          </a:prstGeom>
        </p:spPr>
      </p:pic>
    </p:spTree>
    <p:extLst>
      <p:ext uri="{BB962C8B-B14F-4D97-AF65-F5344CB8AC3E}">
        <p14:creationId xmlns:p14="http://schemas.microsoft.com/office/powerpoint/2010/main" val="36035873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786416"/>
          </a:xfrm>
        </p:spPr>
        <p:txBody>
          <a:bodyPr/>
          <a:lstStyle/>
          <a:p>
            <a:r>
              <a:rPr lang="en-US" dirty="0">
                <a:latin typeface="Times New Roman" panose="02020603050405020304" pitchFamily="18" charset="0"/>
                <a:cs typeface="Times New Roman" panose="02020603050405020304" pitchFamily="18" charset="0"/>
              </a:rPr>
              <a:t>Simon Ortiz (Acoma Pueblo)</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3"/>
          </p:nvPr>
        </p:nvSpPr>
        <p:spPr>
          <a:xfrm>
            <a:off x="676655" y="1628800"/>
            <a:ext cx="3822192" cy="4608512"/>
          </a:xfrm>
        </p:spPr>
        <p:txBody>
          <a:bodyPr>
            <a:noAutofit/>
          </a:bodyPr>
          <a:lstStyle/>
          <a:p>
            <a:pPr marL="0" indent="0" algn="ctr">
              <a:buNone/>
            </a:pPr>
            <a:r>
              <a:rPr lang="uk-UA" sz="1800" dirty="0">
                <a:solidFill>
                  <a:schemeClr val="tx1"/>
                </a:solidFill>
                <a:latin typeface="Times New Roman" panose="02020603050405020304" pitchFamily="18" charset="0"/>
                <a:cs typeface="Times New Roman" panose="02020603050405020304" pitchFamily="18" charset="0"/>
              </a:rPr>
              <a:t>"</a:t>
            </a:r>
            <a:r>
              <a:rPr lang="uk-UA" sz="1800" dirty="0" err="1">
                <a:solidFill>
                  <a:schemeClr val="tx1"/>
                </a:solidFill>
                <a:latin typeface="Times New Roman" panose="02020603050405020304" pitchFamily="18" charset="0"/>
                <a:cs typeface="Times New Roman" panose="02020603050405020304" pitchFamily="18" charset="0"/>
              </a:rPr>
              <a:t>Indians</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who</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are</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our</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people</a:t>
            </a:r>
            <a:endParaRPr lang="ru-RU" sz="1800" dirty="0">
              <a:solidFill>
                <a:schemeClr val="tx1"/>
              </a:solidFill>
              <a:latin typeface="Times New Roman" panose="02020603050405020304" pitchFamily="18" charset="0"/>
              <a:cs typeface="Times New Roman" panose="02020603050405020304" pitchFamily="18" charset="0"/>
            </a:endParaRPr>
          </a:p>
          <a:p>
            <a:pPr marL="0" indent="0" algn="ctr">
              <a:buNone/>
            </a:pPr>
            <a:r>
              <a:rPr lang="uk-UA" sz="1800" dirty="0" smtClean="0">
                <a:solidFill>
                  <a:schemeClr val="tx1"/>
                </a:solidFill>
                <a:latin typeface="Times New Roman" panose="02020603050405020304" pitchFamily="18" charset="0"/>
                <a:cs typeface="Times New Roman" panose="02020603050405020304" pitchFamily="18" charset="0"/>
              </a:rPr>
              <a:t>(</a:t>
            </a:r>
            <a:r>
              <a:rPr lang="uk-UA" sz="1800" dirty="0" err="1">
                <a:solidFill>
                  <a:schemeClr val="tx1"/>
                </a:solidFill>
                <a:latin typeface="Times New Roman" panose="02020603050405020304" pitchFamily="18" charset="0"/>
                <a:cs typeface="Times New Roman" panose="02020603050405020304" pitchFamily="18" charset="0"/>
              </a:rPr>
              <a:t>The</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People</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Human</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Beings</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Hanoh</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etc</a:t>
            </a:r>
            <a:r>
              <a:rPr lang="uk-UA" sz="1800" dirty="0" smtClean="0">
                <a:solidFill>
                  <a:schemeClr val="tx1"/>
                </a:solidFill>
                <a:latin typeface="Times New Roman" panose="02020603050405020304" pitchFamily="18" charset="0"/>
                <a:cs typeface="Times New Roman" panose="02020603050405020304" pitchFamily="18" charset="0"/>
              </a:rPr>
              <a:t>.)</a:t>
            </a:r>
            <a:r>
              <a:rPr lang="uk-UA" sz="1800" dirty="0">
                <a:solidFill>
                  <a:schemeClr val="tx1"/>
                </a:solidFill>
                <a:latin typeface="Times New Roman" panose="02020603050405020304" pitchFamily="18" charset="0"/>
                <a:cs typeface="Times New Roman" panose="02020603050405020304" pitchFamily="18" charset="0"/>
              </a:rPr>
              <a:t> </a:t>
            </a:r>
            <a:endParaRPr lang="ru-RU" sz="1800" dirty="0">
              <a:solidFill>
                <a:schemeClr val="tx1"/>
              </a:solidFill>
              <a:latin typeface="Times New Roman" panose="02020603050405020304" pitchFamily="18" charset="0"/>
              <a:cs typeface="Times New Roman" panose="02020603050405020304" pitchFamily="18" charset="0"/>
            </a:endParaRPr>
          </a:p>
          <a:p>
            <a:pPr marL="0" indent="0" algn="ctr">
              <a:buNone/>
            </a:pPr>
            <a:r>
              <a:rPr lang="uk-UA" sz="1800" dirty="0" smtClean="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knew</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themselves</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as</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people</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Different</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from</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each</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other</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smtClean="0">
                <a:solidFill>
                  <a:schemeClr val="tx1"/>
                </a:solidFill>
                <a:latin typeface="Times New Roman" panose="02020603050405020304" pitchFamily="18" charset="0"/>
                <a:cs typeface="Times New Roman" panose="02020603050405020304" pitchFamily="18" charset="0"/>
              </a:rPr>
              <a:t>Speaking</a:t>
            </a:r>
            <a:r>
              <a:rPr lang="uk-UA" sz="1800" dirty="0">
                <a:solidFill>
                  <a:schemeClr val="tx1"/>
                </a:solidFill>
                <a:latin typeface="Times New Roman" panose="02020603050405020304" pitchFamily="18" charset="0"/>
                <a:cs typeface="Times New Roman" panose="02020603050405020304" pitchFamily="18" charset="0"/>
              </a:rPr>
              <a:t> </a:t>
            </a:r>
            <a:endParaRPr lang="ru-RU" sz="1800" dirty="0">
              <a:solidFill>
                <a:schemeClr val="tx1"/>
              </a:solidFill>
              <a:latin typeface="Times New Roman" panose="02020603050405020304" pitchFamily="18" charset="0"/>
              <a:cs typeface="Times New Roman" panose="02020603050405020304" pitchFamily="18" charset="0"/>
            </a:endParaRPr>
          </a:p>
          <a:p>
            <a:pPr marL="0" indent="0" algn="ctr">
              <a:buNone/>
            </a:pPr>
            <a:r>
              <a:rPr lang="uk-UA" sz="1800" dirty="0" err="1" smtClean="0">
                <a:solidFill>
                  <a:schemeClr val="tx1"/>
                </a:solidFill>
                <a:latin typeface="Times New Roman" panose="02020603050405020304" pitchFamily="18" charset="0"/>
                <a:cs typeface="Times New Roman" panose="02020603050405020304" pitchFamily="18" charset="0"/>
              </a:rPr>
              <a:t>different</a:t>
            </a:r>
            <a:r>
              <a:rPr lang="uk-UA" sz="1800" dirty="0" smtClean="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and</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distinct</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and</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separate</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languages</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They</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heard</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each</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others</a:t>
            </a:r>
            <a:r>
              <a:rPr lang="uk-UA" sz="1800" dirty="0" err="1" smtClean="0">
                <a:solidFill>
                  <a:schemeClr val="tx1"/>
                </a:solidFill>
                <a:latin typeface="Times New Roman" panose="02020603050405020304" pitchFamily="18" charset="0"/>
                <a:cs typeface="Times New Roman" panose="02020603050405020304" pitchFamily="18" charset="0"/>
              </a:rPr>
              <a:t>'</a:t>
            </a:r>
            <a:endParaRPr lang="ru-RU" sz="1800" dirty="0">
              <a:solidFill>
                <a:schemeClr val="tx1"/>
              </a:solidFill>
              <a:latin typeface="Times New Roman" panose="02020603050405020304" pitchFamily="18" charset="0"/>
              <a:cs typeface="Times New Roman" panose="02020603050405020304" pitchFamily="18" charset="0"/>
            </a:endParaRPr>
          </a:p>
          <a:p>
            <a:pPr marL="0" indent="0" algn="ctr">
              <a:buNone/>
            </a:pPr>
            <a:r>
              <a:rPr lang="uk-UA" sz="1800" dirty="0" smtClean="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languages</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Their</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people</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had</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different</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names</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They</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wore</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smtClean="0">
                <a:solidFill>
                  <a:schemeClr val="tx1"/>
                </a:solidFill>
                <a:latin typeface="Times New Roman" panose="02020603050405020304" pitchFamily="18" charset="0"/>
                <a:cs typeface="Times New Roman" panose="02020603050405020304" pitchFamily="18" charset="0"/>
              </a:rPr>
              <a:t>different</a:t>
            </a:r>
            <a:r>
              <a:rPr lang="uk-UA" sz="1800" dirty="0">
                <a:solidFill>
                  <a:schemeClr val="tx1"/>
                </a:solidFill>
                <a:latin typeface="Times New Roman" panose="02020603050405020304" pitchFamily="18" charset="0"/>
                <a:cs typeface="Times New Roman" panose="02020603050405020304" pitchFamily="18" charset="0"/>
              </a:rPr>
              <a:t> </a:t>
            </a:r>
            <a:endParaRPr lang="ru-RU" sz="1800" dirty="0">
              <a:solidFill>
                <a:schemeClr val="tx1"/>
              </a:solidFill>
              <a:latin typeface="Times New Roman" panose="02020603050405020304" pitchFamily="18" charset="0"/>
              <a:cs typeface="Times New Roman" panose="02020603050405020304" pitchFamily="18" charset="0"/>
            </a:endParaRPr>
          </a:p>
          <a:p>
            <a:pPr marL="0" indent="0" algn="ctr">
              <a:buNone/>
            </a:pPr>
            <a:r>
              <a:rPr lang="uk-UA" sz="1800" dirty="0" smtClean="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clothes</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They</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ate</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different</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foods</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They</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danced</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different</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dances</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They</a:t>
            </a:r>
            <a:endParaRPr lang="ru-RU" sz="1800" dirty="0">
              <a:solidFill>
                <a:schemeClr val="tx1"/>
              </a:solidFill>
              <a:latin typeface="Times New Roman" panose="02020603050405020304" pitchFamily="18" charset="0"/>
              <a:cs typeface="Times New Roman" panose="02020603050405020304" pitchFamily="18" charset="0"/>
            </a:endParaRPr>
          </a:p>
          <a:p>
            <a:pPr marL="0" indent="0" algn="ctr">
              <a:buNone/>
            </a:pPr>
            <a:r>
              <a:rPr lang="uk-UA" sz="1800" dirty="0" smtClean="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celebrated</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their</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differences</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Yes</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they</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were</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different</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but</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they</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were</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smtClean="0">
                <a:solidFill>
                  <a:schemeClr val="tx1"/>
                </a:solidFill>
                <a:latin typeface="Times New Roman" panose="02020603050405020304" pitchFamily="18" charset="0"/>
                <a:cs typeface="Times New Roman" panose="02020603050405020304" pitchFamily="18" charset="0"/>
              </a:rPr>
              <a:t>all</a:t>
            </a:r>
            <a:endParaRPr lang="ru-RU" sz="1800" dirty="0" smtClean="0">
              <a:solidFill>
                <a:schemeClr val="tx1"/>
              </a:solidFill>
              <a:latin typeface="Times New Roman" panose="02020603050405020304" pitchFamily="18" charset="0"/>
              <a:cs typeface="Times New Roman" panose="02020603050405020304" pitchFamily="18" charset="0"/>
            </a:endParaRPr>
          </a:p>
          <a:p>
            <a:pPr marL="0" indent="0" algn="ctr">
              <a:buNone/>
            </a:pPr>
            <a:r>
              <a:rPr lang="uk-UA" sz="1800" dirty="0" smtClean="0">
                <a:solidFill>
                  <a:schemeClr val="tx1"/>
                </a:solidFill>
                <a:latin typeface="Times New Roman" panose="02020603050405020304" pitchFamily="18" charset="0"/>
                <a:cs typeface="Times New Roman" panose="02020603050405020304" pitchFamily="18" charset="0"/>
              </a:rPr>
              <a:t>   </a:t>
            </a:r>
            <a:r>
              <a:rPr lang="uk-UA" sz="1800" dirty="0" err="1" smtClean="0">
                <a:solidFill>
                  <a:schemeClr val="tx1"/>
                </a:solidFill>
                <a:latin typeface="Times New Roman" panose="02020603050405020304" pitchFamily="18" charset="0"/>
                <a:cs typeface="Times New Roman" panose="02020603050405020304" pitchFamily="18" charset="0"/>
              </a:rPr>
              <a:t>the</a:t>
            </a:r>
            <a:r>
              <a:rPr lang="uk-UA" sz="1800" dirty="0" smtClean="0">
                <a:solidFill>
                  <a:schemeClr val="tx1"/>
                </a:solidFill>
                <a:latin typeface="Times New Roman" panose="02020603050405020304" pitchFamily="18" charset="0"/>
                <a:cs typeface="Times New Roman" panose="02020603050405020304" pitchFamily="18" charset="0"/>
              </a:rPr>
              <a:t> </a:t>
            </a:r>
            <a:r>
              <a:rPr lang="uk-UA" sz="1800" dirty="0" err="1" smtClean="0">
                <a:solidFill>
                  <a:schemeClr val="tx1"/>
                </a:solidFill>
                <a:latin typeface="Times New Roman" panose="02020603050405020304" pitchFamily="18" charset="0"/>
                <a:cs typeface="Times New Roman" panose="02020603050405020304" pitchFamily="18" charset="0"/>
              </a:rPr>
              <a:t>same</a:t>
            </a:r>
            <a:r>
              <a:rPr lang="uk-UA" sz="1800" dirty="0" smtClean="0">
                <a:solidFill>
                  <a:schemeClr val="tx1"/>
                </a:solidFill>
                <a:latin typeface="Times New Roman" panose="02020603050405020304" pitchFamily="18" charset="0"/>
                <a:cs typeface="Times New Roman" panose="02020603050405020304" pitchFamily="18" charset="0"/>
              </a:rPr>
              <a:t>:</a:t>
            </a:r>
            <a:r>
              <a:rPr lang="uk-UA" sz="1800" dirty="0">
                <a:solidFill>
                  <a:schemeClr val="tx1"/>
                </a:solidFill>
                <a:latin typeface="Times New Roman" panose="02020603050405020304" pitchFamily="18" charset="0"/>
                <a:cs typeface="Times New Roman" panose="02020603050405020304" pitchFamily="18" charset="0"/>
              </a:rPr>
              <a:t> </a:t>
            </a:r>
            <a:endParaRPr lang="ru-RU" sz="1800" dirty="0">
              <a:solidFill>
                <a:schemeClr val="tx1"/>
              </a:solidFill>
              <a:latin typeface="Times New Roman" panose="02020603050405020304" pitchFamily="18" charset="0"/>
              <a:cs typeface="Times New Roman" panose="02020603050405020304" pitchFamily="18" charset="0"/>
            </a:endParaRPr>
          </a:p>
          <a:p>
            <a:pPr marL="0" indent="0" algn="ctr">
              <a:buNone/>
            </a:pPr>
            <a:r>
              <a:rPr lang="uk-UA" sz="1800" dirty="0" smtClean="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The</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People</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Human</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Beings</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You</a:t>
            </a:r>
            <a:r>
              <a:rPr lang="uk-UA" sz="1800" dirty="0">
                <a:solidFill>
                  <a:schemeClr val="tx1"/>
                </a:solidFill>
                <a:latin typeface="Times New Roman" panose="02020603050405020304" pitchFamily="18" charset="0"/>
                <a:cs typeface="Times New Roman" panose="02020603050405020304" pitchFamily="18" charset="0"/>
              </a:rPr>
              <a:t>, </a:t>
            </a:r>
            <a:r>
              <a:rPr lang="uk-UA" sz="1800" dirty="0" err="1">
                <a:solidFill>
                  <a:schemeClr val="tx1"/>
                </a:solidFill>
                <a:latin typeface="Times New Roman" panose="02020603050405020304" pitchFamily="18" charset="0"/>
                <a:cs typeface="Times New Roman" panose="02020603050405020304" pitchFamily="18" charset="0"/>
              </a:rPr>
              <a:t>Me</a:t>
            </a:r>
            <a:r>
              <a:rPr lang="uk-UA" sz="1800" dirty="0">
                <a:solidFill>
                  <a:schemeClr val="tx1"/>
                </a:solidFill>
                <a:latin typeface="Times New Roman" panose="02020603050405020304" pitchFamily="18" charset="0"/>
                <a:cs typeface="Times New Roman" panose="02020603050405020304" pitchFamily="18" charset="0"/>
              </a:rPr>
              <a:t>.</a:t>
            </a:r>
            <a:endParaRPr lang="ru-RU" sz="1800" dirty="0">
              <a:solidFill>
                <a:schemeClr val="tx1"/>
              </a:solidFill>
              <a:latin typeface="Times New Roman" panose="02020603050405020304" pitchFamily="18" charset="0"/>
              <a:cs typeface="Times New Roman" panose="02020603050405020304" pitchFamily="18" charset="0"/>
            </a:endParaRPr>
          </a:p>
          <a:p>
            <a:pPr algn="ctr"/>
            <a:endParaRPr lang="ru-RU" sz="1600" dirty="0"/>
          </a:p>
        </p:txBody>
      </p:sp>
      <p:pic>
        <p:nvPicPr>
          <p:cNvPr id="6" name="Объект 5"/>
          <p:cNvPicPr>
            <a:picLocks noGrp="1"/>
          </p:cNvPicPr>
          <p:nvPr>
            <p:ph sz="quarter" idx="14"/>
          </p:nvPr>
        </p:nvPicPr>
        <p:blipFill>
          <a:blip r:embed="rId2"/>
          <a:stretch>
            <a:fillRect/>
          </a:stretch>
        </p:blipFill>
        <p:spPr>
          <a:xfrm>
            <a:off x="5364088" y="1844824"/>
            <a:ext cx="3427710" cy="4464496"/>
          </a:xfrm>
          <a:prstGeom prst="rect">
            <a:avLst/>
          </a:prstGeom>
        </p:spPr>
      </p:pic>
    </p:spTree>
    <p:extLst>
      <p:ext uri="{BB962C8B-B14F-4D97-AF65-F5344CB8AC3E}">
        <p14:creationId xmlns:p14="http://schemas.microsoft.com/office/powerpoint/2010/main" val="30494228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THE PERSONAL LEVEL OF SPIRITUALITY</a:t>
            </a: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4139952" y="1916832"/>
            <a:ext cx="4536504" cy="4392488"/>
          </a:xfrm>
        </p:spPr>
        <p:txBody>
          <a:bodyPr>
            <a:normAutofit fontScale="85000" lnSpcReduction="20000"/>
          </a:bodyPr>
          <a:lstStyle/>
          <a:p>
            <a:pPr marL="0" indent="0" algn="just">
              <a:buNone/>
            </a:pPr>
            <a:r>
              <a:rPr lang="en-US" dirty="0" smtClean="0">
                <a:latin typeface="Times New Roman" panose="02020603050405020304" pitchFamily="18" charset="0"/>
                <a:cs typeface="Times New Roman" panose="02020603050405020304" pitchFamily="18" charset="0"/>
              </a:rPr>
              <a:t>Native Americans have </a:t>
            </a:r>
            <a:r>
              <a:rPr lang="en-US" dirty="0">
                <a:latin typeface="Times New Roman" panose="02020603050405020304" pitchFamily="18" charset="0"/>
                <a:cs typeface="Times New Roman" panose="02020603050405020304" pitchFamily="18" charset="0"/>
              </a:rPr>
              <a:t>a number of spiritual attributes, such as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spirit name and spirit guide, that are part of </a:t>
            </a:r>
            <a:r>
              <a:rPr lang="en-US" dirty="0" smtClean="0">
                <a:latin typeface="Times New Roman" panose="02020603050405020304" pitchFamily="18" charset="0"/>
                <a:cs typeface="Times New Roman" panose="02020603050405020304" pitchFamily="18" charset="0"/>
              </a:rPr>
              <a:t>their </a:t>
            </a:r>
            <a:r>
              <a:rPr lang="en-US" dirty="0">
                <a:latin typeface="Times New Roman" panose="02020603050405020304" pitchFamily="18" charset="0"/>
                <a:cs typeface="Times New Roman" panose="02020603050405020304" pitchFamily="18" charset="0"/>
              </a:rPr>
              <a:t>being whether </a:t>
            </a:r>
            <a:r>
              <a:rPr lang="en-US" dirty="0" smtClean="0">
                <a:latin typeface="Times New Roman" panose="02020603050405020304" pitchFamily="18" charset="0"/>
                <a:cs typeface="Times New Roman" panose="02020603050405020304" pitchFamily="18" charset="0"/>
              </a:rPr>
              <a:t>they </a:t>
            </a:r>
            <a:r>
              <a:rPr lang="en-US" dirty="0">
                <a:latin typeface="Times New Roman" panose="02020603050405020304" pitchFamily="18" charset="0"/>
                <a:cs typeface="Times New Roman" panose="02020603050405020304" pitchFamily="18" charset="0"/>
              </a:rPr>
              <a:t>are aware of them or not. Learning of these things allows </a:t>
            </a:r>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properly acknowledge their roles in </a:t>
            </a:r>
            <a:r>
              <a:rPr lang="en-US" dirty="0" smtClean="0">
                <a:latin typeface="Times New Roman" panose="02020603050405020304" pitchFamily="18" charset="0"/>
                <a:cs typeface="Times New Roman" panose="02020603050405020304" pitchFamily="18" charset="0"/>
              </a:rPr>
              <a:t>their </a:t>
            </a:r>
            <a:r>
              <a:rPr lang="en-US" dirty="0">
                <a:latin typeface="Times New Roman" panose="02020603050405020304" pitchFamily="18" charset="0"/>
                <a:cs typeface="Times New Roman" panose="02020603050405020304" pitchFamily="18" charset="0"/>
              </a:rPr>
              <a:t>lives, and helps </a:t>
            </a:r>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use the attributes to find and stay on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paths, there are a number of different ways to determine </a:t>
            </a:r>
            <a:r>
              <a:rPr lang="en-US" dirty="0" smtClean="0">
                <a:latin typeface="Times New Roman" panose="02020603050405020304" pitchFamily="18" charset="0"/>
                <a:cs typeface="Times New Roman" panose="02020603050405020304" pitchFamily="18" charset="0"/>
              </a:rPr>
              <a:t>their </a:t>
            </a:r>
            <a:r>
              <a:rPr lang="en-US" dirty="0">
                <a:latin typeface="Times New Roman" panose="02020603050405020304" pitchFamily="18" charset="0"/>
                <a:cs typeface="Times New Roman" panose="02020603050405020304" pitchFamily="18" charset="0"/>
              </a:rPr>
              <a:t>attributes, including asking a knowledgeable spiritual leader for a Naming Ceremony. However, with prayer and with careful attention to signs, </a:t>
            </a:r>
            <a:r>
              <a:rPr lang="en-US" dirty="0" smtClean="0">
                <a:latin typeface="Times New Roman" panose="02020603050405020304" pitchFamily="18" charset="0"/>
                <a:cs typeface="Times New Roman" panose="02020603050405020304" pitchFamily="18" charset="0"/>
              </a:rPr>
              <a:t>they </a:t>
            </a:r>
            <a:r>
              <a:rPr lang="en-US" dirty="0">
                <a:latin typeface="Times New Roman" panose="02020603050405020304" pitchFamily="18" charset="0"/>
                <a:cs typeface="Times New Roman" panose="02020603050405020304" pitchFamily="18" charset="0"/>
              </a:rPr>
              <a:t>are often able to determine these for </a:t>
            </a:r>
            <a:r>
              <a:rPr lang="en-US" dirty="0" smtClean="0">
                <a:latin typeface="Times New Roman" panose="02020603050405020304" pitchFamily="18" charset="0"/>
                <a:cs typeface="Times New Roman" panose="02020603050405020304" pitchFamily="18" charset="0"/>
              </a:rPr>
              <a:t>themselves</a:t>
            </a:r>
            <a:r>
              <a:rPr lang="en-US" dirty="0">
                <a:latin typeface="Times New Roman" panose="02020603050405020304" pitchFamily="18" charset="0"/>
                <a:cs typeface="Times New Roman" panose="02020603050405020304" pitchFamily="18" charset="0"/>
              </a:rPr>
              <a:t>, if </a:t>
            </a:r>
            <a:r>
              <a:rPr lang="en-US" dirty="0" smtClean="0">
                <a:latin typeface="Times New Roman" panose="02020603050405020304" pitchFamily="18" charset="0"/>
                <a:cs typeface="Times New Roman" panose="02020603050405020304" pitchFamily="18" charset="0"/>
              </a:rPr>
              <a:t>they </a:t>
            </a:r>
            <a:r>
              <a:rPr lang="en-US" dirty="0">
                <a:latin typeface="Times New Roman" panose="02020603050405020304" pitchFamily="18" charset="0"/>
                <a:cs typeface="Times New Roman" panose="02020603050405020304" pitchFamily="18" charset="0"/>
              </a:rPr>
              <a:t>can listen patiently with </a:t>
            </a:r>
            <a:r>
              <a:rPr lang="en-US" dirty="0" smtClean="0">
                <a:latin typeface="Times New Roman" panose="02020603050405020304" pitchFamily="18" charset="0"/>
                <a:cs typeface="Times New Roman" panose="02020603050405020304" pitchFamily="18" charset="0"/>
              </a:rPr>
              <a:t>their  </a:t>
            </a:r>
            <a:r>
              <a:rPr lang="en-US" dirty="0">
                <a:latin typeface="Times New Roman" panose="02020603050405020304" pitchFamily="18" charset="0"/>
                <a:cs typeface="Times New Roman" panose="02020603050405020304" pitchFamily="18" charset="0"/>
              </a:rPr>
              <a:t>hearts for the answers.</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3"/>
          </p:nvPr>
        </p:nvPicPr>
        <p:blipFill>
          <a:blip r:embed="rId2"/>
          <a:stretch>
            <a:fillRect/>
          </a:stretch>
        </p:blipFill>
        <p:spPr>
          <a:xfrm>
            <a:off x="539552" y="1988840"/>
            <a:ext cx="3168352" cy="4104456"/>
          </a:xfrm>
          <a:prstGeom prst="rect">
            <a:avLst/>
          </a:prstGeom>
        </p:spPr>
      </p:pic>
    </p:spTree>
    <p:extLst>
      <p:ext uri="{BB962C8B-B14F-4D97-AF65-F5344CB8AC3E}">
        <p14:creationId xmlns:p14="http://schemas.microsoft.com/office/powerpoint/2010/main" val="17128975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SPIRIT NAMES</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3"/>
          </p:nvPr>
        </p:nvSpPr>
        <p:spPr>
          <a:xfrm>
            <a:off x="467544" y="1196752"/>
            <a:ext cx="4392487" cy="5661248"/>
          </a:xfrm>
        </p:spPr>
        <p:txBody>
          <a:bodyPr>
            <a:normAutofit fontScale="77500" lnSpcReduction="20000"/>
          </a:bodyPr>
          <a:lstStyle/>
          <a:p>
            <a:pPr algn="just"/>
            <a:r>
              <a:rPr lang="en-US" dirty="0">
                <a:latin typeface="Times New Roman" panose="02020603050405020304" pitchFamily="18" charset="0"/>
                <a:cs typeface="Times New Roman" panose="02020603050405020304" pitchFamily="18" charset="0"/>
              </a:rPr>
              <a:t>According to the teachings, </a:t>
            </a:r>
            <a:r>
              <a:rPr lang="en-US" dirty="0" smtClean="0">
                <a:latin typeface="Times New Roman" panose="02020603050405020304" pitchFamily="18" charset="0"/>
                <a:cs typeface="Times New Roman" panose="02020603050405020304" pitchFamily="18" charset="0"/>
              </a:rPr>
              <a:t>they have </a:t>
            </a:r>
            <a:r>
              <a:rPr lang="en-US" dirty="0">
                <a:latin typeface="Times New Roman" panose="02020603050405020304" pitchFamily="18" charset="0"/>
                <a:cs typeface="Times New Roman" panose="02020603050405020304" pitchFamily="18" charset="0"/>
              </a:rPr>
              <a:t>a spirit name from the moment </a:t>
            </a:r>
            <a:r>
              <a:rPr lang="en-US" dirty="0" smtClean="0">
                <a:latin typeface="Times New Roman" panose="02020603050405020304" pitchFamily="18" charset="0"/>
                <a:cs typeface="Times New Roman" panose="02020603050405020304" pitchFamily="18" charset="0"/>
              </a:rPr>
              <a:t>their  </a:t>
            </a:r>
            <a:r>
              <a:rPr lang="en-US" dirty="0">
                <a:latin typeface="Times New Roman" panose="02020603050405020304" pitchFamily="18" charset="0"/>
                <a:cs typeface="Times New Roman" panose="02020603050405020304" pitchFamily="18" charset="0"/>
              </a:rPr>
              <a:t>spirit first comes into existence, and the name follows </a:t>
            </a:r>
            <a:r>
              <a:rPr lang="en-US" dirty="0" smtClean="0">
                <a:latin typeface="Times New Roman" panose="02020603050405020304" pitchFamily="18" charset="0"/>
                <a:cs typeface="Times New Roman" panose="02020603050405020304" pitchFamily="18" charset="0"/>
              </a:rPr>
              <a:t>them </a:t>
            </a:r>
            <a:r>
              <a:rPr lang="en-US" dirty="0">
                <a:latin typeface="Times New Roman" panose="02020603050405020304" pitchFamily="18" charset="0"/>
                <a:cs typeface="Times New Roman" panose="02020603050405020304" pitchFamily="18" charset="0"/>
              </a:rPr>
              <a:t>from life to life, and back into the spirit world afterwards. For this reason, </a:t>
            </a:r>
            <a:r>
              <a:rPr lang="en-US" dirty="0" smtClean="0">
                <a:latin typeface="Times New Roman" panose="02020603050405020304" pitchFamily="18" charset="0"/>
                <a:cs typeface="Times New Roman" panose="02020603050405020304" pitchFamily="18" charset="0"/>
              </a:rPr>
              <a:t>they are </a:t>
            </a:r>
            <a:r>
              <a:rPr lang="en-US" dirty="0">
                <a:latin typeface="Times New Roman" panose="02020603050405020304" pitchFamily="18" charset="0"/>
                <a:cs typeface="Times New Roman" panose="02020603050405020304" pitchFamily="18" charset="0"/>
              </a:rPr>
              <a:t>not “given” a spirit name by someone; </a:t>
            </a:r>
            <a:r>
              <a:rPr lang="en-US" dirty="0" smtClean="0">
                <a:latin typeface="Times New Roman" panose="02020603050405020304" pitchFamily="18" charset="0"/>
                <a:cs typeface="Times New Roman" panose="02020603050405020304" pitchFamily="18" charset="0"/>
              </a:rPr>
              <a:t>they </a:t>
            </a:r>
            <a:r>
              <a:rPr lang="en-US" dirty="0">
                <a:latin typeface="Times New Roman" panose="02020603050405020304" pitchFamily="18" charset="0"/>
                <a:cs typeface="Times New Roman" panose="02020603050405020304" pitchFamily="18" charset="0"/>
              </a:rPr>
              <a:t>can only be reminded of the name </a:t>
            </a:r>
            <a:r>
              <a:rPr lang="en-US" dirty="0" smtClean="0">
                <a:latin typeface="Times New Roman" panose="02020603050405020304" pitchFamily="18" charset="0"/>
                <a:cs typeface="Times New Roman" panose="02020603050405020304" pitchFamily="18" charset="0"/>
              </a:rPr>
              <a:t>they </a:t>
            </a:r>
            <a:r>
              <a:rPr lang="en-US" dirty="0">
                <a:latin typeface="Times New Roman" panose="02020603050405020304" pitchFamily="18" charset="0"/>
                <a:cs typeface="Times New Roman" panose="02020603050405020304" pitchFamily="18" charset="0"/>
              </a:rPr>
              <a:t>already carry. It is possible, however, that a person's spirit name will be added to, depending on the roles and experiences that are given to that person. If you ask for your name, be prepared to accept it as it is given to you, even if it is not something you may have hoped for remember, this name has been yours for much longer than you might think, and its importance reflects into many levels of existence. There is generally a connection between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spirit name and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Spirit Guide, but it may not be obvious.</a:t>
            </a:r>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4"/>
          </p:nvPr>
        </p:nvPicPr>
        <p:blipFill>
          <a:blip r:embed="rId2"/>
          <a:stretch>
            <a:fillRect/>
          </a:stretch>
        </p:blipFill>
        <p:spPr>
          <a:xfrm>
            <a:off x="5345118" y="1196752"/>
            <a:ext cx="3331338" cy="4929411"/>
          </a:xfrm>
          <a:prstGeom prst="rect">
            <a:avLst/>
          </a:prstGeom>
        </p:spPr>
      </p:pic>
    </p:spTree>
    <p:extLst>
      <p:ext uri="{BB962C8B-B14F-4D97-AF65-F5344CB8AC3E}">
        <p14:creationId xmlns:p14="http://schemas.microsoft.com/office/powerpoint/2010/main" val="34522356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970368"/>
          </a:xfrm>
        </p:spPr>
        <p:txBody>
          <a:bodyPr>
            <a:normAutofit fontScale="90000"/>
          </a:bodyPr>
          <a:lstStyle/>
          <a:p>
            <a:r>
              <a:rPr lang="en-US" dirty="0">
                <a:latin typeface="Times New Roman" panose="02020603050405020304" pitchFamily="18" charset="0"/>
                <a:cs typeface="Times New Roman" panose="02020603050405020304" pitchFamily="18" charset="0"/>
              </a:rPr>
              <a:t>DIRECTION</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4645152" y="1340768"/>
            <a:ext cx="4103312" cy="5184576"/>
          </a:xfrm>
        </p:spPr>
        <p:txBody>
          <a:bodyPr>
            <a:normAutofit fontScale="77500" lnSpcReduction="20000"/>
          </a:bodyPr>
          <a:lstStyle/>
          <a:p>
            <a:pPr algn="just"/>
            <a:r>
              <a:rPr lang="en-US" dirty="0">
                <a:latin typeface="Times New Roman" panose="02020603050405020304" pitchFamily="18" charset="0"/>
                <a:cs typeface="Times New Roman" panose="02020603050405020304" pitchFamily="18" charset="0"/>
              </a:rPr>
              <a:t>Each </a:t>
            </a:r>
            <a:r>
              <a:rPr lang="en-US" dirty="0" smtClean="0">
                <a:latin typeface="Times New Roman" panose="02020603050405020304" pitchFamily="18" charset="0"/>
                <a:cs typeface="Times New Roman" panose="02020603050405020304" pitchFamily="18" charset="0"/>
              </a:rPr>
              <a:t>Native American has </a:t>
            </a:r>
            <a:r>
              <a:rPr lang="en-US" dirty="0">
                <a:latin typeface="Times New Roman" panose="02020603050405020304" pitchFamily="18" charset="0"/>
                <a:cs typeface="Times New Roman" panose="02020603050405020304" pitchFamily="18" charset="0"/>
              </a:rPr>
              <a:t>one (or occasionally more) of the four directions that is important </a:t>
            </a:r>
            <a:r>
              <a:rPr lang="en-US" dirty="0" smtClean="0">
                <a:latin typeface="Times New Roman" panose="02020603050405020304" pitchFamily="18" charset="0"/>
                <a:cs typeface="Times New Roman" panose="02020603050405020304" pitchFamily="18" charset="0"/>
              </a:rPr>
              <a:t>for them, </a:t>
            </a:r>
            <a:r>
              <a:rPr lang="en-US" dirty="0">
                <a:latin typeface="Times New Roman" panose="02020603050405020304" pitchFamily="18" charset="0"/>
                <a:cs typeface="Times New Roman" panose="02020603050405020304" pitchFamily="18" charset="0"/>
              </a:rPr>
              <a:t>because it allows </a:t>
            </a:r>
            <a:r>
              <a:rPr lang="en-US" dirty="0" smtClean="0">
                <a:latin typeface="Times New Roman" panose="02020603050405020304" pitchFamily="18" charset="0"/>
                <a:cs typeface="Times New Roman" panose="02020603050405020304" pitchFamily="18" charset="0"/>
              </a:rPr>
              <a:t>them  </a:t>
            </a:r>
            <a:r>
              <a:rPr lang="en-US" dirty="0">
                <a:latin typeface="Times New Roman" panose="02020603050405020304" pitchFamily="18" charset="0"/>
                <a:cs typeface="Times New Roman" panose="02020603050405020304" pitchFamily="18" charset="0"/>
              </a:rPr>
              <a:t>to make </a:t>
            </a:r>
            <a:r>
              <a:rPr lang="en-US" dirty="0" smtClean="0">
                <a:latin typeface="Times New Roman" panose="02020603050405020304" pitchFamily="18" charset="0"/>
                <a:cs typeface="Times New Roman" panose="02020603050405020304" pitchFamily="18" charset="0"/>
              </a:rPr>
              <a:t>best </a:t>
            </a:r>
            <a:r>
              <a:rPr lang="en-US" dirty="0">
                <a:latin typeface="Times New Roman" panose="02020603050405020304" pitchFamily="18" charset="0"/>
                <a:cs typeface="Times New Roman" panose="02020603050405020304" pitchFamily="18" charset="0"/>
              </a:rPr>
              <a:t>connection with spiritual energies and knowledge. If </a:t>
            </a:r>
            <a:r>
              <a:rPr lang="en-US" dirty="0" smtClean="0">
                <a:latin typeface="Times New Roman" panose="02020603050405020304" pitchFamily="18" charset="0"/>
                <a:cs typeface="Times New Roman" panose="02020603050405020304" pitchFamily="18" charset="0"/>
              </a:rPr>
              <a:t>they </a:t>
            </a:r>
            <a:r>
              <a:rPr lang="en-US" dirty="0">
                <a:latin typeface="Times New Roman" panose="02020603050405020304" pitchFamily="18" charset="0"/>
                <a:cs typeface="Times New Roman" panose="02020603050405020304" pitchFamily="18" charset="0"/>
              </a:rPr>
              <a:t>address </a:t>
            </a:r>
            <a:r>
              <a:rPr lang="en-US" dirty="0" smtClean="0">
                <a:latin typeface="Times New Roman" panose="02020603050405020304" pitchFamily="18" charset="0"/>
                <a:cs typeface="Times New Roman" panose="02020603050405020304" pitchFamily="18" charset="0"/>
              </a:rPr>
              <a:t>their </a:t>
            </a:r>
            <a:r>
              <a:rPr lang="en-US" dirty="0">
                <a:latin typeface="Times New Roman" panose="02020603050405020304" pitchFamily="18" charset="0"/>
                <a:cs typeface="Times New Roman" panose="02020603050405020304" pitchFamily="18" charset="0"/>
              </a:rPr>
              <a:t>prayers to this direction, or face this way when </a:t>
            </a:r>
            <a:r>
              <a:rPr lang="en-US" dirty="0" smtClean="0">
                <a:latin typeface="Times New Roman" panose="02020603050405020304" pitchFamily="18" charset="0"/>
                <a:cs typeface="Times New Roman" panose="02020603050405020304" pitchFamily="18" charset="0"/>
              </a:rPr>
              <a:t>they </a:t>
            </a:r>
            <a:r>
              <a:rPr lang="en-US" dirty="0">
                <a:latin typeface="Times New Roman" panose="02020603050405020304" pitchFamily="18" charset="0"/>
                <a:cs typeface="Times New Roman" panose="02020603050405020304" pitchFamily="18" charset="0"/>
              </a:rPr>
              <a:t>sleep or meditate, </a:t>
            </a:r>
            <a:r>
              <a:rPr lang="en-US" dirty="0" smtClean="0">
                <a:latin typeface="Times New Roman" panose="02020603050405020304" pitchFamily="18" charset="0"/>
                <a:cs typeface="Times New Roman" panose="02020603050405020304" pitchFamily="18" charset="0"/>
              </a:rPr>
              <a:t>they </a:t>
            </a:r>
            <a:r>
              <a:rPr lang="en-US" dirty="0">
                <a:latin typeface="Times New Roman" panose="02020603050405020304" pitchFamily="18" charset="0"/>
                <a:cs typeface="Times New Roman" panose="02020603050405020304" pitchFamily="18" charset="0"/>
              </a:rPr>
              <a:t>are at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most receptive for spiritual guidance. </a:t>
            </a:r>
            <a:r>
              <a:rPr lang="en-US" dirty="0" smtClean="0">
                <a:latin typeface="Times New Roman" panose="02020603050405020304" pitchFamily="18" charset="0"/>
                <a:cs typeface="Times New Roman" panose="02020603050405020304" pitchFamily="18" charset="0"/>
              </a:rPr>
              <a:t>They may </a:t>
            </a:r>
            <a:r>
              <a:rPr lang="en-US" dirty="0">
                <a:latin typeface="Times New Roman" panose="02020603050405020304" pitchFamily="18" charset="0"/>
                <a:cs typeface="Times New Roman" panose="02020603050405020304" pitchFamily="18" charset="0"/>
              </a:rPr>
              <a:t>be able to determine </a:t>
            </a:r>
            <a:r>
              <a:rPr lang="en-US" dirty="0" smtClean="0">
                <a:latin typeface="Times New Roman" panose="02020603050405020304" pitchFamily="18" charset="0"/>
                <a:cs typeface="Times New Roman" panose="02020603050405020304" pitchFamily="18" charset="0"/>
              </a:rPr>
              <a:t>their </a:t>
            </a:r>
            <a:r>
              <a:rPr lang="en-US" dirty="0">
                <a:latin typeface="Times New Roman" panose="02020603050405020304" pitchFamily="18" charset="0"/>
                <a:cs typeface="Times New Roman" panose="02020603050405020304" pitchFamily="18" charset="0"/>
              </a:rPr>
              <a:t>own direction simply by closing </a:t>
            </a:r>
            <a:r>
              <a:rPr lang="en-US" dirty="0" smtClean="0">
                <a:latin typeface="Times New Roman" panose="02020603050405020304" pitchFamily="18" charset="0"/>
                <a:cs typeface="Times New Roman" panose="02020603050405020304" pitchFamily="18" charset="0"/>
              </a:rPr>
              <a:t>eyes </a:t>
            </a:r>
            <a:r>
              <a:rPr lang="en-US" dirty="0">
                <a:latin typeface="Times New Roman" panose="02020603050405020304" pitchFamily="18" charset="0"/>
                <a:cs typeface="Times New Roman" panose="02020603050405020304" pitchFamily="18" charset="0"/>
              </a:rPr>
              <a:t>and facing each of the cardinal points of the compass, and waiting for a slight surge of energy or a feeling of connection. However, because the sensation can be subtle, it is important to do this without preconceptions or a desired direction, so that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head does not deceive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heart.</a:t>
            </a:r>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pic>
        <p:nvPicPr>
          <p:cNvPr id="3075"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95536" y="2348880"/>
            <a:ext cx="4320480" cy="2987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8527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1512168"/>
          </a:xfrm>
        </p:spPr>
        <p:txBody>
          <a:bodyPr>
            <a:normAutofit fontScale="90000"/>
          </a:bodyPr>
          <a:lstStyle/>
          <a:p>
            <a:r>
              <a:rPr lang="en-US" sz="2200" dirty="0" smtClean="0">
                <a:solidFill>
                  <a:schemeClr val="tx1"/>
                </a:solidFill>
              </a:rPr>
              <a:t/>
            </a:r>
            <a:br>
              <a:rPr lang="en-US" sz="2200" dirty="0" smtClean="0">
                <a:solidFill>
                  <a:schemeClr val="tx1"/>
                </a:solidFill>
              </a:rPr>
            </a:br>
            <a:r>
              <a:rPr lang="en-US" sz="2200" dirty="0">
                <a:solidFill>
                  <a:schemeClr val="tx1"/>
                </a:solidFill>
              </a:rPr>
              <a:t/>
            </a:r>
            <a:br>
              <a:rPr lang="en-US" sz="2200" dirty="0">
                <a:solidFill>
                  <a:schemeClr val="tx1"/>
                </a:solidFill>
              </a:rPr>
            </a:br>
            <a:r>
              <a:rPr lang="en-US" sz="2700" dirty="0" smtClean="0">
                <a:solidFill>
                  <a:schemeClr val="tx1"/>
                </a:solidFill>
                <a:latin typeface="Times New Roman" panose="02020603050405020304" pitchFamily="18" charset="0"/>
                <a:cs typeface="Times New Roman" panose="02020603050405020304" pitchFamily="18" charset="0"/>
              </a:rPr>
              <a:t>In </a:t>
            </a:r>
            <a:r>
              <a:rPr lang="en-US" sz="2700" dirty="0">
                <a:solidFill>
                  <a:schemeClr val="tx1"/>
                </a:solidFill>
                <a:latin typeface="Times New Roman" panose="02020603050405020304" pitchFamily="18" charset="0"/>
                <a:cs typeface="Times New Roman" panose="02020603050405020304" pitchFamily="18" charset="0"/>
              </a:rPr>
              <a:t>the study of Native Americans, it is more evident to divide the </a:t>
            </a:r>
            <a:r>
              <a:rPr lang="en-US" sz="2700" dirty="0" smtClean="0">
                <a:solidFill>
                  <a:schemeClr val="tx1"/>
                </a:solidFill>
                <a:latin typeface="Times New Roman" panose="02020603050405020304" pitchFamily="18" charset="0"/>
                <a:cs typeface="Times New Roman" panose="02020603050405020304" pitchFamily="18" charset="0"/>
              </a:rPr>
              <a:t> Americas </a:t>
            </a:r>
            <a:r>
              <a:rPr lang="en-US" sz="2700" dirty="0">
                <a:solidFill>
                  <a:schemeClr val="tx1"/>
                </a:solidFill>
                <a:latin typeface="Times New Roman" panose="02020603050405020304" pitchFamily="18" charset="0"/>
                <a:cs typeface="Times New Roman" panose="02020603050405020304" pitchFamily="18" charset="0"/>
              </a:rPr>
              <a:t>into geographic regions. There are 10 divisions (Culture Areas) for North  </a:t>
            </a:r>
            <a:r>
              <a:rPr lang="en-US" sz="2700" dirty="0" smtClean="0">
                <a:solidFill>
                  <a:schemeClr val="tx1"/>
                </a:solidFill>
                <a:latin typeface="Times New Roman" panose="02020603050405020304" pitchFamily="18" charset="0"/>
                <a:cs typeface="Times New Roman" panose="02020603050405020304" pitchFamily="18" charset="0"/>
              </a:rPr>
              <a:t>America</a:t>
            </a:r>
            <a:br>
              <a:rPr lang="en-US" sz="2700" dirty="0" smtClean="0">
                <a:solidFill>
                  <a:schemeClr val="tx1"/>
                </a:solidFill>
                <a:latin typeface="Times New Roman" panose="02020603050405020304" pitchFamily="18" charset="0"/>
                <a:cs typeface="Times New Roman" panose="02020603050405020304" pitchFamily="18" charset="0"/>
              </a:rPr>
            </a:br>
            <a:r>
              <a:rPr lang="en-US" sz="2200" dirty="0"/>
              <a:t/>
            </a:r>
            <a:br>
              <a:rPr lang="en-US" sz="2200" dirty="0"/>
            </a:br>
            <a:endParaRPr lang="ru-RU" sz="2200" dirty="0"/>
          </a:p>
        </p:txBody>
      </p:sp>
      <p:sp>
        <p:nvSpPr>
          <p:cNvPr id="4" name="Объект 3"/>
          <p:cNvSpPr>
            <a:spLocks noGrp="1"/>
          </p:cNvSpPr>
          <p:nvPr>
            <p:ph sz="quarter" idx="14"/>
          </p:nvPr>
        </p:nvSpPr>
        <p:spPr>
          <a:xfrm>
            <a:off x="4645152" y="2852936"/>
            <a:ext cx="4175320" cy="3273544"/>
          </a:xfrm>
        </p:spPr>
        <p:txBody>
          <a:bodyPr/>
          <a:lstStyle/>
          <a:p>
            <a:pPr marL="0" indent="0" algn="just">
              <a:buNone/>
            </a:pPr>
            <a:r>
              <a:rPr lang="en-US" dirty="0">
                <a:latin typeface="Times New Roman" panose="02020603050405020304" pitchFamily="18" charset="0"/>
                <a:cs typeface="Times New Roman" panose="02020603050405020304" pitchFamily="18" charset="0"/>
              </a:rPr>
              <a:t>The </a:t>
            </a:r>
            <a:r>
              <a:rPr lang="en-US" dirty="0">
                <a:solidFill>
                  <a:srgbClr val="FF0000"/>
                </a:solidFill>
                <a:latin typeface="Times New Roman" panose="02020603050405020304" pitchFamily="18" charset="0"/>
                <a:cs typeface="Times New Roman" panose="02020603050405020304" pitchFamily="18" charset="0"/>
              </a:rPr>
              <a:t>Arctic culture area </a:t>
            </a:r>
            <a:r>
              <a:rPr lang="en-US" dirty="0">
                <a:latin typeface="Times New Roman" panose="02020603050405020304" pitchFamily="18" charset="0"/>
                <a:cs typeface="Times New Roman" panose="02020603050405020304" pitchFamily="18" charset="0"/>
              </a:rPr>
              <a:t>is a cold, flat, treeless region (actually a frozen desert) near the Arctic Circle in present-day Alaska, Canada and Greenland, was home to the Inuit and the Aleut.</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755576" y="2348880"/>
            <a:ext cx="3759731" cy="3913367"/>
          </a:xfrm>
          <a:prstGeom prst="rect">
            <a:avLst/>
          </a:prstGeom>
        </p:spPr>
      </p:pic>
    </p:spTree>
    <p:extLst>
      <p:ext uri="{BB962C8B-B14F-4D97-AF65-F5344CB8AC3E}">
        <p14:creationId xmlns:p14="http://schemas.microsoft.com/office/powerpoint/2010/main" val="42348603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1042376"/>
          </a:xfrm>
        </p:spPr>
        <p:txBody>
          <a:bodyPr>
            <a:normAutofit fontScale="90000"/>
          </a:bodyPr>
          <a:lstStyle/>
          <a:p>
            <a:r>
              <a:rPr lang="en-US" dirty="0">
                <a:latin typeface="Times New Roman" panose="02020603050405020304" pitchFamily="18" charset="0"/>
                <a:cs typeface="Times New Roman" panose="02020603050405020304" pitchFamily="18" charset="0"/>
              </a:rPr>
              <a:t>THE COMMITMENTS</a:t>
            </a:r>
            <a:r>
              <a:rPr lang="ru-RU" dirty="0"/>
              <a:t/>
            </a:r>
            <a:br>
              <a:rPr lang="ru-RU" dirty="0"/>
            </a:br>
            <a:endParaRPr lang="ru-RU" dirty="0"/>
          </a:p>
        </p:txBody>
      </p:sp>
      <p:sp>
        <p:nvSpPr>
          <p:cNvPr id="3" name="Объект 2"/>
          <p:cNvSpPr>
            <a:spLocks noGrp="1"/>
          </p:cNvSpPr>
          <p:nvPr>
            <p:ph sz="quarter" idx="13"/>
          </p:nvPr>
        </p:nvSpPr>
        <p:spPr>
          <a:xfrm>
            <a:off x="395536" y="1412776"/>
            <a:ext cx="4320480" cy="4968552"/>
          </a:xfrm>
        </p:spPr>
        <p:txBody>
          <a:bodyPr>
            <a:normAutofit fontScale="85000" lnSpcReduction="10000"/>
          </a:bodyPr>
          <a:lstStyle/>
          <a:p>
            <a:pPr algn="just"/>
            <a:r>
              <a:rPr lang="en-US" dirty="0">
                <a:latin typeface="Times New Roman" panose="02020603050405020304" pitchFamily="18" charset="0"/>
                <a:cs typeface="Times New Roman" panose="02020603050405020304" pitchFamily="18" charset="0"/>
              </a:rPr>
              <a:t>In every Naming Ceremony </a:t>
            </a:r>
            <a:r>
              <a:rPr lang="en-US" dirty="0" smtClean="0">
                <a:latin typeface="Times New Roman" panose="02020603050405020304" pitchFamily="18" charset="0"/>
                <a:cs typeface="Times New Roman" panose="02020603050405020304" pitchFamily="18" charset="0"/>
              </a:rPr>
              <a:t>they </a:t>
            </a:r>
            <a:r>
              <a:rPr lang="en-US" dirty="0">
                <a:latin typeface="Times New Roman" panose="02020603050405020304" pitchFamily="18" charset="0"/>
                <a:cs typeface="Times New Roman" panose="02020603050405020304" pitchFamily="18" charset="0"/>
              </a:rPr>
              <a:t>have performed or attended, the participants have been asked to agree to several commitments. Generally, each has been required to abstain from recreational drugs, and to limit or abstain from alcohol consumption. Each was also required to promise to do everything within their power to guide people away from having abortions. The strictness of these commitments may vary from person to person, and a given individual may have additional commitments to make as well. In each case,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nature of the commitments was uniquely suited to each individual.</a:t>
            </a:r>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4"/>
          </p:nvPr>
        </p:nvPicPr>
        <p:blipFill>
          <a:blip r:embed="rId2"/>
          <a:stretch>
            <a:fillRect/>
          </a:stretch>
        </p:blipFill>
        <p:spPr>
          <a:xfrm>
            <a:off x="5076056" y="1484784"/>
            <a:ext cx="3600400" cy="4608512"/>
          </a:xfrm>
          <a:prstGeom prst="rect">
            <a:avLst/>
          </a:prstGeom>
        </p:spPr>
      </p:pic>
    </p:spTree>
    <p:extLst>
      <p:ext uri="{BB962C8B-B14F-4D97-AF65-F5344CB8AC3E}">
        <p14:creationId xmlns:p14="http://schemas.microsoft.com/office/powerpoint/2010/main" val="22614970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1114384"/>
          </a:xfrm>
        </p:spPr>
        <p:txBody>
          <a:bodyPr>
            <a:normAutofit fontScale="90000"/>
          </a:bodyPr>
          <a:lstStyle/>
          <a:p>
            <a:r>
              <a:rPr lang="en-US" dirty="0">
                <a:latin typeface="Times New Roman" panose="02020603050405020304" pitchFamily="18" charset="0"/>
                <a:cs typeface="Times New Roman" panose="02020603050405020304" pitchFamily="18" charset="0"/>
              </a:rPr>
              <a:t>PERSONAL SACRED ITEMS</a:t>
            </a:r>
            <a:r>
              <a:rPr lang="ru-RU" dirty="0"/>
              <a:t/>
            </a:r>
            <a:br>
              <a:rPr lang="ru-RU" dirty="0"/>
            </a:br>
            <a:endParaRPr lang="ru-RU" dirty="0"/>
          </a:p>
        </p:txBody>
      </p:sp>
      <p:sp>
        <p:nvSpPr>
          <p:cNvPr id="4" name="Объект 3"/>
          <p:cNvSpPr>
            <a:spLocks noGrp="1"/>
          </p:cNvSpPr>
          <p:nvPr>
            <p:ph sz="quarter" idx="14"/>
          </p:nvPr>
        </p:nvSpPr>
        <p:spPr>
          <a:xfrm>
            <a:off x="4645152" y="1556792"/>
            <a:ext cx="4247328" cy="5301208"/>
          </a:xfrm>
        </p:spPr>
        <p:txBody>
          <a:bodyPr>
            <a:normAutofit fontScale="85000" lnSpcReduction="10000"/>
          </a:bodyPr>
          <a:lstStyle/>
          <a:p>
            <a:pPr algn="just"/>
            <a:r>
              <a:rPr lang="en-US" dirty="0">
                <a:latin typeface="Times New Roman" panose="02020603050405020304" pitchFamily="18" charset="0"/>
                <a:cs typeface="Times New Roman" panose="02020603050405020304" pitchFamily="18" charset="0"/>
              </a:rPr>
              <a:t>E</a:t>
            </a:r>
            <a:r>
              <a:rPr lang="en-US" dirty="0" smtClean="0">
                <a:latin typeface="Times New Roman" panose="02020603050405020304" pitchFamily="18" charset="0"/>
                <a:cs typeface="Times New Roman" panose="02020603050405020304" pitchFamily="18" charset="0"/>
              </a:rPr>
              <a:t>xamples </a:t>
            </a:r>
            <a:r>
              <a:rPr lang="en-US" dirty="0">
                <a:latin typeface="Times New Roman" panose="02020603050405020304" pitchFamily="18" charset="0"/>
                <a:cs typeface="Times New Roman" panose="02020603050405020304" pitchFamily="18" charset="0"/>
              </a:rPr>
              <a:t>include things like eagle feathers or whistles, buffalo teeth, bear claws, and so forth. However, other items may also come your way, such as items you are given as part of a ceremony, or even things that you find that have some undefined but undeniable connection with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spirit. These things become part of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collection of personal sacred items, and should be treated with utmost respect. They are generally kept in a medicine bundle, and should be wrapped in red cloth for protection. They should be brought out periodically to refresh </a:t>
            </a:r>
            <a:r>
              <a:rPr lang="en-US" dirty="0" smtClean="0">
                <a:latin typeface="Times New Roman" panose="02020603050405020304" pitchFamily="18" charset="0"/>
                <a:cs typeface="Times New Roman" panose="02020603050405020304" pitchFamily="18" charset="0"/>
              </a:rPr>
              <a:t>the connection </a:t>
            </a:r>
            <a:r>
              <a:rPr lang="en-US" dirty="0">
                <a:latin typeface="Times New Roman" panose="02020603050405020304" pitchFamily="18" charset="0"/>
                <a:cs typeface="Times New Roman" panose="02020603050405020304" pitchFamily="18" charset="0"/>
              </a:rPr>
              <a:t>with them and to remind </a:t>
            </a:r>
            <a:r>
              <a:rPr lang="en-US" dirty="0" smtClean="0">
                <a:latin typeface="Times New Roman" panose="02020603050405020304" pitchFamily="18" charset="0"/>
                <a:cs typeface="Times New Roman" panose="02020603050405020304" pitchFamily="18" charset="0"/>
              </a:rPr>
              <a:t>of </a:t>
            </a:r>
            <a:r>
              <a:rPr lang="en-US" dirty="0">
                <a:latin typeface="Times New Roman" panose="02020603050405020304" pitchFamily="18" charset="0"/>
                <a:cs typeface="Times New Roman" panose="02020603050405020304" pitchFamily="18" charset="0"/>
              </a:rPr>
              <a:t>how they came to </a:t>
            </a:r>
            <a:r>
              <a:rPr lang="en-US" dirty="0" smtClean="0">
                <a:latin typeface="Times New Roman" panose="02020603050405020304" pitchFamily="18" charset="0"/>
                <a:cs typeface="Times New Roman" panose="02020603050405020304" pitchFamily="18" charset="0"/>
              </a:rPr>
              <a:t>them.</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611560" y="2276872"/>
            <a:ext cx="3888432" cy="3528392"/>
          </a:xfrm>
          <a:prstGeom prst="rect">
            <a:avLst/>
          </a:prstGeom>
        </p:spPr>
      </p:pic>
    </p:spTree>
    <p:extLst>
      <p:ext uri="{BB962C8B-B14F-4D97-AF65-F5344CB8AC3E}">
        <p14:creationId xmlns:p14="http://schemas.microsoft.com/office/powerpoint/2010/main" val="41144308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970368"/>
          </a:xfrm>
        </p:spPr>
        <p:txBody>
          <a:bodyPr>
            <a:normAutofit fontScale="90000"/>
          </a:bodyPr>
          <a:lstStyle/>
          <a:p>
            <a:r>
              <a:rPr lang="en-US" dirty="0" smtClean="0">
                <a:latin typeface="Times New Roman" panose="02020603050405020304" pitchFamily="18" charset="0"/>
                <a:cs typeface="Times New Roman" panose="02020603050405020304" pitchFamily="18" charset="0"/>
              </a:rPr>
              <a:t>THE SACRED PIPE</a:t>
            </a:r>
            <a:r>
              <a:rPr lang="ru-RU" dirty="0"/>
              <a:t/>
            </a:r>
            <a:br>
              <a:rPr lang="ru-RU" dirty="0"/>
            </a:br>
            <a:endParaRPr lang="ru-RU" dirty="0"/>
          </a:p>
        </p:txBody>
      </p:sp>
      <p:sp>
        <p:nvSpPr>
          <p:cNvPr id="3" name="Объект 2"/>
          <p:cNvSpPr>
            <a:spLocks noGrp="1"/>
          </p:cNvSpPr>
          <p:nvPr>
            <p:ph sz="quarter" idx="13"/>
          </p:nvPr>
        </p:nvSpPr>
        <p:spPr>
          <a:xfrm>
            <a:off x="395536" y="1412776"/>
            <a:ext cx="4320480" cy="5184576"/>
          </a:xfrm>
        </p:spPr>
        <p:txBody>
          <a:bodyPr>
            <a:normAutofit fontScale="70000" lnSpcReduction="20000"/>
          </a:bodyPr>
          <a:lstStyle/>
          <a:p>
            <a:pPr algn="just"/>
            <a:r>
              <a:rPr lang="en-US" dirty="0" smtClean="0">
                <a:latin typeface="Times New Roman" panose="02020603050405020304" pitchFamily="18" charset="0"/>
                <a:cs typeface="Times New Roman" panose="02020603050405020304" pitchFamily="18" charset="0"/>
              </a:rPr>
              <a:t>A long </a:t>
            </a:r>
            <a:r>
              <a:rPr lang="en-US" dirty="0">
                <a:latin typeface="Times New Roman" panose="02020603050405020304" pitchFamily="18" charset="0"/>
                <a:cs typeface="Times New Roman" panose="02020603050405020304" pitchFamily="18" charset="0"/>
              </a:rPr>
              <a:t>time ago, during a time of famine, a woman appeared, wearing white buffalo skin, and carrying a sacred pipe. She explained that the wooden stem was for the trees, and everything growing on earth, the red bowl symbolized the flesh and blood of all people, and the smoke was the breath of their prayers going to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Creator. The woman showed the people the pipe ceremony, where offerings were made to the four directions, while drums were played, and sacred songs were sung. The people learned of the connection between the sky and the earth and the unity of all life. They learned that offering thanks to the Creator </a:t>
            </a:r>
            <a:r>
              <a:rPr lang="en-US" dirty="0" smtClean="0">
                <a:latin typeface="Times New Roman" panose="02020603050405020304" pitchFamily="18" charset="0"/>
                <a:cs typeface="Times New Roman" panose="02020603050405020304" pitchFamily="18" charset="0"/>
              </a:rPr>
              <a:t>with </a:t>
            </a:r>
            <a:r>
              <a:rPr lang="en-US" dirty="0">
                <a:latin typeface="Times New Roman" panose="02020603050405020304" pitchFamily="18" charset="0"/>
                <a:cs typeface="Times New Roman" panose="02020603050405020304" pitchFamily="18" charset="0"/>
              </a:rPr>
              <a:t>the pipe would yield many blessings here on earth. Before leaving, the woman said that she would return when the time was ripe. Then she turned into a buffalo, changing colors several times. Finally, she changed into a white buffalo calf, and disappeared into the distance. The people followed her teachings and were hungry no more.</a:t>
            </a:r>
            <a:endParaRPr lang="ru-RU" dirty="0">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076055" y="1412776"/>
            <a:ext cx="360040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05794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SMUDGING CEREMONY</a:t>
            </a:r>
            <a:endParaRPr lang="ru-RU" dirty="0">
              <a:effectLst/>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3131840" y="1412776"/>
            <a:ext cx="2664296" cy="5184576"/>
          </a:xfrm>
        </p:spPr>
        <p:txBody>
          <a:bodyPr>
            <a:normAutofit fontScale="92500" lnSpcReduction="20000"/>
          </a:bodyPr>
          <a:lstStyle/>
          <a:p>
            <a:pPr marL="0" indent="0" algn="just">
              <a:buNone/>
            </a:pPr>
            <a:r>
              <a:rPr lang="en-US" dirty="0" smtClean="0">
                <a:latin typeface="Times New Roman" panose="02020603050405020304" pitchFamily="18" charset="0"/>
                <a:cs typeface="Times New Roman" panose="02020603050405020304" pitchFamily="18" charset="0"/>
              </a:rPr>
              <a:t>This </a:t>
            </a:r>
            <a:r>
              <a:rPr lang="en-US" dirty="0">
                <a:latin typeface="Times New Roman" panose="02020603050405020304" pitchFamily="18" charset="0"/>
                <a:cs typeface="Times New Roman" panose="02020603050405020304" pitchFamily="18" charset="0"/>
              </a:rPr>
              <a:t>ceremony will acknowledge the seven sacred directions. The first four directions are the four main directions of the compass: East, South, West and North. When a Native American prays to the four directions, it is a prayer to the spirits of the world, to life and the Great Spirit that encompasses the four directions and everything that is. </a:t>
            </a:r>
            <a:endParaRPr lang="en-US" dirty="0" smtClean="0">
              <a:latin typeface="Times New Roman" panose="02020603050405020304" pitchFamily="18"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323528" y="1628799"/>
            <a:ext cx="2664297" cy="4649848"/>
          </a:xfrm>
          <a:prstGeom prst="rect">
            <a:avLst/>
          </a:prstGeom>
        </p:spPr>
      </p:pic>
      <p:pic>
        <p:nvPicPr>
          <p:cNvPr id="6" name="Рисунок 5"/>
          <p:cNvPicPr/>
          <p:nvPr/>
        </p:nvPicPr>
        <p:blipFill>
          <a:blip r:embed="rId3"/>
          <a:stretch>
            <a:fillRect/>
          </a:stretch>
        </p:blipFill>
        <p:spPr>
          <a:xfrm>
            <a:off x="5940152" y="1628800"/>
            <a:ext cx="2880320" cy="4649847"/>
          </a:xfrm>
          <a:prstGeom prst="rect">
            <a:avLst/>
          </a:prstGeom>
        </p:spPr>
      </p:pic>
    </p:spTree>
    <p:extLst>
      <p:ext uri="{BB962C8B-B14F-4D97-AF65-F5344CB8AC3E}">
        <p14:creationId xmlns:p14="http://schemas.microsoft.com/office/powerpoint/2010/main" val="38836075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The Medicine Wheel</a:t>
            </a:r>
            <a:endParaRPr lang="ru-RU" dirty="0"/>
          </a:p>
        </p:txBody>
      </p:sp>
      <p:sp>
        <p:nvSpPr>
          <p:cNvPr id="3" name="Объект 2"/>
          <p:cNvSpPr>
            <a:spLocks noGrp="1"/>
          </p:cNvSpPr>
          <p:nvPr>
            <p:ph sz="quarter" idx="13"/>
          </p:nvPr>
        </p:nvSpPr>
        <p:spPr>
          <a:xfrm>
            <a:off x="395537" y="1556792"/>
            <a:ext cx="3960440" cy="4896544"/>
          </a:xfrm>
        </p:spPr>
        <p:txBody>
          <a:bodyPr>
            <a:normAutofit fontScale="85000" lnSpcReduction="10000"/>
          </a:bodyPr>
          <a:lstStyle/>
          <a:p>
            <a:pPr marL="0" indent="0" algn="just">
              <a:buNone/>
            </a:pPr>
            <a:endParaRPr lang="en-US" dirty="0" smtClean="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Medicine Wheel is a symbol that incorporates the four directions. Its spokes point east, south, west, and north. The four quarters are colored white, yellow, red and black, representing the races of man, the seasons, and the stages of life from childhood to old age. The circle is the earth, the moon and the planets. It is the circle of life and all creation. The circle is traveled clockwise, following the motion of the sun in the sky. In </a:t>
            </a:r>
            <a:r>
              <a:rPr lang="en-US" dirty="0" smtClean="0">
                <a:latin typeface="Times New Roman" panose="02020603050405020304" pitchFamily="18" charset="0"/>
                <a:cs typeface="Times New Roman" panose="02020603050405020304" pitchFamily="18" charset="0"/>
              </a:rPr>
              <a:t>addition, Native Americans will </a:t>
            </a:r>
            <a:r>
              <a:rPr lang="en-US" dirty="0" err="1">
                <a:latin typeface="Times New Roman" panose="02020603050405020304" pitchFamily="18" charset="0"/>
                <a:cs typeface="Times New Roman" panose="02020603050405020304" pitchFamily="18" charset="0"/>
              </a:rPr>
              <a:t>honour</a:t>
            </a:r>
            <a:r>
              <a:rPr lang="en-US" dirty="0">
                <a:latin typeface="Times New Roman" panose="02020603050405020304" pitchFamily="18" charset="0"/>
                <a:cs typeface="Times New Roman" panose="02020603050405020304" pitchFamily="18" charset="0"/>
              </a:rPr>
              <a:t> three more directions: the </a:t>
            </a:r>
            <a:r>
              <a:rPr lang="en-US" dirty="0" smtClean="0">
                <a:latin typeface="Times New Roman" panose="02020603050405020304" pitchFamily="18" charset="0"/>
                <a:cs typeface="Times New Roman" panose="02020603050405020304" pitchFamily="18" charset="0"/>
              </a:rPr>
              <a:t>sky,  </a:t>
            </a:r>
            <a:r>
              <a:rPr lang="en-US" dirty="0">
                <a:latin typeface="Times New Roman" panose="02020603050405020304" pitchFamily="18" charset="0"/>
                <a:cs typeface="Times New Roman" panose="02020603050405020304" pitchFamily="18" charset="0"/>
              </a:rPr>
              <a:t>the Creator, </a:t>
            </a:r>
            <a:r>
              <a:rPr lang="en-US" dirty="0" smtClean="0">
                <a:latin typeface="Times New Roman" panose="02020603050405020304" pitchFamily="18" charset="0"/>
                <a:cs typeface="Times New Roman" panose="02020603050405020304" pitchFamily="18" charset="0"/>
              </a:rPr>
              <a:t>and the Earth. </a:t>
            </a:r>
            <a:endParaRPr lang="ru-RU" dirty="0">
              <a:latin typeface="Times New Roman" panose="02020603050405020304" pitchFamily="18" charset="0"/>
              <a:cs typeface="Times New Roman" panose="02020603050405020304" pitchFamily="18" charset="0"/>
            </a:endParaRPr>
          </a:p>
          <a:p>
            <a:pPr algn="just"/>
            <a:endParaRPr lang="ru-RU" dirty="0"/>
          </a:p>
        </p:txBody>
      </p:sp>
      <p:pic>
        <p:nvPicPr>
          <p:cNvPr id="205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44008" y="1844824"/>
            <a:ext cx="4032447"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80229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970368"/>
          </a:xfrm>
        </p:spPr>
        <p:txBody>
          <a:bodyPr>
            <a:normAutofit fontScale="90000"/>
          </a:bodyPr>
          <a:lstStyle/>
          <a:p>
            <a:r>
              <a:rPr lang="uk-UA" b="1" dirty="0" err="1">
                <a:latin typeface="Times New Roman" panose="02020603050405020304" pitchFamily="18" charset="0"/>
                <a:cs typeface="Times New Roman" panose="02020603050405020304" pitchFamily="18" charset="0"/>
              </a:rPr>
              <a:t>Population</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3"/>
          </p:nvPr>
        </p:nvSpPr>
        <p:spPr>
          <a:xfrm>
            <a:off x="676654" y="3140968"/>
            <a:ext cx="7567754" cy="2985512"/>
          </a:xfrm>
        </p:spPr>
        <p:txBody>
          <a:bodyPr>
            <a:normAutofit/>
          </a:bodyPr>
          <a:lstStyle/>
          <a:p>
            <a:pPr marL="0" indent="0" algn="ctr">
              <a:buNone/>
            </a:pPr>
            <a:endParaRPr lang="uk-UA" dirty="0" smtClean="0">
              <a:latin typeface="Times New Roman" panose="02020603050405020304" pitchFamily="18" charset="0"/>
              <a:cs typeface="Times New Roman" panose="02020603050405020304" pitchFamily="18" charset="0"/>
            </a:endParaRPr>
          </a:p>
          <a:p>
            <a:pPr marL="0" indent="0" algn="ctr">
              <a:buNone/>
            </a:pPr>
            <a:endParaRPr lang="uk-UA" dirty="0">
              <a:latin typeface="Times New Roman" panose="02020603050405020304" pitchFamily="18" charset="0"/>
              <a:cs typeface="Times New Roman" panose="02020603050405020304" pitchFamily="18" charset="0"/>
            </a:endParaRPr>
          </a:p>
          <a:p>
            <a:pPr marL="0" indent="0" algn="ctr">
              <a:buNone/>
            </a:pPr>
            <a:r>
              <a:rPr lang="uk-UA" dirty="0" err="1" smtClean="0">
                <a:latin typeface="Times New Roman" panose="02020603050405020304" pitchFamily="18" charset="0"/>
                <a:cs typeface="Times New Roman" panose="02020603050405020304" pitchFamily="18" charset="0"/>
              </a:rPr>
              <a:t>At</a:t>
            </a:r>
            <a:r>
              <a:rPr lang="uk-UA" dirty="0" smtClean="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time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European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arrival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number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of</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was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about</a:t>
            </a:r>
            <a:r>
              <a:rPr lang="uk-UA" dirty="0">
                <a:latin typeface="Times New Roman" panose="02020603050405020304" pitchFamily="18" charset="0"/>
                <a:cs typeface="Times New Roman" panose="02020603050405020304" pitchFamily="18" charset="0"/>
              </a:rPr>
              <a:t> 1.2 </a:t>
            </a:r>
            <a:r>
              <a:rPr lang="uk-UA" dirty="0" err="1">
                <a:latin typeface="Times New Roman" panose="02020603050405020304" pitchFamily="18" charset="0"/>
                <a:cs typeface="Times New Roman" panose="02020603050405020304" pitchFamily="18" charset="0"/>
              </a:rPr>
              <a:t>billion</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marL="0" indent="0" algn="ctr">
              <a:buNone/>
            </a:pPr>
            <a:r>
              <a:rPr lang="en-US" dirty="0">
                <a:latin typeface="Times New Roman" panose="02020603050405020304" pitchFamily="18" charset="0"/>
                <a:cs typeface="Times New Roman" panose="02020603050405020304" pitchFamily="18" charset="0"/>
              </a:rPr>
              <a:t>Today there are about 2 million Native Americans in US and about 1 million in Canada.</a:t>
            </a:r>
            <a:endParaRPr lang="ru-RU" dirty="0">
              <a:latin typeface="Times New Roman" panose="02020603050405020304" pitchFamily="18" charset="0"/>
              <a:cs typeface="Times New Roman" panose="02020603050405020304" pitchFamily="18" charset="0"/>
            </a:endParaRPr>
          </a:p>
          <a:p>
            <a:pPr algn="ctr"/>
            <a:endParaRPr lang="ru-RU" dirty="0"/>
          </a:p>
        </p:txBody>
      </p:sp>
      <p:pic>
        <p:nvPicPr>
          <p:cNvPr id="4" name="Рисунок 3"/>
          <p:cNvPicPr/>
          <p:nvPr/>
        </p:nvPicPr>
        <p:blipFill>
          <a:blip r:embed="rId2"/>
          <a:stretch>
            <a:fillRect/>
          </a:stretch>
        </p:blipFill>
        <p:spPr>
          <a:xfrm>
            <a:off x="725816" y="1340768"/>
            <a:ext cx="3528392" cy="2520280"/>
          </a:xfrm>
          <a:prstGeom prst="rect">
            <a:avLst/>
          </a:prstGeom>
        </p:spPr>
      </p:pic>
      <p:pic>
        <p:nvPicPr>
          <p:cNvPr id="5" name="Рисунок 4"/>
          <p:cNvPicPr/>
          <p:nvPr/>
        </p:nvPicPr>
        <p:blipFill>
          <a:blip r:embed="rId3"/>
          <a:stretch>
            <a:fillRect/>
          </a:stretch>
        </p:blipFill>
        <p:spPr>
          <a:xfrm>
            <a:off x="4860032" y="1340768"/>
            <a:ext cx="3506872" cy="2520281"/>
          </a:xfrm>
          <a:prstGeom prst="rect">
            <a:avLst/>
          </a:prstGeom>
        </p:spPr>
      </p:pic>
    </p:spTree>
    <p:extLst>
      <p:ext uri="{BB962C8B-B14F-4D97-AF65-F5344CB8AC3E}">
        <p14:creationId xmlns:p14="http://schemas.microsoft.com/office/powerpoint/2010/main" val="39459275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970368"/>
          </a:xfrm>
        </p:spPr>
        <p:txBody>
          <a:bodyPr>
            <a:normAutofit fontScale="90000"/>
          </a:bodyPr>
          <a:lstStyle/>
          <a:p>
            <a:r>
              <a:rPr lang="en-US" b="1" dirty="0">
                <a:latin typeface="Times New Roman" panose="02020603050405020304" pitchFamily="18" charset="0"/>
                <a:cs typeface="Times New Roman" panose="02020603050405020304" pitchFamily="18" charset="0"/>
              </a:rPr>
              <a:t>Famous Native American </a:t>
            </a:r>
            <a:r>
              <a:rPr lang="en-US" b="1" dirty="0" smtClean="0">
                <a:latin typeface="Times New Roman" panose="02020603050405020304" pitchFamily="18" charset="0"/>
                <a:cs typeface="Times New Roman" panose="02020603050405020304" pitchFamily="18" charset="0"/>
              </a:rPr>
              <a:t>Tribes</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971600" y="1412776"/>
            <a:ext cx="7495744" cy="4713704"/>
          </a:xfrm>
        </p:spPr>
        <p:txBody>
          <a:bodyPr>
            <a:normAutofit/>
          </a:bodyPr>
          <a:lstStyle/>
          <a:p>
            <a:pPr marL="0" indent="0" algn="ctr">
              <a:buNone/>
            </a:pPr>
            <a:r>
              <a:rPr lang="en-US" dirty="0" smtClean="0">
                <a:latin typeface="Times New Roman" panose="02020603050405020304" pitchFamily="18" charset="0"/>
                <a:cs typeface="Times New Roman" panose="02020603050405020304" pitchFamily="18" charset="0"/>
              </a:rPr>
              <a:t>Cherokee</a:t>
            </a:r>
            <a:r>
              <a:rPr lang="en-US" dirty="0">
                <a:latin typeface="Times New Roman" panose="02020603050405020304" pitchFamily="18" charset="0"/>
                <a:cs typeface="Times New Roman" panose="02020603050405020304" pitchFamily="18" charset="0"/>
              </a:rPr>
              <a:t>, Navajo, Choctaw, Sioux, Apache, Iroquois and Latin American Indian were the famous and most powerful tribes of America. They all ruled for more than 200 years on America. Among them </a:t>
            </a:r>
            <a:r>
              <a:rPr lang="en-US" dirty="0" err="1">
                <a:latin typeface="Times New Roman" panose="02020603050405020304" pitchFamily="18" charset="0"/>
                <a:cs typeface="Times New Roman" panose="02020603050405020304" pitchFamily="18" charset="0"/>
              </a:rPr>
              <a:t>Cheorkee</a:t>
            </a:r>
            <a:r>
              <a:rPr lang="en-US" dirty="0">
                <a:latin typeface="Times New Roman" panose="02020603050405020304" pitchFamily="18" charset="0"/>
                <a:cs typeface="Times New Roman" panose="02020603050405020304" pitchFamily="18" charset="0"/>
              </a:rPr>
              <a:t> had highest number of people that was about 729,533 people. </a:t>
            </a:r>
            <a:endParaRPr lang="ru-RU" dirty="0">
              <a:latin typeface="Times New Roman" panose="02020603050405020304" pitchFamily="18" charset="0"/>
              <a:cs typeface="Times New Roman" panose="02020603050405020304" pitchFamily="18" charset="0"/>
            </a:endParaRPr>
          </a:p>
          <a:p>
            <a:pPr algn="just"/>
            <a:endParaRPr lang="ru-RU" dirty="0"/>
          </a:p>
        </p:txBody>
      </p:sp>
      <p:pic>
        <p:nvPicPr>
          <p:cNvPr id="5" name="Рисунок 4"/>
          <p:cNvPicPr/>
          <p:nvPr/>
        </p:nvPicPr>
        <p:blipFill>
          <a:blip r:embed="rId2"/>
          <a:stretch>
            <a:fillRect/>
          </a:stretch>
        </p:blipFill>
        <p:spPr>
          <a:xfrm>
            <a:off x="862812" y="4005064"/>
            <a:ext cx="3816424" cy="2304256"/>
          </a:xfrm>
          <a:prstGeom prst="rect">
            <a:avLst/>
          </a:prstGeom>
        </p:spPr>
      </p:pic>
      <p:pic>
        <p:nvPicPr>
          <p:cNvPr id="6" name="Рисунок 5"/>
          <p:cNvPicPr/>
          <p:nvPr/>
        </p:nvPicPr>
        <p:blipFill>
          <a:blip r:embed="rId3"/>
          <a:stretch>
            <a:fillRect/>
          </a:stretch>
        </p:blipFill>
        <p:spPr>
          <a:xfrm>
            <a:off x="4932040" y="4005064"/>
            <a:ext cx="3659644" cy="2275692"/>
          </a:xfrm>
          <a:prstGeom prst="rect">
            <a:avLst/>
          </a:prstGeom>
        </p:spPr>
      </p:pic>
    </p:spTree>
    <p:extLst>
      <p:ext uri="{BB962C8B-B14F-4D97-AF65-F5344CB8AC3E}">
        <p14:creationId xmlns:p14="http://schemas.microsoft.com/office/powerpoint/2010/main" val="12407309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Modern Native </a:t>
            </a:r>
            <a:r>
              <a:rPr lang="en-US" b="1" dirty="0">
                <a:latin typeface="Times New Roman" panose="02020603050405020304" pitchFamily="18" charset="0"/>
                <a:cs typeface="Times New Roman" panose="02020603050405020304" pitchFamily="18" charset="0"/>
              </a:rPr>
              <a:t>American </a:t>
            </a:r>
            <a:r>
              <a:rPr lang="en-US" b="1" dirty="0" smtClean="0">
                <a:latin typeface="Times New Roman" panose="02020603050405020304" pitchFamily="18" charset="0"/>
                <a:cs typeface="Times New Roman" panose="02020603050405020304" pitchFamily="18" charset="0"/>
              </a:rPr>
              <a:t>Life</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3"/>
          </p:nvPr>
        </p:nvSpPr>
        <p:spPr>
          <a:xfrm>
            <a:off x="539552" y="1124744"/>
            <a:ext cx="8280920" cy="5616624"/>
          </a:xfrm>
        </p:spPr>
        <p:txBody>
          <a:bodyPr>
            <a:normAutofit fontScale="92500" lnSpcReduction="20000"/>
          </a:bodyPr>
          <a:lstStyle/>
          <a:p>
            <a:pPr marL="0" indent="0" algn="just">
              <a:buNone/>
            </a:pPr>
            <a:r>
              <a:rPr lang="en-US" dirty="0">
                <a:latin typeface="Times New Roman" panose="02020603050405020304" pitchFamily="18" charset="0"/>
                <a:cs typeface="Times New Roman" panose="02020603050405020304" pitchFamily="18" charset="0"/>
              </a:rPr>
              <a:t>Native American life is different today than it was centuries ago, but there is still a great degree of pride and independence in Native American life. Pride in one’s tribe, care of the land and respect for nature characterize native American life, and many Native Americans share these principles today.</a:t>
            </a:r>
            <a:endParaRPr lang="ru-RU"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Many Native Americans today live on reservations, but in generations past, they spanned the continent and their lifestyles and traditions varied from tribe to tribe as they do today. Some Native Americans survived by hunting and gathering and lived in tents, while others lived in complex longhouses and had a very organized and complex political system.</a:t>
            </a:r>
            <a:endParaRPr lang="ru-RU"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Native American life also included a unique view of spirituality and health. The American Indians knew what we are discovering today, the mind and the spirit play a critical role in physical illness and healing. Native American life also was characterized by love of nature, and today’s concern about conservation and environmentalism are inspired by views which were and still are the hallmarks of Native American life.</a:t>
            </a:r>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2489139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1578504"/>
          </a:xfrm>
        </p:spPr>
        <p:txBody>
          <a:bodyPr>
            <a:normAutofit fontScale="90000"/>
          </a:bodyPr>
          <a:lstStyle/>
          <a:p>
            <a:r>
              <a:rPr lang="uk-UA" b="1" dirty="0" err="1">
                <a:latin typeface="Times New Roman" panose="02020603050405020304" pitchFamily="18" charset="0"/>
                <a:cs typeface="Times New Roman" panose="02020603050405020304" pitchFamily="18" charset="0"/>
              </a:rPr>
              <a:t>Do</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Native</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Americans</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still</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live</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in</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houses</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like</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these</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today</a:t>
            </a:r>
            <a:r>
              <a:rPr lang="uk-UA" b="1"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3"/>
          </p:nvPr>
        </p:nvSpPr>
        <p:spPr>
          <a:xfrm>
            <a:off x="251520" y="1628800"/>
            <a:ext cx="4464496" cy="5040560"/>
          </a:xfrm>
        </p:spPr>
        <p:txBody>
          <a:bodyPr>
            <a:normAutofit fontScale="85000" lnSpcReduction="10000"/>
          </a:bodyPr>
          <a:lstStyle/>
          <a:p>
            <a:pPr marL="0" indent="0" algn="just">
              <a:buNone/>
            </a:pPr>
            <a:r>
              <a:rPr lang="uk-UA" dirty="0" err="1">
                <a:latin typeface="Times New Roman" panose="02020603050405020304" pitchFamily="18" charset="0"/>
                <a:cs typeface="Times New Roman" panose="02020603050405020304" pitchFamily="18" charset="0"/>
              </a:rPr>
              <a:t>Most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do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old-</a:t>
            </a:r>
            <a:r>
              <a:rPr lang="uk-UA" dirty="0" err="1">
                <a:latin typeface="Times New Roman" panose="02020603050405020304" pitchFamily="18" charset="0"/>
                <a:cs typeface="Times New Roman" panose="02020603050405020304" pitchFamily="18" charset="0"/>
              </a:rPr>
              <a:t>fashioned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Indian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0" indent="0" algn="just">
              <a:buNone/>
            </a:pP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only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style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page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still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regular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as</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home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Indian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adobe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Some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Pueblo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families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still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living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same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adobe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complexes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their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ancestors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used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also</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few</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elders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Navajo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reservation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who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still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prefer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hogans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But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otherwise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traditional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Native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like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these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are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usually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only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built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ritual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ceremonial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purposes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such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as</a:t>
            </a:r>
            <a:r>
              <a:rPr lang="uk-UA" dirty="0">
                <a:latin typeface="Times New Roman" panose="02020603050405020304" pitchFamily="18" charset="0"/>
                <a:cs typeface="Times New Roman" panose="02020603050405020304" pitchFamily="18" charset="0"/>
              </a:rPr>
              <a:t> a </a:t>
            </a:r>
            <a:r>
              <a:rPr lang="uk-UA" dirty="0" err="1">
                <a:latin typeface="Times New Roman" panose="02020603050405020304" pitchFamily="18" charset="0"/>
                <a:cs typeface="Times New Roman" panose="02020603050405020304" pitchFamily="18" charset="0"/>
              </a:rPr>
              <a:t>sweat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lodge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tribal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meeting</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hall</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Most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Indians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today</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live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in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modern</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houses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and</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apartments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just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like</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North</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Americans</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from</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other</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ethnic</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groups</a:t>
            </a:r>
            <a:r>
              <a:rPr lang="uk-UA"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pic>
        <p:nvPicPr>
          <p:cNvPr id="5" name="Объект 4"/>
          <p:cNvPicPr>
            <a:picLocks noGrp="1"/>
          </p:cNvPicPr>
          <p:nvPr>
            <p:ph sz="quarter" idx="14"/>
          </p:nvPr>
        </p:nvPicPr>
        <p:blipFill>
          <a:blip r:embed="rId2"/>
          <a:stretch>
            <a:fillRect/>
          </a:stretch>
        </p:blipFill>
        <p:spPr>
          <a:xfrm>
            <a:off x="4849172" y="1628800"/>
            <a:ext cx="3822700" cy="2446527"/>
          </a:xfrm>
          <a:prstGeom prst="rect">
            <a:avLst/>
          </a:prstGeom>
        </p:spPr>
      </p:pic>
      <p:pic>
        <p:nvPicPr>
          <p:cNvPr id="6" name="Рисунок 5"/>
          <p:cNvPicPr/>
          <p:nvPr/>
        </p:nvPicPr>
        <p:blipFill>
          <a:blip r:embed="rId3"/>
          <a:stretch>
            <a:fillRect/>
          </a:stretch>
        </p:blipFill>
        <p:spPr>
          <a:xfrm>
            <a:off x="4949081" y="4221088"/>
            <a:ext cx="3656965" cy="2104390"/>
          </a:xfrm>
          <a:prstGeom prst="rect">
            <a:avLst/>
          </a:prstGeom>
        </p:spPr>
      </p:pic>
    </p:spTree>
    <p:extLst>
      <p:ext uri="{BB962C8B-B14F-4D97-AF65-F5344CB8AC3E}">
        <p14:creationId xmlns:p14="http://schemas.microsoft.com/office/powerpoint/2010/main" val="23839496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Nowadays Famous Native Americans</a:t>
            </a:r>
            <a:endParaRPr lang="ru-RU" dirty="0"/>
          </a:p>
        </p:txBody>
      </p:sp>
      <p:sp>
        <p:nvSpPr>
          <p:cNvPr id="4" name="Объект 3"/>
          <p:cNvSpPr>
            <a:spLocks noGrp="1"/>
          </p:cNvSpPr>
          <p:nvPr>
            <p:ph sz="quarter" idx="14"/>
          </p:nvPr>
        </p:nvSpPr>
        <p:spPr>
          <a:xfrm>
            <a:off x="4645152" y="2276872"/>
            <a:ext cx="3822192" cy="3849608"/>
          </a:xfrm>
        </p:spPr>
        <p:txBody>
          <a:bodyPr/>
          <a:lstStyle/>
          <a:p>
            <a:pPr marL="0" indent="0" algn="ctr">
              <a:buNone/>
            </a:pPr>
            <a:endParaRPr lang="en-US" sz="3200" dirty="0" smtClean="0">
              <a:latin typeface="Times New Roman" panose="02020603050405020304" pitchFamily="18" charset="0"/>
              <a:cs typeface="Times New Roman" panose="02020603050405020304" pitchFamily="18" charset="0"/>
            </a:endParaRPr>
          </a:p>
          <a:p>
            <a:pPr marL="0" indent="0" algn="ctr">
              <a:buNone/>
            </a:pPr>
            <a:r>
              <a:rPr lang="en-US" sz="3200" dirty="0" smtClean="0">
                <a:latin typeface="Times New Roman" panose="02020603050405020304" pitchFamily="18" charset="0"/>
                <a:cs typeface="Times New Roman" panose="02020603050405020304" pitchFamily="18" charset="0"/>
              </a:rPr>
              <a:t>Demi Moore</a:t>
            </a:r>
          </a:p>
          <a:p>
            <a:pPr marL="0" indent="0" algn="ctr">
              <a:buNone/>
            </a:pPr>
            <a:endParaRPr lang="en-US" sz="3200" dirty="0" smtClean="0">
              <a:latin typeface="Times New Roman" panose="02020603050405020304" pitchFamily="18" charset="0"/>
              <a:cs typeface="Times New Roman" panose="02020603050405020304" pitchFamily="18" charset="0"/>
            </a:endParaRPr>
          </a:p>
          <a:p>
            <a:pPr marL="0" indent="0" algn="ctr">
              <a:buNone/>
            </a:pPr>
            <a:r>
              <a:rPr lang="en-US" dirty="0">
                <a:latin typeface="Times New Roman" panose="02020603050405020304" pitchFamily="18" charset="0"/>
                <a:cs typeface="Times New Roman" panose="02020603050405020304" pitchFamily="18" charset="0"/>
              </a:rPr>
              <a:t>is an American actress, filmmaker, former songwriter, and model. </a:t>
            </a:r>
            <a:endParaRPr lang="ru-RU" dirty="0">
              <a:latin typeface="Times New Roman" panose="02020603050405020304" pitchFamily="18" charset="0"/>
              <a:cs typeface="Times New Roman" panose="02020603050405020304" pitchFamily="18" charset="0"/>
            </a:endParaRPr>
          </a:p>
        </p:txBody>
      </p:sp>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11560" y="2204864"/>
            <a:ext cx="3528391"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5091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4860032" y="2636912"/>
            <a:ext cx="3607312" cy="3489568"/>
          </a:xfrm>
        </p:spPr>
        <p:txBody>
          <a:bodyPr/>
          <a:lstStyle/>
          <a:p>
            <a:pPr marL="0" indent="0" algn="just">
              <a:buNone/>
            </a:pPr>
            <a:r>
              <a:rPr lang="en-US" dirty="0">
                <a:latin typeface="Times New Roman" panose="02020603050405020304" pitchFamily="18" charset="0"/>
                <a:cs typeface="Times New Roman" panose="02020603050405020304" pitchFamily="18" charset="0"/>
              </a:rPr>
              <a:t>The </a:t>
            </a:r>
            <a:r>
              <a:rPr lang="en-US" dirty="0">
                <a:solidFill>
                  <a:srgbClr val="FF0000"/>
                </a:solidFill>
                <a:latin typeface="Times New Roman" panose="02020603050405020304" pitchFamily="18" charset="0"/>
                <a:cs typeface="Times New Roman" panose="02020603050405020304" pitchFamily="18" charset="0"/>
              </a:rPr>
              <a:t>Subarctic culture area</a:t>
            </a:r>
            <a:r>
              <a:rPr lang="en-US" dirty="0">
                <a:latin typeface="Times New Roman" panose="02020603050405020304" pitchFamily="18" charset="0"/>
                <a:cs typeface="Times New Roman" panose="02020603050405020304" pitchFamily="18" charset="0"/>
              </a:rPr>
              <a:t>, mostly composed of swampy, piney forests (taiga) and waterlogged tundra, stretched across much of inland Alaska and Canada.</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611560" y="1916832"/>
            <a:ext cx="4032448" cy="4248472"/>
          </a:xfrm>
          <a:prstGeom prst="rect">
            <a:avLst/>
          </a:prstGeom>
        </p:spPr>
      </p:pic>
    </p:spTree>
    <p:extLst>
      <p:ext uri="{BB962C8B-B14F-4D97-AF65-F5344CB8AC3E}">
        <p14:creationId xmlns:p14="http://schemas.microsoft.com/office/powerpoint/2010/main" val="30541440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20072" y="1484784"/>
            <a:ext cx="3357761"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Объект 2"/>
          <p:cNvSpPr>
            <a:spLocks noGrp="1"/>
          </p:cNvSpPr>
          <p:nvPr>
            <p:ph sz="quarter" idx="13"/>
          </p:nvPr>
        </p:nvSpPr>
        <p:spPr>
          <a:xfrm>
            <a:off x="395536" y="1268760"/>
            <a:ext cx="4103311" cy="4857720"/>
          </a:xfrm>
        </p:spPr>
        <p:txBody>
          <a:bodyPr>
            <a:normAutofit fontScale="85000" lnSpcReduction="20000"/>
          </a:bodyPr>
          <a:lstStyle/>
          <a:p>
            <a:pPr marL="0" indent="0" algn="ctr">
              <a:buNone/>
            </a:pPr>
            <a:r>
              <a:rPr lang="en-US" sz="3800" dirty="0">
                <a:latin typeface="Times New Roman" panose="02020603050405020304" pitchFamily="18" charset="0"/>
                <a:cs typeface="Times New Roman" panose="02020603050405020304" pitchFamily="18" charset="0"/>
              </a:rPr>
              <a:t>Navarre Scott </a:t>
            </a:r>
            <a:r>
              <a:rPr lang="en-US" sz="3800" dirty="0" err="1">
                <a:latin typeface="Times New Roman" panose="02020603050405020304" pitchFamily="18" charset="0"/>
                <a:cs typeface="Times New Roman" panose="02020603050405020304" pitchFamily="18" charset="0"/>
              </a:rPr>
              <a:t>Momaday</a:t>
            </a:r>
            <a:r>
              <a:rPr lang="en-US" sz="3800" dirty="0">
                <a:latin typeface="Times New Roman" panose="02020603050405020304" pitchFamily="18" charset="0"/>
                <a:cs typeface="Times New Roman" panose="02020603050405020304" pitchFamily="18" charset="0"/>
              </a:rPr>
              <a:t> </a:t>
            </a:r>
            <a:endParaRPr lang="en-US" sz="3800" dirty="0" smtClean="0">
              <a:latin typeface="Times New Roman" panose="02020603050405020304" pitchFamily="18" charset="0"/>
              <a:cs typeface="Times New Roman" panose="02020603050405020304" pitchFamily="18" charset="0"/>
            </a:endParaRPr>
          </a:p>
          <a:p>
            <a:pPr marL="0" indent="0" algn="just">
              <a:buNone/>
            </a:pPr>
            <a:endParaRPr lang="en-US" dirty="0" smtClean="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born February 27, 1934) — known as N. Scott </a:t>
            </a:r>
            <a:r>
              <a:rPr lang="en-US" dirty="0" err="1">
                <a:latin typeface="Times New Roman" panose="02020603050405020304" pitchFamily="18" charset="0"/>
                <a:cs typeface="Times New Roman" panose="02020603050405020304" pitchFamily="18" charset="0"/>
              </a:rPr>
              <a:t>Momaday</a:t>
            </a:r>
            <a:r>
              <a:rPr lang="en-US" dirty="0">
                <a:latin typeface="Times New Roman" panose="02020603050405020304" pitchFamily="18" charset="0"/>
                <a:cs typeface="Times New Roman" panose="02020603050405020304" pitchFamily="18" charset="0"/>
              </a:rPr>
              <a:t> — is a Native American author of Kiowa descent. His work House Made of Dawn was awarded the Pulitzer Prize for Fiction in 1969. </a:t>
            </a:r>
            <a:r>
              <a:rPr lang="en-US" dirty="0" err="1">
                <a:latin typeface="Times New Roman" panose="02020603050405020304" pitchFamily="18" charset="0"/>
                <a:cs typeface="Times New Roman" panose="02020603050405020304" pitchFamily="18" charset="0"/>
              </a:rPr>
              <a:t>Momaday</a:t>
            </a:r>
            <a:r>
              <a:rPr lang="en-US" dirty="0">
                <a:latin typeface="Times New Roman" panose="02020603050405020304" pitchFamily="18" charset="0"/>
                <a:cs typeface="Times New Roman" panose="02020603050405020304" pitchFamily="18" charset="0"/>
              </a:rPr>
              <a:t> received the National Medal of Arts in 2007 for his work that celebrated and preserved Native American oral and art tradition. He holds 20 honorary degrees from colleges and universities, and is a fellow of the American Academy of Arts and Sciences</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73257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4644008" y="1268760"/>
            <a:ext cx="3822192" cy="4497680"/>
          </a:xfrm>
        </p:spPr>
        <p:txBody>
          <a:bodyPr>
            <a:normAutofit fontScale="92500" lnSpcReduction="10000"/>
          </a:bodyPr>
          <a:lstStyle/>
          <a:p>
            <a:pPr marL="0" indent="0" algn="ctr">
              <a:buNone/>
            </a:pPr>
            <a:r>
              <a:rPr lang="en-US" sz="3200" dirty="0">
                <a:latin typeface="Times New Roman" panose="02020603050405020304" pitchFamily="18" charset="0"/>
                <a:cs typeface="Times New Roman" panose="02020603050405020304" pitchFamily="18" charset="0"/>
              </a:rPr>
              <a:t>Louise </a:t>
            </a:r>
            <a:r>
              <a:rPr lang="en-US" sz="3200" dirty="0" err="1" smtClean="0">
                <a:latin typeface="Times New Roman" panose="02020603050405020304" pitchFamily="18" charset="0"/>
                <a:cs typeface="Times New Roman" panose="02020603050405020304" pitchFamily="18" charset="0"/>
              </a:rPr>
              <a:t>Erdrich</a:t>
            </a:r>
            <a:endParaRPr lang="en-US" sz="3200" dirty="0" smtClean="0">
              <a:latin typeface="Times New Roman" panose="02020603050405020304" pitchFamily="18" charset="0"/>
              <a:cs typeface="Times New Roman" panose="02020603050405020304" pitchFamily="18" charset="0"/>
            </a:endParaRPr>
          </a:p>
          <a:p>
            <a:pPr marL="0" indent="0" algn="ctr">
              <a:buNone/>
            </a:pPr>
            <a:r>
              <a:rPr lang="en-US" sz="3200" dirty="0" smtClean="0">
                <a:latin typeface="Times New Roman" panose="02020603050405020304" pitchFamily="18" charset="0"/>
                <a:cs typeface="Times New Roman" panose="02020603050405020304" pitchFamily="18" charset="0"/>
              </a:rPr>
              <a:t> </a:t>
            </a:r>
          </a:p>
          <a:p>
            <a:pPr marL="0" indent="0" algn="just">
              <a:buNone/>
            </a:pP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born Karen Louise </a:t>
            </a:r>
            <a:r>
              <a:rPr lang="en-US" dirty="0" err="1">
                <a:latin typeface="Times New Roman" panose="02020603050405020304" pitchFamily="18" charset="0"/>
                <a:cs typeface="Times New Roman" panose="02020603050405020304" pitchFamily="18" charset="0"/>
              </a:rPr>
              <a:t>Erdrich</a:t>
            </a:r>
            <a:r>
              <a:rPr lang="en-US" dirty="0">
                <a:latin typeface="Times New Roman" panose="02020603050405020304" pitchFamily="18" charset="0"/>
                <a:cs typeface="Times New Roman" panose="02020603050405020304" pitchFamily="18" charset="0"/>
              </a:rPr>
              <a:t>, June 7, 1954</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an </a:t>
            </a:r>
            <a:r>
              <a:rPr lang="en-US" dirty="0" err="1">
                <a:latin typeface="Times New Roman" panose="02020603050405020304" pitchFamily="18" charset="0"/>
                <a:cs typeface="Times New Roman" panose="02020603050405020304" pitchFamily="18" charset="0"/>
              </a:rPr>
              <a:t>Ojibwe</a:t>
            </a:r>
            <a:r>
              <a:rPr lang="en-US" dirty="0">
                <a:latin typeface="Times New Roman" panose="02020603050405020304" pitchFamily="18" charset="0"/>
                <a:cs typeface="Times New Roman" panose="02020603050405020304" pitchFamily="18" charset="0"/>
              </a:rPr>
              <a:t> writer of novels, poetry, and children's books featuring Native American characters and settings. She is an enrolled member of the Turtle Mountain Band of Chippewa Indians, a band of the </a:t>
            </a:r>
            <a:r>
              <a:rPr lang="en-US" dirty="0" err="1">
                <a:latin typeface="Times New Roman" panose="02020603050405020304" pitchFamily="18" charset="0"/>
                <a:cs typeface="Times New Roman" panose="02020603050405020304" pitchFamily="18" charset="0"/>
              </a:rPr>
              <a:t>Anishinaabe</a:t>
            </a:r>
            <a:r>
              <a:rPr lang="en-US" dirty="0">
                <a:latin typeface="Times New Roman" panose="02020603050405020304" pitchFamily="18" charset="0"/>
                <a:cs typeface="Times New Roman" panose="02020603050405020304" pitchFamily="18" charset="0"/>
              </a:rPr>
              <a:t> (also known as </a:t>
            </a:r>
            <a:r>
              <a:rPr lang="en-US" dirty="0" err="1">
                <a:latin typeface="Times New Roman" panose="02020603050405020304" pitchFamily="18" charset="0"/>
                <a:cs typeface="Times New Roman" panose="02020603050405020304" pitchFamily="18" charset="0"/>
              </a:rPr>
              <a:t>Ojibwe</a:t>
            </a:r>
            <a:r>
              <a:rPr lang="en-US" dirty="0">
                <a:latin typeface="Times New Roman" panose="02020603050405020304" pitchFamily="18" charset="0"/>
                <a:cs typeface="Times New Roman" panose="02020603050405020304" pitchFamily="18" charset="0"/>
              </a:rPr>
              <a:t> and Chippewa)</a:t>
            </a:r>
            <a:endParaRPr lang="ru-RU" dirty="0">
              <a:latin typeface="Times New Roman" panose="02020603050405020304" pitchFamily="18" charset="0"/>
              <a:cs typeface="Times New Roman" panose="02020603050405020304" pitchFamily="18" charset="0"/>
            </a:endParaRPr>
          </a:p>
        </p:txBody>
      </p:sp>
      <p:pic>
        <p:nvPicPr>
          <p:cNvPr id="614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3312368"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0992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76655" y="1628800"/>
            <a:ext cx="3822192" cy="4497680"/>
          </a:xfrm>
        </p:spPr>
        <p:txBody>
          <a:bodyPr>
            <a:normAutofit fontScale="92500"/>
          </a:bodyPr>
          <a:lstStyle/>
          <a:p>
            <a:pPr marL="0" indent="0" algn="ctr">
              <a:buNone/>
            </a:pPr>
            <a:r>
              <a:rPr lang="en-US" sz="3200" dirty="0">
                <a:latin typeface="Times New Roman" panose="02020603050405020304" pitchFamily="18" charset="0"/>
                <a:cs typeface="Times New Roman" panose="02020603050405020304" pitchFamily="18" charset="0"/>
              </a:rPr>
              <a:t>Sherman Joseph </a:t>
            </a:r>
            <a:r>
              <a:rPr lang="en-US" sz="3200" dirty="0" err="1">
                <a:latin typeface="Times New Roman" panose="02020603050405020304" pitchFamily="18" charset="0"/>
                <a:cs typeface="Times New Roman" panose="02020603050405020304" pitchFamily="18" charset="0"/>
              </a:rPr>
              <a:t>Alexie</a:t>
            </a:r>
            <a:r>
              <a:rPr lang="en-US" sz="3200" dirty="0">
                <a:latin typeface="Times New Roman" panose="02020603050405020304" pitchFamily="18" charset="0"/>
                <a:cs typeface="Times New Roman" panose="02020603050405020304" pitchFamily="18" charset="0"/>
              </a:rPr>
              <a:t>, Jr</a:t>
            </a:r>
            <a:r>
              <a:rPr lang="en-US" sz="3200" dirty="0" smtClean="0">
                <a:latin typeface="Times New Roman" panose="02020603050405020304" pitchFamily="18" charset="0"/>
                <a:cs typeface="Times New Roman" panose="02020603050405020304" pitchFamily="18" charset="0"/>
              </a:rPr>
              <a:t>.</a:t>
            </a:r>
          </a:p>
          <a:p>
            <a:pPr marL="0" indent="0" algn="just">
              <a:buNone/>
            </a:pPr>
            <a:r>
              <a:rPr lang="en-US" sz="3200" dirty="0" smtClean="0">
                <a:latin typeface="Times New Roman" panose="02020603050405020304" pitchFamily="18" charset="0"/>
                <a:cs typeface="Times New Roman" panose="02020603050405020304" pitchFamily="18" charset="0"/>
              </a:rPr>
              <a:t> </a:t>
            </a:r>
          </a:p>
          <a:p>
            <a:pPr marL="0" indent="0" algn="just">
              <a:buNone/>
            </a:pPr>
            <a:r>
              <a:rPr lang="en-US" dirty="0" smtClean="0">
                <a:latin typeface="Times New Roman" panose="02020603050405020304" pitchFamily="18" charset="0"/>
                <a:cs typeface="Times New Roman" panose="02020603050405020304" pitchFamily="18" charset="0"/>
              </a:rPr>
              <a:t>(born </a:t>
            </a:r>
            <a:r>
              <a:rPr lang="en-US" dirty="0">
                <a:latin typeface="Times New Roman" panose="02020603050405020304" pitchFamily="18" charset="0"/>
                <a:cs typeface="Times New Roman" panose="02020603050405020304" pitchFamily="18" charset="0"/>
              </a:rPr>
              <a:t>October 7, 1966) is an American poet, writer, and filmmaker. Much of his writing draws on his experiences as a Native American with ancestry of several tribes, growing up on the Spokane Indian Reservation. He lives in Seattle, Washington.</a:t>
            </a:r>
            <a:endParaRPr lang="ru-RU" dirty="0">
              <a:latin typeface="Times New Roman" panose="02020603050405020304" pitchFamily="18" charset="0"/>
              <a:cs typeface="Times New Roman" panose="02020603050405020304" pitchFamily="18" charset="0"/>
            </a:endParaRPr>
          </a:p>
        </p:txBody>
      </p:sp>
      <p:pic>
        <p:nvPicPr>
          <p:cNvPr id="7171"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20072" y="1196752"/>
            <a:ext cx="3344851"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9009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4645152" y="1268760"/>
            <a:ext cx="3822192" cy="4857720"/>
          </a:xfrm>
        </p:spPr>
        <p:txBody>
          <a:bodyPr/>
          <a:lstStyle/>
          <a:p>
            <a:pPr marL="0" indent="0" algn="ctr">
              <a:buNone/>
            </a:pPr>
            <a:r>
              <a:rPr lang="en-US" sz="3200" dirty="0">
                <a:latin typeface="Times New Roman" panose="02020603050405020304" pitchFamily="18" charset="0"/>
                <a:cs typeface="Times New Roman" panose="02020603050405020304" pitchFamily="18" charset="0"/>
              </a:rPr>
              <a:t>Rose Marie "</a:t>
            </a:r>
            <a:r>
              <a:rPr lang="en-US" sz="3200" dirty="0" err="1">
                <a:latin typeface="Times New Roman" panose="02020603050405020304" pitchFamily="18" charset="0"/>
                <a:cs typeface="Times New Roman" panose="02020603050405020304" pitchFamily="18" charset="0"/>
              </a:rPr>
              <a:t>Tantoo</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Cardinal</a:t>
            </a:r>
          </a:p>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CM </a:t>
            </a:r>
            <a:r>
              <a:rPr lang="en-US" dirty="0">
                <a:latin typeface="Times New Roman" panose="02020603050405020304" pitchFamily="18" charset="0"/>
                <a:cs typeface="Times New Roman" panose="02020603050405020304" pitchFamily="18" charset="0"/>
              </a:rPr>
              <a:t>(born July 20, 1950) is a Canadian film and television actress.</a:t>
            </a:r>
            <a:endParaRPr lang="ru-RU" dirty="0">
              <a:latin typeface="Times New Roman" panose="02020603050405020304" pitchFamily="18" charset="0"/>
              <a:cs typeface="Times New Roman" panose="02020603050405020304" pitchFamily="18" charset="0"/>
            </a:endParaRPr>
          </a:p>
        </p:txBody>
      </p:sp>
      <p:pic>
        <p:nvPicPr>
          <p:cNvPr id="819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51604" y="2204864"/>
            <a:ext cx="3476380"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65576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76654" y="836712"/>
            <a:ext cx="4255385" cy="5289768"/>
          </a:xfrm>
        </p:spPr>
        <p:txBody>
          <a:bodyPr>
            <a:normAutofit fontScale="92500"/>
          </a:bodyPr>
          <a:lstStyle/>
          <a:p>
            <a:pPr marL="0" indent="0" algn="just">
              <a:buNone/>
            </a:pPr>
            <a:r>
              <a:rPr lang="en-US" sz="3500" dirty="0">
                <a:latin typeface="Times New Roman" panose="02020603050405020304" pitchFamily="18" charset="0"/>
                <a:cs typeface="Times New Roman" panose="02020603050405020304" pitchFamily="18" charset="0"/>
              </a:rPr>
              <a:t>John Bennett Herrington </a:t>
            </a:r>
            <a:endParaRPr lang="en-US" sz="3500" dirty="0" smtClean="0">
              <a:latin typeface="Times New Roman" panose="02020603050405020304" pitchFamily="18" charset="0"/>
              <a:cs typeface="Times New Roman" panose="02020603050405020304" pitchFamily="18" charset="0"/>
            </a:endParaRPr>
          </a:p>
          <a:p>
            <a:pPr marL="0" indent="0" algn="just">
              <a:buNone/>
            </a:pPr>
            <a:endParaRPr lang="en-US" dirty="0" smtClean="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born September 14, 1958 in Chickasaw Nation) is a retired United States Naval Aviator and former NASA astronaut. In 2002, Herrington became the first enrolled member of a Native American tribe to fly in space. (William R. Pogue was of Choctaw ancestry and was a crewman aboard Skylab 4 in 1973–1974, but he was not an enrolled member of the Choctaw.)</a:t>
            </a:r>
            <a:endParaRPr lang="ru-RU" dirty="0">
              <a:latin typeface="Times New Roman" panose="02020603050405020304" pitchFamily="18" charset="0"/>
              <a:cs typeface="Times New Roman" panose="02020603050405020304" pitchFamily="18" charset="0"/>
            </a:endParaRPr>
          </a:p>
        </p:txBody>
      </p:sp>
      <p:pic>
        <p:nvPicPr>
          <p:cNvPr id="921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436096" y="1124744"/>
            <a:ext cx="3312368" cy="455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9419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4645152" y="908720"/>
            <a:ext cx="3822192" cy="5217760"/>
          </a:xfrm>
        </p:spPr>
        <p:txBody>
          <a:bodyPr>
            <a:normAutofit/>
          </a:bodyPr>
          <a:lstStyle/>
          <a:p>
            <a:pPr marL="0" indent="0" algn="ctr">
              <a:buNone/>
            </a:pPr>
            <a:r>
              <a:rPr lang="en-US" sz="3200" dirty="0">
                <a:latin typeface="Times New Roman" panose="02020603050405020304" pitchFamily="18" charset="0"/>
                <a:cs typeface="Times New Roman" panose="02020603050405020304" pitchFamily="18" charset="0"/>
              </a:rPr>
              <a:t>Gary Paul </a:t>
            </a:r>
            <a:r>
              <a:rPr lang="en-US" sz="3200" dirty="0" smtClean="0">
                <a:latin typeface="Times New Roman" panose="02020603050405020304" pitchFamily="18" charset="0"/>
                <a:cs typeface="Times New Roman" panose="02020603050405020304" pitchFamily="18" charset="0"/>
              </a:rPr>
              <a:t>Davis</a:t>
            </a:r>
          </a:p>
          <a:p>
            <a:pPr marL="0" indent="0" algn="ctr">
              <a:buNone/>
            </a:pPr>
            <a:endParaRPr lang="en-US" sz="3200" dirty="0" smtClean="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(born March 1, 1969), better known by his stage name </a:t>
            </a:r>
            <a:r>
              <a:rPr lang="en-US" dirty="0" err="1">
                <a:latin typeface="Times New Roman" panose="02020603050405020304" pitchFamily="18" charset="0"/>
                <a:cs typeface="Times New Roman" panose="02020603050405020304" pitchFamily="18" charset="0"/>
              </a:rPr>
              <a:t>Litefoot</a:t>
            </a:r>
            <a:r>
              <a:rPr lang="en-US" dirty="0">
                <a:latin typeface="Times New Roman" panose="02020603050405020304" pitchFamily="18" charset="0"/>
                <a:cs typeface="Times New Roman" panose="02020603050405020304" pitchFamily="18" charset="0"/>
              </a:rPr>
              <a:t>, is a Native American rapper, actor, and the founder of the Red Vinyl record label. He also portrayed Little Bear in the movie The Indian in the Cupboard, and </a:t>
            </a:r>
            <a:r>
              <a:rPr lang="en-US" dirty="0" err="1">
                <a:latin typeface="Times New Roman" panose="02020603050405020304" pitchFamily="18" charset="0"/>
                <a:cs typeface="Times New Roman" panose="02020603050405020304" pitchFamily="18" charset="0"/>
              </a:rPr>
              <a:t>Nightwolf</a:t>
            </a:r>
            <a:r>
              <a:rPr lang="en-US" dirty="0">
                <a:latin typeface="Times New Roman" panose="02020603050405020304" pitchFamily="18" charset="0"/>
                <a:cs typeface="Times New Roman" panose="02020603050405020304" pitchFamily="18" charset="0"/>
              </a:rPr>
              <a:t> in Mortal </a:t>
            </a:r>
            <a:r>
              <a:rPr lang="en-US" dirty="0" err="1">
                <a:latin typeface="Times New Roman" panose="02020603050405020304" pitchFamily="18" charset="0"/>
                <a:cs typeface="Times New Roman" panose="02020603050405020304" pitchFamily="18" charset="0"/>
              </a:rPr>
              <a:t>Kombat</a:t>
            </a:r>
            <a:r>
              <a:rPr lang="en-US" dirty="0">
                <a:latin typeface="Times New Roman" panose="02020603050405020304" pitchFamily="18" charset="0"/>
                <a:cs typeface="Times New Roman" panose="02020603050405020304" pitchFamily="18" charset="0"/>
              </a:rPr>
              <a:t> Annihilation.</a:t>
            </a:r>
            <a:endParaRPr lang="ru-RU" dirty="0">
              <a:latin typeface="Times New Roman" panose="02020603050405020304" pitchFamily="18" charset="0"/>
              <a:cs typeface="Times New Roman" panose="02020603050405020304" pitchFamily="18" charset="0"/>
            </a:endParaRPr>
          </a:p>
        </p:txBody>
      </p:sp>
      <p:pic>
        <p:nvPicPr>
          <p:cNvPr id="1024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27584" y="1772816"/>
            <a:ext cx="3168352"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8129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4860032" y="2492896"/>
            <a:ext cx="3888432" cy="3633584"/>
          </a:xfrm>
        </p:spPr>
        <p:txBody>
          <a:bodyPr/>
          <a:lstStyle/>
          <a:p>
            <a:pPr marL="0" indent="0" algn="just">
              <a:buNone/>
            </a:pPr>
            <a:r>
              <a:rPr lang="en-US" dirty="0">
                <a:latin typeface="Times New Roman" panose="02020603050405020304" pitchFamily="18" charset="0"/>
                <a:cs typeface="Times New Roman" panose="02020603050405020304" pitchFamily="18" charset="0"/>
              </a:rPr>
              <a:t>The </a:t>
            </a:r>
            <a:r>
              <a:rPr lang="en-US" dirty="0">
                <a:solidFill>
                  <a:srgbClr val="FF0000"/>
                </a:solidFill>
                <a:latin typeface="Times New Roman" panose="02020603050405020304" pitchFamily="18" charset="0"/>
                <a:cs typeface="Times New Roman" panose="02020603050405020304" pitchFamily="18" charset="0"/>
              </a:rPr>
              <a:t>Northeast culture area</a:t>
            </a:r>
            <a:r>
              <a:rPr lang="en-US" dirty="0">
                <a:latin typeface="Times New Roman" panose="02020603050405020304" pitchFamily="18" charset="0"/>
                <a:cs typeface="Times New Roman" panose="02020603050405020304" pitchFamily="18" charset="0"/>
              </a:rPr>
              <a:t>, one of the first to have sustained contact with Europeans, stretched from present-day Canada’s Atlantic coast to North Carolina and inland to the Mississippi River valley.</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539552" y="1988840"/>
            <a:ext cx="4104456" cy="4273407"/>
          </a:xfrm>
          <a:prstGeom prst="rect">
            <a:avLst/>
          </a:prstGeom>
        </p:spPr>
      </p:pic>
    </p:spTree>
    <p:extLst>
      <p:ext uri="{BB962C8B-B14F-4D97-AF65-F5344CB8AC3E}">
        <p14:creationId xmlns:p14="http://schemas.microsoft.com/office/powerpoint/2010/main" val="27517079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4788024" y="2780928"/>
            <a:ext cx="3679320" cy="3345552"/>
          </a:xfrm>
        </p:spPr>
        <p:txBody>
          <a:bodyPr/>
          <a:lstStyle/>
          <a:p>
            <a:pPr marL="0" indent="0" algn="just">
              <a:buNone/>
            </a:pPr>
            <a:r>
              <a:rPr lang="en-US" dirty="0">
                <a:latin typeface="Times New Roman" panose="02020603050405020304" pitchFamily="18" charset="0"/>
                <a:cs typeface="Times New Roman" panose="02020603050405020304" pitchFamily="18" charset="0"/>
              </a:rPr>
              <a:t>The </a:t>
            </a:r>
            <a:r>
              <a:rPr lang="en-US" dirty="0">
                <a:solidFill>
                  <a:srgbClr val="FF0000"/>
                </a:solidFill>
                <a:latin typeface="Times New Roman" panose="02020603050405020304" pitchFamily="18" charset="0"/>
                <a:cs typeface="Times New Roman" panose="02020603050405020304" pitchFamily="18" charset="0"/>
              </a:rPr>
              <a:t>Southeast culture area</a:t>
            </a:r>
            <a:r>
              <a:rPr lang="en-US" dirty="0">
                <a:latin typeface="Times New Roman" panose="02020603050405020304" pitchFamily="18" charset="0"/>
                <a:cs typeface="Times New Roman" panose="02020603050405020304" pitchFamily="18" charset="0"/>
              </a:rPr>
              <a:t>, north of the Gulf of Mexico and south of the Northeast, was a humid, fertile agricultural region.</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611560" y="1916832"/>
            <a:ext cx="3960440" cy="4335889"/>
          </a:xfrm>
          <a:prstGeom prst="rect">
            <a:avLst/>
          </a:prstGeom>
        </p:spPr>
      </p:pic>
    </p:spTree>
    <p:extLst>
      <p:ext uri="{BB962C8B-B14F-4D97-AF65-F5344CB8AC3E}">
        <p14:creationId xmlns:p14="http://schemas.microsoft.com/office/powerpoint/2010/main" val="2253137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4716016" y="2679192"/>
            <a:ext cx="3751328" cy="3447288"/>
          </a:xfrm>
        </p:spPr>
        <p:txBody>
          <a:bodyPr/>
          <a:lstStyle/>
          <a:p>
            <a:pPr marL="0" indent="0" algn="just">
              <a:buNone/>
            </a:pPr>
            <a:r>
              <a:rPr lang="en-US" dirty="0">
                <a:latin typeface="Times New Roman" panose="02020603050405020304" pitchFamily="18" charset="0"/>
                <a:cs typeface="Times New Roman" panose="02020603050405020304" pitchFamily="18" charset="0"/>
              </a:rPr>
              <a:t>The </a:t>
            </a:r>
            <a:r>
              <a:rPr lang="en-US" dirty="0">
                <a:solidFill>
                  <a:srgbClr val="FF0000"/>
                </a:solidFill>
                <a:latin typeface="Times New Roman" panose="02020603050405020304" pitchFamily="18" charset="0"/>
                <a:cs typeface="Times New Roman" panose="02020603050405020304" pitchFamily="18" charset="0"/>
              </a:rPr>
              <a:t>Plains culture area </a:t>
            </a:r>
            <a:r>
              <a:rPr lang="en-US" dirty="0">
                <a:latin typeface="Times New Roman" panose="02020603050405020304" pitchFamily="18" charset="0"/>
                <a:cs typeface="Times New Roman" panose="02020603050405020304" pitchFamily="18" charset="0"/>
              </a:rPr>
              <a:t>comprises the vast prairie region between the Mississippi River and the Rocky Mountains, from present-day Canada to the Gulf of Mexico.</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467544" y="1988840"/>
            <a:ext cx="3960440" cy="4014515"/>
          </a:xfrm>
          <a:prstGeom prst="rect">
            <a:avLst/>
          </a:prstGeom>
        </p:spPr>
      </p:pic>
    </p:spTree>
    <p:extLst>
      <p:ext uri="{BB962C8B-B14F-4D97-AF65-F5344CB8AC3E}">
        <p14:creationId xmlns:p14="http://schemas.microsoft.com/office/powerpoint/2010/main" val="3998099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4645152" y="2276872"/>
            <a:ext cx="4031304" cy="3849608"/>
          </a:xfrm>
        </p:spPr>
        <p:txBody>
          <a:bodyPr/>
          <a:lstStyle/>
          <a:p>
            <a:pPr marL="0" indent="0" algn="just">
              <a:buNone/>
            </a:pPr>
            <a:r>
              <a:rPr lang="en-US" dirty="0">
                <a:latin typeface="Times New Roman" panose="02020603050405020304" pitchFamily="18" charset="0"/>
                <a:cs typeface="Times New Roman" panose="02020603050405020304" pitchFamily="18" charset="0"/>
              </a:rPr>
              <a:t>The peoples of the </a:t>
            </a:r>
            <a:r>
              <a:rPr lang="en-US" dirty="0">
                <a:solidFill>
                  <a:srgbClr val="FF0000"/>
                </a:solidFill>
                <a:latin typeface="Times New Roman" panose="02020603050405020304" pitchFamily="18" charset="0"/>
                <a:cs typeface="Times New Roman" panose="02020603050405020304" pitchFamily="18" charset="0"/>
              </a:rPr>
              <a:t>Southwest culture area</a:t>
            </a:r>
            <a:r>
              <a:rPr lang="en-US" dirty="0">
                <a:latin typeface="Times New Roman" panose="02020603050405020304" pitchFamily="18" charset="0"/>
                <a:cs typeface="Times New Roman" panose="02020603050405020304" pitchFamily="18" charset="0"/>
              </a:rPr>
              <a:t>, a huge desert region in present-day Arizona and New Mexico (along with parts of Colorado, Utah, Texas and Mexico) developed two distinct ways of life.</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p:cNvPicPr>
          <p:nvPr>
            <p:ph sz="quarter" idx="13"/>
          </p:nvPr>
        </p:nvPicPr>
        <p:blipFill>
          <a:blip r:embed="rId2"/>
          <a:stretch>
            <a:fillRect/>
          </a:stretch>
        </p:blipFill>
        <p:spPr>
          <a:xfrm>
            <a:off x="467544" y="1988840"/>
            <a:ext cx="3601425" cy="4024041"/>
          </a:xfrm>
          <a:prstGeom prst="rect">
            <a:avLst/>
          </a:prstGeom>
        </p:spPr>
      </p:pic>
    </p:spTree>
    <p:extLst>
      <p:ext uri="{BB962C8B-B14F-4D97-AF65-F5344CB8AC3E}">
        <p14:creationId xmlns:p14="http://schemas.microsoft.com/office/powerpoint/2010/main" val="42758889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369</TotalTime>
  <Words>4070</Words>
  <Application>Microsoft Office PowerPoint</Application>
  <PresentationFormat>Экран (4:3)</PresentationFormat>
  <Paragraphs>155</Paragraphs>
  <Slides>55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55</vt:i4>
      </vt:variant>
    </vt:vector>
  </HeadingPairs>
  <TitlesOfParts>
    <vt:vector size="56" baseType="lpstr">
      <vt:lpstr>Волна</vt:lpstr>
      <vt:lpstr>HOW   MUCH   DO UKRAINIANS   KNOW ABOUT   NATIVE   AMERICANS?</vt:lpstr>
      <vt:lpstr>Simon Ortiz (Acoma Pueblo)</vt:lpstr>
      <vt:lpstr>Native American Territories</vt:lpstr>
      <vt:lpstr>  In the study of Native Americans, it is more evident to divide the  Americas into geographic regions. There are 10 divisions (Culture Areas) for North  America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Appearance</vt:lpstr>
      <vt:lpstr>Презентация PowerPoint</vt:lpstr>
      <vt:lpstr>Native American Lifestyle</vt:lpstr>
      <vt:lpstr>Презентация PowerPoint</vt:lpstr>
      <vt:lpstr>Презентация PowerPoint</vt:lpstr>
      <vt:lpstr>Презентация PowerPoint</vt:lpstr>
      <vt:lpstr>Презентация PowerPoint</vt:lpstr>
      <vt:lpstr>Презентация PowerPoint</vt:lpstr>
      <vt:lpstr>WOMEN AND CEREMONIES </vt:lpstr>
      <vt:lpstr>WHAT CLOTHING DID THEY WEAR?</vt:lpstr>
      <vt:lpstr>NATIVE AMERICAN HOUSING</vt:lpstr>
      <vt:lpstr>Wigwam Homes</vt:lpstr>
      <vt:lpstr>Longhouses </vt:lpstr>
      <vt:lpstr>Tepees </vt:lpstr>
      <vt:lpstr>Grass Houses </vt:lpstr>
      <vt:lpstr>Wattle and Daub Houses </vt:lpstr>
      <vt:lpstr>Chickees </vt:lpstr>
      <vt:lpstr>Adobe Houses </vt:lpstr>
      <vt:lpstr>Earthen Houses </vt:lpstr>
      <vt:lpstr>Plank Houses </vt:lpstr>
      <vt:lpstr>Igloos </vt:lpstr>
      <vt:lpstr>Brush Shelters </vt:lpstr>
      <vt:lpstr>Simon Ortiz (Acoma Pueblo)</vt:lpstr>
      <vt:lpstr>THE PERSONAL LEVEL OF SPIRITUALITY</vt:lpstr>
      <vt:lpstr>SPIRIT NAMES </vt:lpstr>
      <vt:lpstr>DIRECTION </vt:lpstr>
      <vt:lpstr>THE COMMITMENTS </vt:lpstr>
      <vt:lpstr>PERSONAL SACRED ITEMS </vt:lpstr>
      <vt:lpstr>THE SACRED PIPE </vt:lpstr>
      <vt:lpstr>SMUDGING CEREMONY</vt:lpstr>
      <vt:lpstr>The Medicine Wheel</vt:lpstr>
      <vt:lpstr>Population </vt:lpstr>
      <vt:lpstr>Famous Native American Tribes </vt:lpstr>
      <vt:lpstr>Modern Native American Life </vt:lpstr>
      <vt:lpstr>Do Native Americans still live in houses like these today? </vt:lpstr>
      <vt:lpstr>Nowadays Famous Native Americans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MUCH   DO UKRAINIANS   KNOW ABOUT   NATIVE   AMERICANS?</dc:title>
  <cp:lastModifiedBy>RePack by Diakov</cp:lastModifiedBy>
  <cp:revision>188</cp:revision>
  <dcterms:modified xsi:type="dcterms:W3CDTF">2016-05-25T17:15:13Z</dcterms:modified>
</cp:coreProperties>
</file>