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5" r:id="rId29"/>
    <p:sldId id="346" r:id="rId30"/>
    <p:sldId id="347" r:id="rId31"/>
    <p:sldId id="348" r:id="rId32"/>
    <p:sldId id="341" r:id="rId33"/>
    <p:sldId id="342" r:id="rId34"/>
    <p:sldId id="343" r:id="rId35"/>
    <p:sldId id="344" r:id="rId36"/>
    <p:sldId id="349" r:id="rId37"/>
    <p:sldId id="350" r:id="rId38"/>
    <p:sldId id="351" r:id="rId39"/>
    <p:sldId id="352" r:id="rId40"/>
    <p:sldId id="353" r:id="rId41"/>
    <p:sldId id="306" r:id="rId42"/>
  </p:sldIdLst>
  <p:sldSz cx="9144000" cy="6858000" type="screen4x3"/>
  <p:notesSz cx="6858000" cy="9144000"/>
  <p:custDataLst>
    <p:tags r:id="rId44"/>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PC" initials="U" lastIdx="1" clrIdx="0">
    <p:extLst>
      <p:ext uri="{19B8F6BF-5375-455C-9EA6-DF929625EA0E}">
        <p15:presenceInfo xmlns:p15="http://schemas.microsoft.com/office/powerpoint/2012/main" userId="User-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F12"/>
    <a:srgbClr val="040E08"/>
    <a:srgbClr val="B92D14"/>
    <a:srgbClr val="35759D"/>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9" autoAdjust="0"/>
    <p:restoredTop sz="95439" autoAdjust="0"/>
  </p:normalViewPr>
  <p:slideViewPr>
    <p:cSldViewPr>
      <p:cViewPr varScale="1">
        <p:scale>
          <a:sx n="97" d="100"/>
          <a:sy n="97" d="100"/>
        </p:scale>
        <p:origin x="1696"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795ABE-EE42-4DF7-8566-7F483198C6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A733-A3B6-4EDA-9997-D592882FF250}"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96684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2076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5590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4016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99665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6512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47144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41151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62332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19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9607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7666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858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0122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0679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86169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13384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4462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81122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57156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93877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29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5363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03059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2892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731867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21028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1445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42532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96384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18453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78989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13729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39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5966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896775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40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31408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A733-A3B6-4EDA-9997-D592882FF250}" type="slidenum">
              <a:rPr lang="en-US"/>
              <a:pPr/>
              <a:t>41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0890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0550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2033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6392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76649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528BD-2C5F-4665-B139-0320AF970F3C}"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147021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52400"/>
            <a:ext cx="7772400" cy="704850"/>
          </a:xfrm>
        </p:spPr>
        <p:txBody>
          <a:bodyPr/>
          <a:lstStyle>
            <a:lvl1pPr algn="r">
              <a:defRPr sz="4000"/>
            </a:lvl1pPr>
          </a:lstStyle>
          <a:p>
            <a:r>
              <a:rPr lang="ru-RU"/>
              <a:t>Образец заголовка</a:t>
            </a:r>
            <a:endParaRPr lang="en-US"/>
          </a:p>
        </p:txBody>
      </p:sp>
      <p:sp>
        <p:nvSpPr>
          <p:cNvPr id="3075" name="Rectangle 3"/>
          <p:cNvSpPr>
            <a:spLocks noGrp="1" noChangeArrowheads="1"/>
          </p:cNvSpPr>
          <p:nvPr>
            <p:ph type="subTitle" idx="1"/>
          </p:nvPr>
        </p:nvSpPr>
        <p:spPr>
          <a:xfrm>
            <a:off x="1066800" y="762000"/>
            <a:ext cx="7772400" cy="685800"/>
          </a:xfrm>
        </p:spPr>
        <p:txBody>
          <a:bodyPr/>
          <a:lstStyle>
            <a:lvl1pPr marL="0" indent="0" algn="r">
              <a:buFontTx/>
              <a:buNone/>
              <a:defRPr sz="2800"/>
            </a:lvl1pPr>
          </a:lstStyle>
          <a:p>
            <a:r>
              <a:rPr lang="ru-RU"/>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265238"/>
            <a:ext cx="1828800" cy="49069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14400" y="1265238"/>
            <a:ext cx="5334000" cy="49069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14400" y="22098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22098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2652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nvPr>
        </p:nvSpPr>
        <p:spPr bwMode="auto">
          <a:xfrm>
            <a:off x="914400" y="2209800"/>
            <a:ext cx="7315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effectLst>
            <a:outerShdw blurRad="76200" dist="63500" dir="2400000" algn="tl" rotWithShape="0">
              <a:prstClr val="black">
                <a:alpha val="60000"/>
              </a:prstClr>
            </a:outerShdw>
          </a:effectLst>
        </p:spPr>
        <p:txBody>
          <a:bodyPr/>
          <a:lstStyle/>
          <a:p>
            <a:r>
              <a:rPr lang="uk-UA" sz="3200"/>
              <a:t>Національний авіаційний університет</a:t>
            </a:r>
          </a:p>
        </p:txBody>
      </p:sp>
      <p:sp>
        <p:nvSpPr>
          <p:cNvPr id="2055" name="Rectangle 7"/>
          <p:cNvSpPr>
            <a:spLocks noGrp="1" noChangeArrowheads="1"/>
          </p:cNvSpPr>
          <p:nvPr>
            <p:ph type="subTitle" idx="1"/>
          </p:nvPr>
        </p:nvSpPr>
        <p:spPr>
          <a:xfrm>
            <a:off x="539552" y="762000"/>
            <a:ext cx="8299648" cy="685800"/>
          </a:xfrm>
          <a:effectLst>
            <a:outerShdw blurRad="76200" dist="63500" dir="2400000" algn="tl" rotWithShape="0">
              <a:prstClr val="black">
                <a:alpha val="60000"/>
              </a:prstClr>
            </a:outerShdw>
          </a:effectLst>
        </p:spPr>
        <p:txBody>
          <a:bodyPr/>
          <a:lstStyle/>
          <a:p>
            <a:r>
              <a:rPr lang="uk-UA"/>
              <a:t>Електричні апарати систем електропостачання</a:t>
            </a:r>
          </a:p>
          <a:p>
            <a:r>
              <a:rPr lang="uk-UA"/>
              <a:t>Лекція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1512168"/>
          </a:xfrm>
        </p:spPr>
        <p:txBody>
          <a:bodyPr/>
          <a:lstStyle/>
          <a:p>
            <a:pPr algn="ctr"/>
            <a:r>
              <a:rPr lang="ru-RU" sz="2000" b="1">
                <a:solidFill>
                  <a:schemeClr val="hlink"/>
                </a:solidFill>
              </a:rPr>
              <a:t>АВТОМАТИЧНІ КОМУТАЦІЙНІ АПАРАТИ РОЗПОДІЛЬЧИХ ПРИСТРОЇВ </a:t>
            </a:r>
            <a:br>
              <a:rPr lang="ru-RU" sz="2000" b="1">
                <a:solidFill>
                  <a:schemeClr val="hlink"/>
                </a:solidFill>
              </a:rPr>
            </a:br>
            <a:br>
              <a:rPr lang="ru-RU" sz="2000" b="1">
                <a:solidFill>
                  <a:schemeClr val="hlink"/>
                </a:solidFill>
              </a:rPr>
            </a:br>
            <a:r>
              <a:rPr lang="ru-RU" sz="2000">
                <a:solidFill>
                  <a:schemeClr val="hlink"/>
                </a:solidFill>
              </a:rPr>
              <a:t>ЗАПОБІЖНИКИ. ОСНОВНІ ПАРАМЕТРИ, ВИМОГИ ДО ЗАПОБІЖНИКІВ. </a:t>
            </a:r>
          </a:p>
        </p:txBody>
      </p:sp>
      <p:sp>
        <p:nvSpPr>
          <p:cNvPr id="60419" name="Rectangle 3"/>
          <p:cNvSpPr>
            <a:spLocks noGrp="1" noChangeArrowheads="1"/>
          </p:cNvSpPr>
          <p:nvPr>
            <p:ph type="body" idx="1"/>
          </p:nvPr>
        </p:nvSpPr>
        <p:spPr>
          <a:xfrm>
            <a:off x="1835696" y="2060848"/>
            <a:ext cx="7128792" cy="4464496"/>
          </a:xfrm>
        </p:spPr>
        <p:txBody>
          <a:bodyPr/>
          <a:lstStyle/>
          <a:p>
            <a:pPr algn="just"/>
            <a:r>
              <a:rPr lang="ru-RU" altLang="ko-KR" sz="1600" b="1">
                <a:solidFill>
                  <a:schemeClr val="tx1"/>
                </a:solidFill>
                <a:latin typeface="Verdana" pitchFamily="34" charset="0"/>
                <a:ea typeface="굴림" charset="-127"/>
              </a:rPr>
              <a:t>Запобіжник</a:t>
            </a:r>
            <a:r>
              <a:rPr lang="ru-RU" altLang="ko-KR" sz="1600">
                <a:solidFill>
                  <a:schemeClr val="tx1"/>
                </a:solidFill>
                <a:latin typeface="Verdana" pitchFamily="34" charset="0"/>
                <a:ea typeface="굴림" charset="-127"/>
              </a:rPr>
              <a:t> – електричний апарат, призначений для захисту електричних ланцюгів чи окремих електричних установок від перевантажень та струмів КЗ. </a:t>
            </a:r>
          </a:p>
          <a:p>
            <a:pPr algn="just"/>
            <a:r>
              <a:rPr lang="ru-RU" altLang="ko-KR" sz="1600">
                <a:solidFill>
                  <a:schemeClr val="tx1"/>
                </a:solidFill>
                <a:latin typeface="Verdana" pitchFamily="34" charset="0"/>
                <a:ea typeface="굴림" charset="-127"/>
              </a:rPr>
              <a:t>Основними елементами плавкого запобіжника є плавка вставка, що вмикається у розсічку захищаємого ланцюга, та дугогасильний пристрій, який гасить дугу виникаючу після плавлення вставки. </a:t>
            </a:r>
          </a:p>
          <a:p>
            <a:pPr algn="just"/>
            <a:r>
              <a:rPr lang="ru-RU" altLang="ko-KR" sz="1600">
                <a:solidFill>
                  <a:schemeClr val="tx1"/>
                </a:solidFill>
                <a:latin typeface="Verdana" pitchFamily="34" charset="0"/>
                <a:ea typeface="굴림" charset="-127"/>
              </a:rPr>
              <a:t>Запобіжник складається з плавкої вставки, патрону, в якому вона розміщена, контактних деталей для вмикання вставки у електричне коло. </a:t>
            </a:r>
          </a:p>
          <a:p>
            <a:pPr algn="just"/>
            <a:endParaRPr lang="uk-UA" altLang="ko-KR" sz="1600">
              <a:solidFill>
                <a:schemeClr val="tx1"/>
              </a:solidFill>
              <a:latin typeface="Verdana" pitchFamily="34" charset="0"/>
              <a:ea typeface="굴림" charset="-127"/>
            </a:endParaRPr>
          </a:p>
        </p:txBody>
      </p:sp>
    </p:spTree>
    <p:extLst>
      <p:ext uri="{BB962C8B-B14F-4D97-AF65-F5344CB8AC3E}">
        <p14:creationId xmlns:p14="http://schemas.microsoft.com/office/powerpoint/2010/main" val="409536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200800" cy="6552728"/>
          </a:xfrm>
        </p:spPr>
        <p:txBody>
          <a:bodyPr/>
          <a:lstStyle/>
          <a:p>
            <a:pPr algn="just"/>
            <a:r>
              <a:rPr lang="ru-RU" altLang="ko-KR" sz="1400">
                <a:solidFill>
                  <a:schemeClr val="tx1"/>
                </a:solidFill>
                <a:latin typeface="Verdana" pitchFamily="34" charset="0"/>
                <a:ea typeface="굴림" charset="-127"/>
              </a:rPr>
              <a:t>Основні параметри плавких запобіжників: </a:t>
            </a:r>
          </a:p>
          <a:p>
            <a:pPr algn="just"/>
            <a:r>
              <a:rPr lang="ru-RU" altLang="ko-KR" sz="1400" b="1">
                <a:solidFill>
                  <a:schemeClr val="tx1"/>
                </a:solidFill>
                <a:latin typeface="Verdana" pitchFamily="34" charset="0"/>
                <a:ea typeface="굴림" charset="-127"/>
              </a:rPr>
              <a:t>Номінальна напруга запобіжника </a:t>
            </a:r>
            <a:r>
              <a:rPr lang="ru-RU" altLang="ko-KR" sz="1400">
                <a:solidFill>
                  <a:schemeClr val="tx1"/>
                </a:solidFill>
                <a:latin typeface="Verdana" pitchFamily="34" charset="0"/>
                <a:ea typeface="굴림" charset="-127"/>
              </a:rPr>
              <a:t>– це напруга, на яку розрахований запобіжник для тривалої роботи. </a:t>
            </a:r>
          </a:p>
          <a:p>
            <a:pPr algn="just"/>
            <a:r>
              <a:rPr lang="ru-RU" altLang="ko-KR" sz="1400" b="1">
                <a:solidFill>
                  <a:schemeClr val="tx1"/>
                </a:solidFill>
                <a:latin typeface="Verdana" pitchFamily="34" charset="0"/>
                <a:ea typeface="굴림" charset="-127"/>
              </a:rPr>
              <a:t>Номінальний струм плавкої вставки Іном.вст</a:t>
            </a:r>
            <a:r>
              <a:rPr lang="ru-RU" altLang="ko-KR" sz="1400">
                <a:solidFill>
                  <a:schemeClr val="tx1"/>
                </a:solidFill>
                <a:latin typeface="Verdana" pitchFamily="34" charset="0"/>
                <a:ea typeface="굴림" charset="-127"/>
              </a:rPr>
              <a:t> – це струм, який витримує плавка вставка необмеженодовгий час. </a:t>
            </a:r>
          </a:p>
          <a:p>
            <a:pPr algn="just"/>
            <a:r>
              <a:rPr lang="ru-RU" altLang="ko-KR" sz="1400" b="1">
                <a:solidFill>
                  <a:schemeClr val="tx1"/>
                </a:solidFill>
                <a:latin typeface="Verdana" pitchFamily="34" charset="0"/>
                <a:ea typeface="굴림" charset="-127"/>
              </a:rPr>
              <a:t>Номінальний струм запобіжника Іном.з </a:t>
            </a:r>
            <a:r>
              <a:rPr lang="ru-RU" altLang="ko-KR" sz="1400">
                <a:solidFill>
                  <a:schemeClr val="tx1"/>
                </a:solidFill>
                <a:latin typeface="Verdana" pitchFamily="34" charset="0"/>
                <a:ea typeface="굴림" charset="-127"/>
              </a:rPr>
              <a:t>– це струм, рівний найбільшому номінальному струму плавкої вставки, яка може бути встановлена в даний запобіжник (в один і той же запобіжник в залежності від номінального струму захищаємого об’єкту може вставлятися одна з декількох плавких вставок, розрахованих на різні номінальні струми). </a:t>
            </a:r>
          </a:p>
          <a:p>
            <a:pPr algn="just"/>
            <a:r>
              <a:rPr lang="ru-RU" altLang="ko-KR" sz="1400" b="1">
                <a:solidFill>
                  <a:schemeClr val="tx1"/>
                </a:solidFill>
                <a:latin typeface="Verdana" pitchFamily="34" charset="0"/>
                <a:ea typeface="굴림" charset="-127"/>
              </a:rPr>
              <a:t>Максимальний струм відключення</a:t>
            </a:r>
            <a:r>
              <a:rPr lang="ru-RU" altLang="ko-KR" sz="1400">
                <a:solidFill>
                  <a:schemeClr val="tx1"/>
                </a:solidFill>
                <a:latin typeface="Verdana" pitchFamily="34" charset="0"/>
                <a:ea typeface="굴림" charset="-127"/>
              </a:rPr>
              <a:t> – це найбільший струм, який плавкий запобіжник може відключити без будь-яких пошкоджень або деформацій, які призводять до несправної роботи після заміни плавкої вставки. </a:t>
            </a:r>
          </a:p>
          <a:p>
            <a:pPr algn="just"/>
            <a:endParaRPr lang="ru-RU" altLang="ko-KR" sz="1400">
              <a:solidFill>
                <a:schemeClr val="tx1"/>
              </a:solidFill>
              <a:latin typeface="Verdana" pitchFamily="34" charset="0"/>
              <a:ea typeface="굴림" charset="-127"/>
            </a:endParaRPr>
          </a:p>
          <a:p>
            <a:pPr algn="just"/>
            <a:r>
              <a:rPr lang="ru-RU" altLang="ko-KR" sz="1400" b="1">
                <a:solidFill>
                  <a:schemeClr val="tx1"/>
                </a:solidFill>
                <a:latin typeface="Verdana" pitchFamily="34" charset="0"/>
                <a:ea typeface="굴림" charset="-127"/>
              </a:rPr>
              <a:t>До запобіжників ставляться такі вимоги:</a:t>
            </a:r>
            <a:r>
              <a:rPr lang="ru-RU" altLang="ko-KR" sz="1400">
                <a:solidFill>
                  <a:schemeClr val="tx1"/>
                </a:solidFill>
                <a:latin typeface="Verdana" pitchFamily="34" charset="0"/>
                <a:ea typeface="굴림" charset="-127"/>
              </a:rPr>
              <a:t> </a:t>
            </a:r>
          </a:p>
          <a:p>
            <a:pPr marL="357188" indent="0" algn="just">
              <a:buNone/>
            </a:pPr>
            <a:r>
              <a:rPr lang="ru-RU" altLang="ko-KR" sz="1400">
                <a:solidFill>
                  <a:schemeClr val="tx1"/>
                </a:solidFill>
                <a:latin typeface="Verdana" pitchFamily="34" charset="0"/>
                <a:ea typeface="굴림" charset="-127"/>
              </a:rPr>
              <a:t>1. ампер-секундна характеристика запобіжника повинна проходити нижче характеристики захищаємого об’єкту, причому як можливо ближче до неї; </a:t>
            </a:r>
          </a:p>
          <a:p>
            <a:pPr marL="357188" indent="0" algn="just">
              <a:buNone/>
            </a:pPr>
            <a:r>
              <a:rPr lang="ru-RU" altLang="ko-KR" sz="1400">
                <a:solidFill>
                  <a:schemeClr val="tx1"/>
                </a:solidFill>
                <a:latin typeface="Verdana" pitchFamily="34" charset="0"/>
                <a:ea typeface="굴림" charset="-127"/>
              </a:rPr>
              <a:t>2. при КЗ запобіжники повинні забезпечувати селективність захисту; </a:t>
            </a:r>
          </a:p>
          <a:p>
            <a:pPr marL="357188" indent="0" algn="just">
              <a:buNone/>
            </a:pPr>
            <a:r>
              <a:rPr lang="ru-RU" altLang="ko-KR" sz="1400">
                <a:solidFill>
                  <a:schemeClr val="tx1"/>
                </a:solidFill>
                <a:latin typeface="Verdana" pitchFamily="34" charset="0"/>
                <a:ea typeface="굴림" charset="-127"/>
              </a:rPr>
              <a:t>3. характеристики запобіжника повинні бути стабільними, а технологічний розподіл їх параметрів не повинен порушувати надійність захисту; </a:t>
            </a:r>
          </a:p>
          <a:p>
            <a:pPr marL="357188" indent="0" algn="just">
              <a:buNone/>
            </a:pPr>
            <a:r>
              <a:rPr lang="ru-RU" altLang="ko-KR" sz="1400">
                <a:solidFill>
                  <a:schemeClr val="tx1"/>
                </a:solidFill>
                <a:latin typeface="Verdana" pitchFamily="34" charset="0"/>
                <a:ea typeface="굴림" charset="-127"/>
              </a:rPr>
              <a:t>4. запобіжники повинні мати високу вимикаючу здатність; </a:t>
            </a:r>
          </a:p>
          <a:p>
            <a:pPr marL="357188" indent="0" algn="just">
              <a:buNone/>
            </a:pPr>
            <a:r>
              <a:rPr lang="ru-RU" altLang="ko-KR" sz="1400">
                <a:solidFill>
                  <a:schemeClr val="tx1"/>
                </a:solidFill>
                <a:latin typeface="Verdana" pitchFamily="34" charset="0"/>
                <a:ea typeface="굴림" charset="-127"/>
              </a:rPr>
              <a:t>5. заміна згорілого запобіжника чи плавкої вставки не повинна забирати багато часу. </a:t>
            </a:r>
          </a:p>
        </p:txBody>
      </p:sp>
    </p:spTree>
    <p:extLst>
      <p:ext uri="{BB962C8B-B14F-4D97-AF65-F5344CB8AC3E}">
        <p14:creationId xmlns:p14="http://schemas.microsoft.com/office/powerpoint/2010/main" val="339680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35696" y="116632"/>
            <a:ext cx="7308304" cy="715963"/>
          </a:xfrm>
        </p:spPr>
        <p:txBody>
          <a:bodyPr/>
          <a:lstStyle/>
          <a:p>
            <a:r>
              <a:rPr lang="ru-RU" sz="1800">
                <a:solidFill>
                  <a:schemeClr val="hlink"/>
                </a:solidFill>
              </a:rPr>
              <a:t> НАГРІВ ПЛАВКОЇ ВСТАВКИ ПРИ ТРИВАЛОМУ НАВАНТАЖЕННІ</a:t>
            </a:r>
            <a:endParaRPr lang="uk-UA" sz="1800">
              <a:solidFill>
                <a:schemeClr val="hlink"/>
              </a:solidFill>
            </a:endParaRPr>
          </a:p>
        </p:txBody>
      </p:sp>
      <p:sp>
        <p:nvSpPr>
          <p:cNvPr id="60419" name="Rectangle 3"/>
          <p:cNvSpPr>
            <a:spLocks noGrp="1" noChangeArrowheads="1"/>
          </p:cNvSpPr>
          <p:nvPr>
            <p:ph type="body" idx="1"/>
          </p:nvPr>
        </p:nvSpPr>
        <p:spPr>
          <a:xfrm>
            <a:off x="1826493" y="832595"/>
            <a:ext cx="7128792" cy="5239344"/>
          </a:xfrm>
        </p:spPr>
        <p:txBody>
          <a:bodyPr/>
          <a:lstStyle/>
          <a:p>
            <a:pPr algn="just"/>
            <a:r>
              <a:rPr lang="ru-RU" altLang="ko-KR" sz="1400">
                <a:solidFill>
                  <a:schemeClr val="tx1"/>
                </a:solidFill>
                <a:latin typeface="Verdana" pitchFamily="34" charset="0"/>
                <a:ea typeface="굴림" charset="-127"/>
              </a:rPr>
              <a:t>Основною характеристикою запобіжника є часо-струмова характеристика, яка є залежністю часу плавлення плавкої вставки від протікаючого струму.</a:t>
            </a:r>
          </a:p>
          <a:p>
            <a:pPr algn="just"/>
            <a:r>
              <a:rPr lang="ru-RU" altLang="ko-KR" sz="1400">
                <a:solidFill>
                  <a:schemeClr val="tx1"/>
                </a:solidFill>
                <a:latin typeface="Verdana" pitchFamily="34" charset="0"/>
                <a:ea typeface="굴림" charset="-127"/>
              </a:rPr>
              <a:t>Для надійного захисту споживача потрібно, щоб часо-струмова характеристика запобіжника (крива 1) в усіх точках проходила нижче характеристики захищаємого об’єкту (крива 2). Але реальна характеристика запобіжника (крива 3) перетинає криву 2. Якщо характеристика запобіжника відповідає кривій 1, то плавка вставка буде перегоряти через старіння чи під час пуску двигунів. Тому струм плавлення плавкої вставки вибирають більшим за номінальний струм навантаження. При цьому криві 2 та 3 перетинаються. В області великих перенавантажень запобіжник захищає об’єкт. В області невеликих навантажень струм, при якому плавиться плавка вставка, більший за струм захищаємого об’єкту і плавка вставка не перегоряє. </a:t>
            </a:r>
            <a:endParaRPr lang="uk-UA" altLang="ko-KR" sz="14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2767356" y="4005064"/>
            <a:ext cx="5621068" cy="2726386"/>
          </a:xfrm>
          <a:prstGeom prst="rect">
            <a:avLst/>
          </a:prstGeom>
        </p:spPr>
      </p:pic>
    </p:spTree>
    <p:extLst>
      <p:ext uri="{BB962C8B-B14F-4D97-AF65-F5344CB8AC3E}">
        <p14:creationId xmlns:p14="http://schemas.microsoft.com/office/powerpoint/2010/main" val="238728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239344"/>
          </a:xfrm>
        </p:spPr>
        <p:txBody>
          <a:bodyPr/>
          <a:lstStyle/>
          <a:p>
            <a:pPr algn="just"/>
            <a:r>
              <a:rPr lang="ru-RU" altLang="ko-KR" sz="1600">
                <a:solidFill>
                  <a:schemeClr val="tx1"/>
                </a:solidFill>
                <a:latin typeface="Verdana" pitchFamily="34" charset="0"/>
                <a:ea typeface="굴림" charset="-127"/>
              </a:rPr>
              <a:t>Найменший струм, при якому плавка вставка згоряє при досягненні нею усталеної температури, називається граничним струмом. </a:t>
            </a:r>
          </a:p>
          <a:p>
            <a:pPr algn="just"/>
            <a:r>
              <a:rPr lang="ru-RU" altLang="ko-KR" sz="1600">
                <a:solidFill>
                  <a:schemeClr val="tx1"/>
                </a:solidFill>
                <a:latin typeface="Verdana" pitchFamily="34" charset="0"/>
                <a:ea typeface="굴림" charset="-127"/>
              </a:rPr>
              <a:t>Щоб запобіжник не спрацьовував при номінальному струмі, необхідно щоб його номінальний струм був меншим за граничний струм. З іншого боку, для кращого захисту граничний струм повинен бути якомога ближчим до номінального. У зв’язку з тим, що час плавлення при граничному струмі більший за годину та температура плавлення матеріалів вставки складає багато сотень градусів, всі деталі запобіжника нагріваються до високих температур і відбувається теплове старіння плавкої вставки. </a:t>
            </a:r>
            <a:endParaRPr lang="uk-UA" altLang="ko-KR" sz="1600">
              <a:solidFill>
                <a:schemeClr val="tx1"/>
              </a:solidFill>
              <a:latin typeface="Verdana" pitchFamily="34" charset="0"/>
              <a:ea typeface="굴림" charset="-127"/>
            </a:endParaRPr>
          </a:p>
        </p:txBody>
      </p:sp>
    </p:spTree>
    <p:extLst>
      <p:ext uri="{BB962C8B-B14F-4D97-AF65-F5344CB8AC3E}">
        <p14:creationId xmlns:p14="http://schemas.microsoft.com/office/powerpoint/2010/main" val="292381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ru-RU" sz="2000">
                <a:solidFill>
                  <a:schemeClr val="hlink"/>
                </a:solidFill>
              </a:rPr>
              <a:t>НАГРІВ ПЛАВКИХ ВСТАВОК ПРИ КЗ</a:t>
            </a:r>
            <a:endParaRPr lang="uk-UA" sz="2000">
              <a:solidFill>
                <a:schemeClr val="hlink"/>
              </a:solidFill>
            </a:endParaRPr>
          </a:p>
        </p:txBody>
      </p:sp>
      <p:sp>
        <p:nvSpPr>
          <p:cNvPr id="60419" name="Rectangle 3"/>
          <p:cNvSpPr>
            <a:spLocks noGrp="1" noChangeArrowheads="1"/>
          </p:cNvSpPr>
          <p:nvPr>
            <p:ph type="body" idx="1"/>
          </p:nvPr>
        </p:nvSpPr>
        <p:spPr>
          <a:xfrm>
            <a:off x="1835696" y="853952"/>
            <a:ext cx="7128792" cy="5239344"/>
          </a:xfrm>
        </p:spPr>
        <p:txBody>
          <a:bodyPr/>
          <a:lstStyle/>
          <a:p>
            <a:pPr algn="just"/>
            <a:r>
              <a:rPr lang="ru-RU" altLang="ko-KR" sz="1600">
                <a:solidFill>
                  <a:schemeClr val="tx1"/>
                </a:solidFill>
                <a:latin typeface="Verdana" pitchFamily="34" charset="0"/>
                <a:ea typeface="굴림" charset="-127"/>
              </a:rPr>
              <a:t>Якщо струм, який проходить через плавку вставку в 3-4 рази перевищує номінальний, то все тепло, яке випромінює плавка вставка йде на нагрів запобіжника (адіабатний процес). </a:t>
            </a:r>
          </a:p>
          <a:p>
            <a:pPr algn="just"/>
            <a:r>
              <a:rPr lang="ru-RU" altLang="ko-KR" sz="1600">
                <a:solidFill>
                  <a:schemeClr val="tx1"/>
                </a:solidFill>
                <a:latin typeface="Verdana" pitchFamily="34" charset="0"/>
                <a:ea typeface="굴림" charset="-127"/>
              </a:rPr>
              <a:t>Час нагріву вставки до температури плавлення: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де А‘ - коефіцієнт, який визначається тільки фізичними постійними і не залежить від розміру плавкої вставки; </a:t>
            </a:r>
          </a:p>
          <a:p>
            <a:pPr algn="just"/>
            <a:r>
              <a:rPr lang="ru-RU" altLang="ko-KR" sz="1600">
                <a:solidFill>
                  <a:schemeClr val="tx1"/>
                </a:solidFill>
                <a:latin typeface="Verdana" pitchFamily="34" charset="0"/>
                <a:ea typeface="굴림" charset="-127"/>
              </a:rPr>
              <a:t>q – поперечний переріз вставки; </a:t>
            </a:r>
          </a:p>
          <a:p>
            <a:pPr algn="just"/>
            <a:r>
              <a:rPr lang="ru-RU" altLang="ko-KR" sz="1600">
                <a:solidFill>
                  <a:schemeClr val="tx1"/>
                </a:solidFill>
                <a:latin typeface="Verdana" pitchFamily="34" charset="0"/>
                <a:ea typeface="굴림" charset="-127"/>
              </a:rPr>
              <a:t>І</a:t>
            </a:r>
            <a:r>
              <a:rPr lang="ru-RU" altLang="ko-KR" sz="1600" baseline="-25000">
                <a:solidFill>
                  <a:schemeClr val="tx1"/>
                </a:solidFill>
                <a:latin typeface="Verdana" pitchFamily="34" charset="0"/>
                <a:ea typeface="굴림" charset="-127"/>
              </a:rPr>
              <a:t>к</a:t>
            </a:r>
            <a:r>
              <a:rPr lang="ru-RU" altLang="ko-KR" sz="1600">
                <a:solidFill>
                  <a:schemeClr val="tx1"/>
                </a:solidFill>
                <a:latin typeface="Verdana" pitchFamily="34" charset="0"/>
                <a:ea typeface="굴림" charset="-127"/>
              </a:rPr>
              <a:t> – струм; </a:t>
            </a:r>
          </a:p>
          <a:p>
            <a:pPr algn="just"/>
            <a:r>
              <a:rPr lang="ru-RU" altLang="ko-KR" sz="1600">
                <a:solidFill>
                  <a:schemeClr val="tx1"/>
                </a:solidFill>
                <a:latin typeface="Verdana" pitchFamily="34" charset="0"/>
                <a:ea typeface="굴림" charset="-127"/>
              </a:rPr>
              <a:t>δ</a:t>
            </a:r>
            <a:r>
              <a:rPr lang="ru-RU" altLang="ko-KR" sz="1600" baseline="-25000">
                <a:solidFill>
                  <a:schemeClr val="tx1"/>
                </a:solidFill>
                <a:latin typeface="Verdana" pitchFamily="34" charset="0"/>
                <a:ea typeface="굴림" charset="-127"/>
              </a:rPr>
              <a:t>к</a:t>
            </a:r>
            <a:r>
              <a:rPr lang="ru-RU" altLang="ko-KR" sz="1600">
                <a:solidFill>
                  <a:schemeClr val="tx1"/>
                </a:solidFill>
                <a:latin typeface="Verdana" pitchFamily="34" charset="0"/>
                <a:ea typeface="굴림" charset="-127"/>
              </a:rPr>
              <a:t> – густина струму у вставці. </a:t>
            </a:r>
          </a:p>
        </p:txBody>
      </p:sp>
      <p:pic>
        <p:nvPicPr>
          <p:cNvPr id="2" name="Рисунок 1"/>
          <p:cNvPicPr>
            <a:picLocks noChangeAspect="1"/>
          </p:cNvPicPr>
          <p:nvPr/>
        </p:nvPicPr>
        <p:blipFill>
          <a:blip r:embed="rId4"/>
          <a:stretch>
            <a:fillRect/>
          </a:stretch>
        </p:blipFill>
        <p:spPr>
          <a:xfrm>
            <a:off x="4139952" y="2202616"/>
            <a:ext cx="1882426" cy="866344"/>
          </a:xfrm>
          <a:prstGeom prst="rect">
            <a:avLst/>
          </a:prstGeom>
        </p:spPr>
      </p:pic>
    </p:spTree>
    <p:extLst>
      <p:ext uri="{BB962C8B-B14F-4D97-AF65-F5344CB8AC3E}">
        <p14:creationId xmlns:p14="http://schemas.microsoft.com/office/powerpoint/2010/main" val="387192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6552728"/>
          </a:xfrm>
        </p:spPr>
        <p:txBody>
          <a:bodyPr/>
          <a:lstStyle/>
          <a:p>
            <a:pPr algn="just"/>
            <a:r>
              <a:rPr lang="ru-RU" altLang="ko-KR" sz="1600">
                <a:solidFill>
                  <a:schemeClr val="tx1"/>
                </a:solidFill>
                <a:latin typeface="Verdana" pitchFamily="34" charset="0"/>
                <a:ea typeface="굴림" charset="-127"/>
              </a:rPr>
              <a:t>Після того як температура плавкої вставки досягла температури плавлення, для переходу вставки з твердого стану у рідкий їй необхідно надати тепло, рівне прихованій теплоті плавлення. </a:t>
            </a:r>
          </a:p>
          <a:p>
            <a:pPr algn="just"/>
            <a:r>
              <a:rPr lang="ru-RU" altLang="ko-KR" sz="1600">
                <a:solidFill>
                  <a:schemeClr val="tx1"/>
                </a:solidFill>
                <a:latin typeface="Verdana" pitchFamily="34" charset="0"/>
                <a:ea typeface="굴림" charset="-127"/>
              </a:rPr>
              <a:t>В процесі переходу плавкої вставки з одного стану в інший, її питомий опір різко збільшиться. Час переходу з твердого стану у рідкий визначається за формулою: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де ρ1 – питомий опір матеріалу при температурі плавлення; ρ2 – питомий </a:t>
            </a:r>
          </a:p>
          <a:p>
            <a:pPr algn="just"/>
            <a:r>
              <a:rPr lang="ru-RU" altLang="ko-KR" sz="1600">
                <a:solidFill>
                  <a:schemeClr val="tx1"/>
                </a:solidFill>
                <a:latin typeface="Verdana" pitchFamily="34" charset="0"/>
                <a:ea typeface="굴림" charset="-127"/>
              </a:rPr>
              <a:t>опір рідкого металу; γ – густина; L – прихована теплота плавлення на одиницю </a:t>
            </a:r>
          </a:p>
          <a:p>
            <a:pPr algn="just"/>
            <a:r>
              <a:rPr lang="ru-RU" altLang="ko-KR" sz="1600">
                <a:solidFill>
                  <a:schemeClr val="tx1"/>
                </a:solidFill>
                <a:latin typeface="Verdana" pitchFamily="34" charset="0"/>
                <a:ea typeface="굴림" charset="-127"/>
              </a:rPr>
              <a:t>маси. </a:t>
            </a:r>
          </a:p>
          <a:p>
            <a:pPr algn="just"/>
            <a:r>
              <a:rPr lang="ru-RU" altLang="ko-KR" sz="1600">
                <a:solidFill>
                  <a:schemeClr val="tx1"/>
                </a:solidFill>
                <a:latin typeface="Verdana" pitchFamily="34" charset="0"/>
                <a:ea typeface="굴림" charset="-127"/>
              </a:rPr>
              <a:t>Повний час роботи (відключення) запобіжника: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де </a:t>
            </a:r>
            <a:r>
              <a:rPr lang="en-US" altLang="ko-KR" sz="1600">
                <a:solidFill>
                  <a:schemeClr val="tx1"/>
                </a:solidFill>
                <a:latin typeface="Verdana" pitchFamily="34" charset="0"/>
                <a:ea typeface="굴림" charset="-127"/>
              </a:rPr>
              <a:t>t</a:t>
            </a:r>
            <a:r>
              <a:rPr lang="ru-RU" altLang="ko-KR" sz="1600" baseline="-25000">
                <a:solidFill>
                  <a:schemeClr val="tx1"/>
                </a:solidFill>
                <a:latin typeface="Verdana" pitchFamily="34" charset="0"/>
                <a:ea typeface="굴림" charset="-127"/>
              </a:rPr>
              <a:t>дуги</a:t>
            </a:r>
            <a:r>
              <a:rPr lang="ru-RU" altLang="ko-KR" sz="1600">
                <a:solidFill>
                  <a:schemeClr val="tx1"/>
                </a:solidFill>
                <a:latin typeface="Verdana" pitchFamily="34" charset="0"/>
                <a:ea typeface="굴림" charset="-127"/>
              </a:rPr>
              <a:t> – час горіння дуги; </a:t>
            </a:r>
            <a:r>
              <a:rPr lang="en-US" altLang="ko-KR" sz="1600">
                <a:solidFill>
                  <a:schemeClr val="tx1"/>
                </a:solidFill>
                <a:latin typeface="Verdana" pitchFamily="34" charset="0"/>
                <a:ea typeface="굴림" charset="-127"/>
              </a:rPr>
              <a:t>n – </a:t>
            </a:r>
            <a:r>
              <a:rPr lang="ru-RU" altLang="ko-KR" sz="1600">
                <a:solidFill>
                  <a:schemeClr val="tx1"/>
                </a:solidFill>
                <a:latin typeface="Verdana" pitchFamily="34" charset="0"/>
                <a:ea typeface="굴림" charset="-127"/>
              </a:rPr>
              <a:t>коефіцієнт, який враховує передчасне руйнування вставки (для алюмінію - 3); к</a:t>
            </a:r>
            <a:r>
              <a:rPr lang="ru-RU" altLang="ko-KR" sz="1600" baseline="-25000">
                <a:solidFill>
                  <a:schemeClr val="tx1"/>
                </a:solidFill>
                <a:latin typeface="Verdana" pitchFamily="34" charset="0"/>
                <a:ea typeface="굴림" charset="-127"/>
              </a:rPr>
              <a:t>0</a:t>
            </a:r>
            <a:r>
              <a:rPr lang="ru-RU" altLang="ko-KR" sz="1600">
                <a:solidFill>
                  <a:schemeClr val="tx1"/>
                </a:solidFill>
                <a:latin typeface="Verdana" pitchFamily="34" charset="0"/>
                <a:ea typeface="굴림" charset="-127"/>
              </a:rPr>
              <a:t> – коефіцієнт, який враховує тривалість горіння дуги між контактами запобіжника ( ≈ 1,2÷1,3 – для плавкої вставки, що горить на відкритому повітрі). </a:t>
            </a:r>
          </a:p>
          <a:p>
            <a:pPr algn="just"/>
            <a:endParaRPr lang="ru-RU" altLang="ko-KR" sz="1600">
              <a:solidFill>
                <a:schemeClr val="tx1"/>
              </a:solidFill>
              <a:latin typeface="Verdana" pitchFamily="34" charset="0"/>
              <a:ea typeface="굴림" charset="-127"/>
            </a:endParaRPr>
          </a:p>
          <a:p>
            <a:pPr algn="just"/>
            <a:endParaRPr lang="uk-UA" altLang="ko-KR" sz="1600">
              <a:solidFill>
                <a:schemeClr val="tx1"/>
              </a:solidFill>
              <a:latin typeface="Verdana" pitchFamily="34" charset="0"/>
              <a:ea typeface="굴림" charset="-127"/>
            </a:endParaRPr>
          </a:p>
        </p:txBody>
      </p:sp>
      <p:pic>
        <p:nvPicPr>
          <p:cNvPr id="3" name="Рисунок 2"/>
          <p:cNvPicPr>
            <a:picLocks noChangeAspect="1"/>
          </p:cNvPicPr>
          <p:nvPr/>
        </p:nvPicPr>
        <p:blipFill>
          <a:blip r:embed="rId4"/>
          <a:stretch>
            <a:fillRect/>
          </a:stretch>
        </p:blipFill>
        <p:spPr>
          <a:xfrm>
            <a:off x="3900092" y="2028547"/>
            <a:ext cx="3000000" cy="752381"/>
          </a:xfrm>
          <a:prstGeom prst="rect">
            <a:avLst/>
          </a:prstGeom>
        </p:spPr>
      </p:pic>
      <p:pic>
        <p:nvPicPr>
          <p:cNvPr id="4" name="Рисунок 3"/>
          <p:cNvPicPr>
            <a:picLocks noChangeAspect="1"/>
          </p:cNvPicPr>
          <p:nvPr/>
        </p:nvPicPr>
        <p:blipFill>
          <a:blip r:embed="rId5"/>
          <a:stretch>
            <a:fillRect/>
          </a:stretch>
        </p:blipFill>
        <p:spPr>
          <a:xfrm>
            <a:off x="3635896" y="4509120"/>
            <a:ext cx="4131040" cy="792088"/>
          </a:xfrm>
          <a:prstGeom prst="rect">
            <a:avLst/>
          </a:prstGeom>
        </p:spPr>
      </p:pic>
    </p:spTree>
    <p:extLst>
      <p:ext uri="{BB962C8B-B14F-4D97-AF65-F5344CB8AC3E}">
        <p14:creationId xmlns:p14="http://schemas.microsoft.com/office/powerpoint/2010/main" val="111382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5976664"/>
          </a:xfrm>
        </p:spPr>
        <p:txBody>
          <a:bodyPr/>
          <a:lstStyle/>
          <a:p>
            <a:pPr algn="just"/>
            <a:r>
              <a:rPr lang="ru-RU" altLang="ko-KR" sz="1600">
                <a:solidFill>
                  <a:schemeClr val="tx1"/>
                </a:solidFill>
                <a:latin typeface="Verdana" pitchFamily="34" charset="0"/>
                <a:ea typeface="굴림" charset="-127"/>
              </a:rPr>
              <a:t>У запобіжниках з наповнювачем час відключення: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де к – коефіцієнт, який враховує тривалість горіння дуги в каналі, який утворений наповнювачем ( ≈ 1,7÷2). </a:t>
            </a:r>
          </a:p>
          <a:p>
            <a:pPr algn="just"/>
            <a:r>
              <a:rPr lang="ru-RU" altLang="ko-KR" sz="1600">
                <a:solidFill>
                  <a:schemeClr val="tx1"/>
                </a:solidFill>
                <a:latin typeface="Verdana" pitchFamily="34" charset="0"/>
                <a:ea typeface="굴림" charset="-127"/>
              </a:rPr>
              <a:t>При струмах, які перевищують граничний струм, плавка вставка повинна перегоріти у найкоротший термін. Щоб різко скоротити час плавлення вставки з ростом струму, плавкій вставці придають спеціальної форми або використовують металургічний ефект. </a:t>
            </a:r>
          </a:p>
          <a:p>
            <a:pPr algn="just"/>
            <a:r>
              <a:rPr lang="ru-RU" altLang="ko-KR" sz="1600">
                <a:solidFill>
                  <a:schemeClr val="tx1"/>
                </a:solidFill>
                <a:latin typeface="Verdana" pitchFamily="34" charset="0"/>
                <a:ea typeface="굴림" charset="-127"/>
              </a:rPr>
              <a:t>У першому випадку вставку виконують у вигляді пластини з вирізами, які зменшують її переріз на окремих ділянках (рис. а) на вузьких ділянках виділяється більше теплоти, ніж на широких. При номінальних струмах надлишкова теплота внаслідок теплопровідності матеріалу вставки встигає поширитись до більш широких ділянок та вся вставка має практично однакову температуру. При перевантаженні нагрів вузьких ділянок відбувається швидше, оскільки тільки частина теплоти встигає відводитись до широких ділянок. </a:t>
            </a:r>
          </a:p>
          <a:p>
            <a:pPr algn="just"/>
            <a:r>
              <a:rPr lang="ru-RU" altLang="ko-KR" sz="1600">
                <a:solidFill>
                  <a:schemeClr val="tx1"/>
                </a:solidFill>
                <a:latin typeface="Verdana" pitchFamily="34" charset="0"/>
                <a:ea typeface="굴림" charset="-127"/>
              </a:rPr>
              <a:t>Плавка вставка плавиться у місці, де має найвищу температуру. При КЗ нагрів вузьких ділянок проходить настільки інтенсивно, що теплота не встигає відводитись у оточуюче середовище. Плавка вставка перегоряє одночасно у всіх або у декількох вузьких місцях (рис. б, в). </a:t>
            </a:r>
            <a:endParaRPr lang="uk-UA" altLang="ko-KR" sz="16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2987824" y="476672"/>
            <a:ext cx="4513936" cy="864096"/>
          </a:xfrm>
          <a:prstGeom prst="rect">
            <a:avLst/>
          </a:prstGeom>
        </p:spPr>
      </p:pic>
      <p:pic>
        <p:nvPicPr>
          <p:cNvPr id="4" name="Рисунок 3"/>
          <p:cNvPicPr>
            <a:picLocks noChangeAspect="1"/>
          </p:cNvPicPr>
          <p:nvPr/>
        </p:nvPicPr>
        <p:blipFill>
          <a:blip r:embed="rId5"/>
          <a:stretch>
            <a:fillRect/>
          </a:stretch>
        </p:blipFill>
        <p:spPr>
          <a:xfrm>
            <a:off x="0" y="3501008"/>
            <a:ext cx="1885714" cy="2057143"/>
          </a:xfrm>
          <a:prstGeom prst="rect">
            <a:avLst/>
          </a:prstGeom>
        </p:spPr>
      </p:pic>
    </p:spTree>
    <p:extLst>
      <p:ext uri="{BB962C8B-B14F-4D97-AF65-F5344CB8AC3E}">
        <p14:creationId xmlns:p14="http://schemas.microsoft.com/office/powerpoint/2010/main" val="102956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0"/>
            <a:ext cx="7128792" cy="6858000"/>
          </a:xfrm>
        </p:spPr>
        <p:txBody>
          <a:bodyPr/>
          <a:lstStyle/>
          <a:p>
            <a:pPr algn="just"/>
            <a:r>
              <a:rPr lang="ru-RU" altLang="ko-KR" sz="1600">
                <a:solidFill>
                  <a:schemeClr val="tx1"/>
                </a:solidFill>
                <a:latin typeface="Verdana" pitchFamily="34" charset="0"/>
                <a:ea typeface="굴림" charset="-127"/>
              </a:rPr>
              <a:t>У другому випадку (металургічний ефект) використовується здатність багатьох легкоплавких металів (олова, свинцю та ін.) у розплавленому стані розчиняти деякі більш тугоплавкі метали (мідь, срібло та ін.). Отриманий при цьому розчин розплавлених металів має інші характеристики, ніж вихідні метали. Це явище і використовується у запобіжниках. </a:t>
            </a:r>
          </a:p>
          <a:p>
            <a:pPr algn="just"/>
            <a:r>
              <a:rPr lang="ru-RU" altLang="ko-KR" sz="1600">
                <a:solidFill>
                  <a:schemeClr val="tx1"/>
                </a:solidFill>
                <a:latin typeface="Verdana" pitchFamily="34" charset="0"/>
                <a:ea typeface="굴림" charset="-127"/>
              </a:rPr>
              <a:t>Для прискорення плавлення плавкої вставки при перевантаженнях та для зниження загальної температури всієї вставки при її плавленні на тонку проволоку (d не менше 1 мм) наноситься кулька олова. При нагріві вставки спочатку плавиться олово, яке має </a:t>
            </a:r>
            <a:r>
              <a:rPr lang="en-US" altLang="ko-KR" sz="1600">
                <a:solidFill>
                  <a:schemeClr val="tx1"/>
                </a:solidFill>
                <a:latin typeface="Verdana" pitchFamily="34" charset="0"/>
                <a:ea typeface="굴림" charset="-127"/>
              </a:rPr>
              <a:t>t</a:t>
            </a:r>
            <a:r>
              <a:rPr lang="ru-RU" altLang="ko-KR" sz="1600">
                <a:solidFill>
                  <a:schemeClr val="tx1"/>
                </a:solidFill>
                <a:latin typeface="Verdana" pitchFamily="34" charset="0"/>
                <a:ea typeface="굴림" charset="-127"/>
              </a:rPr>
              <a:t>пл= 2320С. У місці контакту олова з проволокою починається її розчинення та зменшення перерізу вставки. Це викликає збільшення опору та зниження температури плавлення металевої проволоки. Процес триває доки проволока не розплавиться у точці, де розміщена олов’яна кулька. Застосування металургійного ефекту дозволяє збільшити вимикаючу здатність запобіжника. </a:t>
            </a:r>
          </a:p>
          <a:p>
            <a:pPr algn="just"/>
            <a:r>
              <a:rPr lang="ru-RU" altLang="ko-KR" sz="1600">
                <a:solidFill>
                  <a:schemeClr val="tx1"/>
                </a:solidFill>
                <a:latin typeface="Verdana" pitchFamily="34" charset="0"/>
                <a:ea typeface="굴림" charset="-127"/>
              </a:rPr>
              <a:t>Наведені методи прискорення перегорання плавкої вставки при струмах перевантаження та КЗ дають одну надзвичайну перевагу плавким запобіжникам – струмообмежуючу дію, тобто плавка вставка перегоряє набагато раніше, ніж струм у ланцюзі при КЗ встигає досягнути встановленого значення. При цьому струм КЗ обмежується у 2-5 разів, і тим самим знижується руйнівна дія електродинамічних сил, які пропорційні квадрату струму. </a:t>
            </a:r>
          </a:p>
        </p:txBody>
      </p:sp>
    </p:spTree>
    <p:extLst>
      <p:ext uri="{BB962C8B-B14F-4D97-AF65-F5344CB8AC3E}">
        <p14:creationId xmlns:p14="http://schemas.microsoft.com/office/powerpoint/2010/main" val="422544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ru-RU" sz="2000">
                <a:solidFill>
                  <a:schemeClr val="hlink"/>
                </a:solidFill>
              </a:rPr>
              <a:t>МАТЕРІАЛИ ПЛАВКИХ ВСТАВОК ЗАПОБІЖНИКІВ</a:t>
            </a:r>
            <a:endParaRPr lang="uk-UA" sz="2000">
              <a:solidFill>
                <a:schemeClr val="hlink"/>
              </a:solidFill>
            </a:endParaRPr>
          </a:p>
        </p:txBody>
      </p:sp>
      <p:sp>
        <p:nvSpPr>
          <p:cNvPr id="60419" name="Rectangle 3"/>
          <p:cNvSpPr>
            <a:spLocks noGrp="1" noChangeArrowheads="1"/>
          </p:cNvSpPr>
          <p:nvPr>
            <p:ph type="body" idx="1"/>
          </p:nvPr>
        </p:nvSpPr>
        <p:spPr>
          <a:xfrm>
            <a:off x="1835696" y="692696"/>
            <a:ext cx="7128792" cy="5400600"/>
          </a:xfrm>
        </p:spPr>
        <p:txBody>
          <a:bodyPr/>
          <a:lstStyle/>
          <a:p>
            <a:pPr algn="just"/>
            <a:r>
              <a:rPr lang="ru-RU" altLang="ko-KR" sz="1400">
                <a:solidFill>
                  <a:schemeClr val="tx1"/>
                </a:solidFill>
                <a:latin typeface="Verdana" pitchFamily="34" charset="0"/>
                <a:ea typeface="굴림" charset="-127"/>
              </a:rPr>
              <a:t>Для зниження температури плавлення вставки, матеріалом для неї служать легкоплавкі метали, такі як свинець, цинк, срібло, мідь та їх сплави. Властивості деяких матеріалів вказані у таблиці.</a:t>
            </a: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marL="0" indent="0" algn="just">
              <a:buNone/>
            </a:pPr>
            <a:r>
              <a:rPr lang="ru-RU" altLang="ko-KR" sz="1400">
                <a:solidFill>
                  <a:schemeClr val="tx1"/>
                </a:solidFill>
                <a:latin typeface="Verdana" pitchFamily="34" charset="0"/>
                <a:ea typeface="굴림" charset="-127"/>
              </a:rPr>
              <a:t>де tдоп – допустима температура – температура плавкої вставки при тривалому протіканні струму; </a:t>
            </a:r>
          </a:p>
          <a:p>
            <a:pPr marL="0" indent="0" algn="just">
              <a:buNone/>
            </a:pPr>
            <a:r>
              <a:rPr lang="ru-RU" altLang="ko-KR" sz="1400">
                <a:solidFill>
                  <a:schemeClr val="tx1"/>
                </a:solidFill>
                <a:latin typeface="Verdana" pitchFamily="34" charset="0"/>
                <a:ea typeface="굴림" charset="-127"/>
              </a:rPr>
              <a:t>А‘ , А‘‘- сталі коефіцієнти, які визначають властивості матеріалу. </a:t>
            </a:r>
          </a:p>
          <a:p>
            <a:pPr algn="just"/>
            <a:endParaRPr lang="uk-UA" altLang="ko-KR" sz="14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Найменшу температуру плавлення має свинець, але його питомий опір в 12 разів вище, ніж у міді. Отже, переріз свинцевої плавкої вставки повинен бути у 12 разів більшим, ніж переріз вставки з міді, що призводить до збільшення габаритів свинцевої плавкої вставки. </a:t>
            </a:r>
          </a:p>
          <a:p>
            <a:pPr algn="just"/>
            <a:endParaRPr lang="uk-UA" altLang="ko-KR" sz="16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1964829" y="1408659"/>
            <a:ext cx="7082780" cy="2206255"/>
          </a:xfrm>
          <a:prstGeom prst="rect">
            <a:avLst/>
          </a:prstGeom>
        </p:spPr>
      </p:pic>
    </p:spTree>
    <p:extLst>
      <p:ext uri="{BB962C8B-B14F-4D97-AF65-F5344CB8AC3E}">
        <p14:creationId xmlns:p14="http://schemas.microsoft.com/office/powerpoint/2010/main" val="188385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763688" y="116632"/>
            <a:ext cx="7380312" cy="6336704"/>
          </a:xfrm>
        </p:spPr>
        <p:txBody>
          <a:bodyPr/>
          <a:lstStyle/>
          <a:p>
            <a:pPr marL="185738" indent="-185738" algn="just"/>
            <a:r>
              <a:rPr lang="uk-UA" altLang="ko-KR" sz="1600">
                <a:solidFill>
                  <a:schemeClr val="tx1"/>
                </a:solidFill>
                <a:latin typeface="Verdana" pitchFamily="34" charset="0"/>
                <a:ea typeface="굴림" charset="-127"/>
              </a:rPr>
              <a:t>При плавленні вставки пари метала іонізуються у виникаючій дузі завдяки високій температурі. Великий об’єм вставки збільшує кількість парів метала в дузі, ускладнює її гасіння, зменшує вимикаючу здатність запобіжника (вимикаюча здатність запобіжника характеризується мах струмом відключення. </a:t>
            </a:r>
          </a:p>
          <a:p>
            <a:pPr marL="185738" indent="-185738" algn="just"/>
            <a:r>
              <a:rPr lang="uk-UA" altLang="ko-KR" sz="1600">
                <a:solidFill>
                  <a:schemeClr val="tx1"/>
                </a:solidFill>
                <a:latin typeface="Verdana" pitchFamily="34" charset="0"/>
                <a:ea typeface="굴림" charset="-127"/>
              </a:rPr>
              <a:t>З легкоплавких матеріалів широко застосовуються мідь та срібло. </a:t>
            </a:r>
          </a:p>
          <a:p>
            <a:pPr marL="185738" indent="-185738" algn="just"/>
            <a:r>
              <a:rPr lang="uk-UA" altLang="ko-KR" sz="1600">
                <a:solidFill>
                  <a:schemeClr val="tx1"/>
                </a:solidFill>
                <a:latin typeface="Verdana" pitchFamily="34" charset="0"/>
                <a:ea typeface="굴림" charset="-127"/>
              </a:rPr>
              <a:t>Стабільність часо-струмової хар-ки значно залежить від окислення плавкої вставки. </a:t>
            </a:r>
          </a:p>
          <a:p>
            <a:pPr marL="185738" indent="-185738" algn="just"/>
            <a:r>
              <a:rPr lang="uk-UA" altLang="ko-KR" sz="1600">
                <a:solidFill>
                  <a:schemeClr val="tx1"/>
                </a:solidFill>
                <a:latin typeface="Verdana" pitchFamily="34" charset="0"/>
                <a:ea typeface="굴림" charset="-127"/>
              </a:rPr>
              <a:t>Свинець та цинк утворюють на повітрі плівку окису, яка запобігає зменшенню перерізу плавкої вставки. </a:t>
            </a:r>
          </a:p>
          <a:p>
            <a:pPr marL="185738" indent="-185738" algn="just"/>
            <a:r>
              <a:rPr lang="ru-RU" altLang="ko-KR" sz="1600">
                <a:solidFill>
                  <a:schemeClr val="tx1"/>
                </a:solidFill>
                <a:latin typeface="Verdana" pitchFamily="34" charset="0"/>
                <a:ea typeface="굴림" charset="-127"/>
              </a:rPr>
              <a:t>Мідна вставка при тривалій роботі з високою температурою інтенсивно окисляється. Плівка окису при зміні температурного режиму відшаровується та переріз вставки поступово зменшується. У результаті плавка вставка перегоряє при номінальному струмі, якщо її температура при струмі, близькому до граничного, вибрана високою. </a:t>
            </a:r>
          </a:p>
          <a:p>
            <a:pPr marL="185738" indent="-185738" algn="just"/>
            <a:r>
              <a:rPr lang="ru-RU" altLang="ko-KR" sz="1600">
                <a:solidFill>
                  <a:schemeClr val="tx1"/>
                </a:solidFill>
                <a:latin typeface="Verdana" pitchFamily="34" charset="0"/>
                <a:ea typeface="굴림" charset="-127"/>
              </a:rPr>
              <a:t>Срібні вставки не зазнають теплового старіння. Отже, граничний струм значно менший за струм мідної вставки. </a:t>
            </a:r>
          </a:p>
          <a:p>
            <a:pPr marL="185738" indent="-185738" algn="just"/>
            <a:r>
              <a:rPr lang="ru-RU" altLang="ko-KR" sz="1600">
                <a:solidFill>
                  <a:schemeClr val="tx1"/>
                </a:solidFill>
                <a:latin typeface="Verdana" pitchFamily="34" charset="0"/>
                <a:ea typeface="굴림" charset="-127"/>
              </a:rPr>
              <a:t>Дуже широко застосовуються алюмінієві плавкі вставки. Плівка окису на їх поверхні захищають від корозії та робить часо-струмову хар-ку стабільнішою. Температура плавлення алюмінієвої плавкої вставки 658 </a:t>
            </a:r>
            <a:r>
              <a:rPr lang="ru-RU" altLang="ko-KR" sz="1600" baseline="30000">
                <a:solidFill>
                  <a:schemeClr val="tx1"/>
                </a:solidFill>
                <a:latin typeface="Verdana" pitchFamily="34" charset="0"/>
                <a:ea typeface="굴림" charset="-127"/>
              </a:rPr>
              <a:t>0</a:t>
            </a:r>
            <a:r>
              <a:rPr lang="ru-RU" altLang="ko-KR" sz="1600">
                <a:solidFill>
                  <a:schemeClr val="tx1"/>
                </a:solidFill>
                <a:latin typeface="Verdana" pitchFamily="34" charset="0"/>
                <a:ea typeface="굴림" charset="-127"/>
              </a:rPr>
              <a:t>С, що значно менше, ніж у міді. </a:t>
            </a:r>
            <a:endParaRPr lang="uk-UA" altLang="ko-KR" sz="1600">
              <a:solidFill>
                <a:schemeClr val="tx1"/>
              </a:solidFill>
              <a:latin typeface="Verdana" pitchFamily="34" charset="0"/>
              <a:ea typeface="굴림" charset="-127"/>
            </a:endParaRPr>
          </a:p>
        </p:txBody>
      </p:sp>
    </p:spTree>
    <p:extLst>
      <p:ext uri="{BB962C8B-B14F-4D97-AF65-F5344CB8AC3E}">
        <p14:creationId xmlns:p14="http://schemas.microsoft.com/office/powerpoint/2010/main" val="405643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1944216"/>
          </a:xfrm>
        </p:spPr>
        <p:txBody>
          <a:bodyPr/>
          <a:lstStyle/>
          <a:p>
            <a:pPr algn="ctr"/>
            <a:r>
              <a:rPr lang="ru-RU" sz="2400" b="1">
                <a:solidFill>
                  <a:schemeClr val="hlink"/>
                </a:solidFill>
              </a:rPr>
              <a:t>РОЗДІЛ 2. ЕЛЕКТРИЧНІ АПАРАТИ ДО 1000</a:t>
            </a:r>
            <a:r>
              <a:rPr lang="ru-RU" sz="2800" b="1">
                <a:solidFill>
                  <a:schemeClr val="hlink"/>
                </a:solidFill>
              </a:rPr>
              <a:t> </a:t>
            </a:r>
            <a:r>
              <a:rPr lang="ru-RU" sz="2400" b="1">
                <a:solidFill>
                  <a:schemeClr val="hlink"/>
                </a:solidFill>
              </a:rPr>
              <a:t>В</a:t>
            </a:r>
            <a:br>
              <a:rPr lang="ru-RU" sz="2000" b="1">
                <a:solidFill>
                  <a:schemeClr val="hlink"/>
                </a:solidFill>
              </a:rPr>
            </a:br>
            <a:br>
              <a:rPr lang="ru-RU" sz="2000" b="1">
                <a:solidFill>
                  <a:schemeClr val="hlink"/>
                </a:solidFill>
              </a:rPr>
            </a:br>
            <a:r>
              <a:rPr lang="ru-RU" sz="2000" b="1">
                <a:solidFill>
                  <a:schemeClr val="hlink"/>
                </a:solidFill>
              </a:rPr>
              <a:t>НЕАВТОМАТИЧНІ КОМУТАЦІЙНІ АПАРАТИ РОЗПОДІЛЬЧИХ ПРИСТРОЇВ</a:t>
            </a:r>
            <a:br>
              <a:rPr lang="ru-RU" sz="2000" b="1">
                <a:solidFill>
                  <a:schemeClr val="hlink"/>
                </a:solidFill>
              </a:rPr>
            </a:br>
            <a:br>
              <a:rPr lang="ru-RU" sz="2000">
                <a:solidFill>
                  <a:schemeClr val="hlink"/>
                </a:solidFill>
              </a:rPr>
            </a:br>
            <a:r>
              <a:rPr lang="ru-RU" sz="2000">
                <a:solidFill>
                  <a:schemeClr val="hlink"/>
                </a:solidFill>
              </a:rPr>
              <a:t>РУБИЛЬНИКИ ТА ПАКЕТНІ ПЕРЕМИКАЧІ.</a:t>
            </a:r>
            <a:endParaRPr lang="uk-UA" sz="2000">
              <a:solidFill>
                <a:schemeClr val="hlink"/>
              </a:solidFill>
            </a:endParaRPr>
          </a:p>
        </p:txBody>
      </p:sp>
      <p:sp>
        <p:nvSpPr>
          <p:cNvPr id="60419" name="Rectangle 3"/>
          <p:cNvSpPr>
            <a:spLocks noGrp="1" noChangeArrowheads="1"/>
          </p:cNvSpPr>
          <p:nvPr>
            <p:ph type="body" idx="1"/>
          </p:nvPr>
        </p:nvSpPr>
        <p:spPr>
          <a:xfrm>
            <a:off x="1835696" y="1358008"/>
            <a:ext cx="7128792" cy="5239344"/>
          </a:xfrm>
        </p:spPr>
        <p:txBody>
          <a:bodyPr/>
          <a:lstStyle/>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r>
              <a:rPr lang="ru-RU" altLang="ko-KR" sz="1400">
                <a:solidFill>
                  <a:schemeClr val="tx1"/>
                </a:solidFill>
                <a:latin typeface="Verdana" pitchFamily="34" charset="0"/>
                <a:ea typeface="굴림" charset="-127"/>
              </a:rPr>
              <a:t>Рубильник призначений для ручного включення та відключення струму у колах з напругою джерела живлення до 220 В при постійному струмі та 380 В при змінному струмі.</a:t>
            </a: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r>
              <a:rPr lang="ru-RU" altLang="ko-KR" sz="1400">
                <a:solidFill>
                  <a:schemeClr val="tx1"/>
                </a:solidFill>
                <a:latin typeface="Verdana" pitchFamily="34" charset="0"/>
                <a:ea typeface="굴림" charset="-127"/>
              </a:rPr>
              <a:t> Рис. 1. Рубильники</a:t>
            </a:r>
            <a:endParaRPr lang="uk-UA" altLang="ko-KR" sz="14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2074374" y="3140968"/>
            <a:ext cx="6850342" cy="2160240"/>
          </a:xfrm>
          <a:prstGeom prst="rect">
            <a:avLst/>
          </a:prstGeom>
        </p:spPr>
      </p:pic>
    </p:spTree>
    <p:extLst>
      <p:ext uri="{BB962C8B-B14F-4D97-AF65-F5344CB8AC3E}">
        <p14:creationId xmlns:p14="http://schemas.microsoft.com/office/powerpoint/2010/main" val="151091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432048"/>
          </a:xfrm>
        </p:spPr>
        <p:txBody>
          <a:bodyPr/>
          <a:lstStyle/>
          <a:p>
            <a:pPr algn="ctr"/>
            <a:r>
              <a:rPr lang="ru-RU" sz="2000">
                <a:solidFill>
                  <a:schemeClr val="hlink"/>
                </a:solidFill>
              </a:rPr>
              <a:t> КОНСТРУКЦІЇ ЗАПОБІЖНИКІВ </a:t>
            </a:r>
            <a:endParaRPr lang="uk-UA" sz="2000">
              <a:solidFill>
                <a:schemeClr val="hlink"/>
              </a:solidFill>
            </a:endParaRPr>
          </a:p>
        </p:txBody>
      </p:sp>
      <p:sp>
        <p:nvSpPr>
          <p:cNvPr id="60419" name="Rectangle 3"/>
          <p:cNvSpPr>
            <a:spLocks noGrp="1" noChangeArrowheads="1"/>
          </p:cNvSpPr>
          <p:nvPr>
            <p:ph type="body" idx="1"/>
          </p:nvPr>
        </p:nvSpPr>
        <p:spPr>
          <a:xfrm>
            <a:off x="1835696" y="548680"/>
            <a:ext cx="7128792" cy="5544616"/>
          </a:xfrm>
        </p:spPr>
        <p:txBody>
          <a:bodyPr/>
          <a:lstStyle/>
          <a:p>
            <a:pPr algn="just"/>
            <a:r>
              <a:rPr lang="ru-RU" altLang="ko-KR" sz="1600">
                <a:solidFill>
                  <a:schemeClr val="tx1"/>
                </a:solidFill>
                <a:latin typeface="Verdana" pitchFamily="34" charset="0"/>
                <a:ea typeface="굴림" charset="-127"/>
              </a:rPr>
              <a:t>З ГАСІННЯМ ЕЛЕКТРИЧНОЇ ДУГИ В ЗАКРИТОМУ ОБ’ЄМІ (ПР-2) </a:t>
            </a:r>
          </a:p>
          <a:p>
            <a:pPr algn="just"/>
            <a:r>
              <a:rPr lang="ru-RU" altLang="ko-KR" sz="1600">
                <a:solidFill>
                  <a:schemeClr val="tx1"/>
                </a:solidFill>
                <a:latin typeface="Verdana" pitchFamily="34" charset="0"/>
                <a:ea typeface="굴림" charset="-127"/>
              </a:rPr>
              <a:t>Запобіжник такого типу – ПР-2 (рис. 7).</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Рис. 7. Конструкція запобіжника з гасінням дуги в закритому об’ємі. </a:t>
            </a: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Плавка вставка 1, виготовлена з цинку, приєднується до ножеподібних контактів 2. Вставка розміщується у герметичному трубчатому патроні, який складається з фібрового циліндру 3, латунної обойми 5 та латунного ковпачка 4. </a:t>
            </a:r>
          </a:p>
          <a:p>
            <a:pPr algn="just"/>
            <a:endParaRPr lang="uk-UA" altLang="ko-KR" sz="16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3689567" y="1199270"/>
            <a:ext cx="3474721" cy="1869690"/>
          </a:xfrm>
          <a:prstGeom prst="rect">
            <a:avLst/>
          </a:prstGeom>
        </p:spPr>
      </p:pic>
    </p:spTree>
    <p:extLst>
      <p:ext uri="{BB962C8B-B14F-4D97-AF65-F5344CB8AC3E}">
        <p14:creationId xmlns:p14="http://schemas.microsoft.com/office/powerpoint/2010/main" val="161672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5976664"/>
          </a:xfrm>
        </p:spPr>
        <p:txBody>
          <a:bodyPr/>
          <a:lstStyle/>
          <a:p>
            <a:pPr algn="just"/>
            <a:r>
              <a:rPr lang="uk-UA" altLang="ko-KR" sz="1600">
                <a:solidFill>
                  <a:schemeClr val="tx1"/>
                </a:solidFill>
                <a:latin typeface="Verdana" pitchFamily="34" charset="0"/>
                <a:ea typeface="굴림" charset="-127"/>
              </a:rPr>
              <a:t>При відключенні згоряють звужені перерізи плавкої вставки та виникає дуга. Під дією високої температури дуги стінки патрона виділяють газ, який охолоджує дугу. Тиск у патроні за долі півперіоду підіймається до 4-8 МПа. За рахунок збільшення тиску підіймається вольт-амперна характеристика дуги, що сприяє її швидкому гасінню. </a:t>
            </a:r>
          </a:p>
          <a:p>
            <a:pPr algn="just"/>
            <a:r>
              <a:rPr lang="uk-UA" altLang="ko-KR" sz="1600">
                <a:solidFill>
                  <a:schemeClr val="tx1"/>
                </a:solidFill>
                <a:latin typeface="Verdana" pitchFamily="34" charset="0"/>
                <a:ea typeface="굴림" charset="-127"/>
              </a:rPr>
              <a:t>Плавка вставка має 1 – 4 звужень в залежності від номінальної напруги. </a:t>
            </a:r>
          </a:p>
          <a:p>
            <a:pPr algn="just"/>
            <a:r>
              <a:rPr lang="uk-UA" altLang="ko-KR" sz="1600">
                <a:solidFill>
                  <a:schemeClr val="tx1"/>
                </a:solidFill>
                <a:latin typeface="Verdana" pitchFamily="34" charset="0"/>
                <a:ea typeface="굴림" charset="-127"/>
              </a:rPr>
              <a:t>Звужені ділянки вставки сприяють швидкому її плавленню при КЗ та створюють ефект струмообмеження. </a:t>
            </a:r>
          </a:p>
          <a:p>
            <a:pPr algn="just"/>
            <a:r>
              <a:rPr lang="uk-UA" altLang="ko-KR" sz="1600">
                <a:solidFill>
                  <a:schemeClr val="tx1"/>
                </a:solidFill>
                <a:latin typeface="Verdana" pitchFamily="34" charset="0"/>
                <a:ea typeface="굴림" charset="-127"/>
              </a:rPr>
              <a:t>Запобіжники працюють безшумно, практично без викиду вогню та газів. </a:t>
            </a:r>
          </a:p>
          <a:p>
            <a:pPr algn="just"/>
            <a:r>
              <a:rPr lang="uk-UA" altLang="ko-KR" sz="1600">
                <a:solidFill>
                  <a:schemeClr val="tx1"/>
                </a:solidFill>
                <a:latin typeface="Verdana" pitchFamily="34" charset="0"/>
                <a:ea typeface="굴림" charset="-127"/>
              </a:rPr>
              <a:t>В залежності від величини номінального струму змінюється діаметр патрона. Всього випускають 6 різних по діаметру габаритів патронів. У кожному можуть встановлюватись вставки на різні номінальні струми. </a:t>
            </a:r>
          </a:p>
          <a:p>
            <a:pPr algn="just"/>
            <a:r>
              <a:rPr lang="uk-UA" altLang="ko-KR" sz="1600">
                <a:solidFill>
                  <a:schemeClr val="tx1"/>
                </a:solidFill>
                <a:latin typeface="Verdana" pitchFamily="34" charset="0"/>
                <a:ea typeface="굴림" charset="-127"/>
              </a:rPr>
              <a:t>Запобіжники ПР-2 працюють з струмообмежувачем. Так, наприклад, у ланцюгу з діючим струмом КЗ 50 кА запобіжник на струм 6 А проведе відключення при струмі всього 400 А. Але чим більший номінальний струм, тим менший ефект струмообмеження. </a:t>
            </a:r>
          </a:p>
        </p:txBody>
      </p:sp>
    </p:spTree>
    <p:extLst>
      <p:ext uri="{BB962C8B-B14F-4D97-AF65-F5344CB8AC3E}">
        <p14:creationId xmlns:p14="http://schemas.microsoft.com/office/powerpoint/2010/main" val="422057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88640"/>
            <a:ext cx="7128792" cy="5904656"/>
          </a:xfrm>
        </p:spPr>
        <p:txBody>
          <a:bodyPr/>
          <a:lstStyle/>
          <a:p>
            <a:pPr algn="just"/>
            <a:r>
              <a:rPr lang="uk-UA" altLang="ko-KR" sz="1600">
                <a:solidFill>
                  <a:schemeClr val="tx1"/>
                </a:solidFill>
                <a:latin typeface="Verdana" pitchFamily="34" charset="0"/>
                <a:ea typeface="굴림" charset="-127"/>
              </a:rPr>
              <a:t>З ДРІБНОЗЕРНИСТИМ НАПОВНЮВАЧЕМ (НПН2, ПН2, ПП32). </a:t>
            </a:r>
          </a:p>
          <a:p>
            <a:pPr algn="just"/>
            <a:r>
              <a:rPr lang="uk-UA" altLang="ko-KR" sz="1600">
                <a:solidFill>
                  <a:schemeClr val="tx1"/>
                </a:solidFill>
                <a:latin typeface="Verdana" pitchFamily="34" charset="0"/>
                <a:ea typeface="굴림" charset="-127"/>
              </a:rPr>
              <a:t>Ці запобіжники більш досконалі за ПР-2. На рис. 8 зображено зовнішній вигляд та конструкцію плавких запобіжників, які відповідають даній конструкції. </a:t>
            </a:r>
          </a:p>
          <a:p>
            <a:pPr algn="just"/>
            <a:r>
              <a:rPr lang="uk-UA" altLang="ko-KR" sz="1600">
                <a:solidFill>
                  <a:schemeClr val="tx1"/>
                </a:solidFill>
                <a:latin typeface="Verdana" pitchFamily="34" charset="0"/>
                <a:ea typeface="굴림" charset="-127"/>
              </a:rPr>
              <a:t>Корпус запобіжника 1 виробляється з міцного фарфору або стеатиту. </a:t>
            </a:r>
          </a:p>
          <a:p>
            <a:pPr algn="just"/>
            <a:r>
              <a:rPr lang="uk-UA" altLang="ko-KR" sz="1600">
                <a:solidFill>
                  <a:schemeClr val="tx1"/>
                </a:solidFill>
                <a:latin typeface="Verdana" pitchFamily="34" charset="0"/>
                <a:ea typeface="굴림" charset="-127"/>
              </a:rPr>
              <a:t>Всередині корпус має отвір круглого перерізу, у якому розміщені стрічкові плавкі вставки 2 та наповнювач – кварцовий пісок 3. Зовні корпус має форму квадрата. Плавкі вставки приварюються до диску 4, який кріпиться до пластин 5, пов’язаних з ножовим контактом 6. </a:t>
            </a:r>
          </a:p>
          <a:p>
            <a:pPr algn="just"/>
            <a:endParaRPr lang="uk-UA" altLang="ko-KR" sz="1600">
              <a:solidFill>
                <a:schemeClr val="tx1"/>
              </a:solidFill>
              <a:latin typeface="Verdana" pitchFamily="34" charset="0"/>
              <a:ea typeface="굴림" charset="-127"/>
            </a:endParaRPr>
          </a:p>
          <a:p>
            <a:pPr algn="just"/>
            <a:endParaRPr lang="uk-UA" altLang="ko-KR" sz="1600">
              <a:solidFill>
                <a:schemeClr val="tx1"/>
              </a:solidFill>
              <a:latin typeface="Verdana" pitchFamily="34" charset="0"/>
              <a:ea typeface="굴림" charset="-127"/>
            </a:endParaRPr>
          </a:p>
          <a:p>
            <a:pPr algn="just"/>
            <a:endParaRPr lang="uk-UA" altLang="ko-KR" sz="1600">
              <a:solidFill>
                <a:schemeClr val="tx1"/>
              </a:solidFill>
              <a:latin typeface="Verdana" pitchFamily="34" charset="0"/>
              <a:ea typeface="굴림" charset="-127"/>
            </a:endParaRPr>
          </a:p>
          <a:p>
            <a:pPr algn="just"/>
            <a:endParaRPr lang="uk-UA" altLang="ko-KR" sz="1600">
              <a:solidFill>
                <a:schemeClr val="tx1"/>
              </a:solidFill>
              <a:latin typeface="Verdana" pitchFamily="34" charset="0"/>
              <a:ea typeface="굴림" charset="-127"/>
            </a:endParaRPr>
          </a:p>
          <a:p>
            <a:pPr algn="just"/>
            <a:endParaRPr lang="uk-UA" altLang="ko-KR" sz="1600">
              <a:solidFill>
                <a:schemeClr val="tx1"/>
              </a:solidFill>
              <a:latin typeface="Verdana" pitchFamily="34" charset="0"/>
              <a:ea typeface="굴림" charset="-127"/>
            </a:endParaRPr>
          </a:p>
          <a:p>
            <a:pPr algn="just"/>
            <a:endParaRPr lang="uk-UA" altLang="ko-KR" sz="1600">
              <a:solidFill>
                <a:schemeClr val="tx1"/>
              </a:solidFill>
              <a:latin typeface="Verdana" pitchFamily="34" charset="0"/>
              <a:ea typeface="굴림" charset="-127"/>
            </a:endParaRPr>
          </a:p>
          <a:p>
            <a:pPr algn="just"/>
            <a:endParaRPr lang="uk-UA"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Рис. 8. Плавкий запобіжник ПП32-31-20: </a:t>
            </a:r>
          </a:p>
          <a:p>
            <a:pPr algn="just"/>
            <a:r>
              <a:rPr lang="ru-RU" altLang="ko-KR" sz="1600">
                <a:solidFill>
                  <a:schemeClr val="tx1"/>
                </a:solidFill>
                <a:latin typeface="Verdana" pitchFamily="34" charset="0"/>
                <a:ea typeface="굴림" charset="-127"/>
              </a:rPr>
              <a:t>а) загальний вигляд запобіжника; </a:t>
            </a:r>
          </a:p>
          <a:p>
            <a:pPr algn="just"/>
            <a:r>
              <a:rPr lang="ru-RU" altLang="ko-KR" sz="1600">
                <a:solidFill>
                  <a:schemeClr val="tx1"/>
                </a:solidFill>
                <a:latin typeface="Verdana" pitchFamily="34" charset="0"/>
                <a:ea typeface="굴림" charset="-127"/>
              </a:rPr>
              <a:t>б) конструкція запобіжника. </a:t>
            </a:r>
          </a:p>
          <a:p>
            <a:pPr algn="just"/>
            <a:endParaRPr lang="uk-UA" altLang="ko-KR" sz="1600">
              <a:solidFill>
                <a:schemeClr val="tx1"/>
              </a:solidFill>
              <a:latin typeface="Verdana" pitchFamily="34" charset="0"/>
              <a:ea typeface="굴림" charset="-127"/>
            </a:endParaRPr>
          </a:p>
        </p:txBody>
      </p:sp>
      <p:pic>
        <p:nvPicPr>
          <p:cNvPr id="3" name="Рисунок 2"/>
          <p:cNvPicPr>
            <a:picLocks noChangeAspect="1"/>
          </p:cNvPicPr>
          <p:nvPr/>
        </p:nvPicPr>
        <p:blipFill>
          <a:blip r:embed="rId4"/>
          <a:stretch>
            <a:fillRect/>
          </a:stretch>
        </p:blipFill>
        <p:spPr>
          <a:xfrm>
            <a:off x="2105980" y="3140968"/>
            <a:ext cx="6588224" cy="1905617"/>
          </a:xfrm>
          <a:prstGeom prst="rect">
            <a:avLst/>
          </a:prstGeom>
        </p:spPr>
      </p:pic>
    </p:spTree>
    <p:extLst>
      <p:ext uri="{BB962C8B-B14F-4D97-AF65-F5344CB8AC3E}">
        <p14:creationId xmlns:p14="http://schemas.microsoft.com/office/powerpoint/2010/main" val="110442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5976664"/>
          </a:xfrm>
        </p:spPr>
        <p:txBody>
          <a:bodyPr/>
          <a:lstStyle/>
          <a:p>
            <a:pPr algn="just"/>
            <a:r>
              <a:rPr lang="uk-UA" altLang="ko-KR" sz="1600">
                <a:solidFill>
                  <a:schemeClr val="tx1"/>
                </a:solidFill>
                <a:latin typeface="Verdana" pitchFamily="34" charset="0"/>
                <a:ea typeface="굴림" charset="-127"/>
              </a:rPr>
              <a:t>Плавка вставка виробляється з мідної стрічки товщиною 0,1-0,2 мм. Для отримання ефекту струмообмеження вставка має звужені перерізи 2. Розбивка плавкої вставки на декілька паралельних віток – стрічок дозволяє більш повніше використовувати об’єм наповнювача. </a:t>
            </a:r>
          </a:p>
          <a:p>
            <a:pPr algn="just"/>
            <a:r>
              <a:rPr lang="uk-UA" altLang="ko-KR" sz="1600">
                <a:solidFill>
                  <a:schemeClr val="tx1"/>
                </a:solidFill>
                <a:latin typeface="Verdana" pitchFamily="34" charset="0"/>
                <a:ea typeface="굴림" charset="-127"/>
              </a:rPr>
              <a:t>Для зниження температури плавлення вставки на звужені ділянки наносяться олов’яні кульки. </a:t>
            </a:r>
          </a:p>
          <a:p>
            <a:pPr algn="just"/>
            <a:r>
              <a:rPr lang="uk-UA" altLang="ko-KR" sz="1600">
                <a:solidFill>
                  <a:schemeClr val="tx1"/>
                </a:solidFill>
                <a:latin typeface="Verdana" pitchFamily="34" charset="0"/>
                <a:ea typeface="굴림" charset="-127"/>
              </a:rPr>
              <a:t>При КЗ плавка вставка згоряє та утворюється дуга, яка горить у каналі, утвореному піщинками. Кварцові піщинки мають високу теплопровідність та добре розвинуту охолоджуючу поверхню. </a:t>
            </a:r>
          </a:p>
          <a:p>
            <a:pPr algn="just"/>
            <a:r>
              <a:rPr lang="uk-UA" altLang="ko-KR" sz="1600">
                <a:solidFill>
                  <a:schemeClr val="tx1"/>
                </a:solidFill>
                <a:latin typeface="Verdana" pitchFamily="34" charset="0"/>
                <a:ea typeface="굴림" charset="-127"/>
              </a:rPr>
              <a:t>Оскільки дуга горить у вузькій щілині, починаючи з струму вище 100 А, вона має зростаючу вольт-амперну характеристику. Це дає можливість гасити дугу за декілька мілісекунд при невеликій довжині. </a:t>
            </a:r>
          </a:p>
          <a:p>
            <a:pPr algn="just"/>
            <a:r>
              <a:rPr lang="uk-UA" altLang="ko-KR" sz="1600">
                <a:solidFill>
                  <a:schemeClr val="tx1"/>
                </a:solidFill>
                <a:latin typeface="Verdana" pitchFamily="34" charset="0"/>
                <a:ea typeface="굴림" charset="-127"/>
              </a:rPr>
              <a:t>Запобіжники ПН2, НПН2, ПП32 випускаються на номінальний струм до 630 А. Максимальний струм відключення КЗ , який може відключати запобіжник, від 10 до 100 кА. Малі габарити, незначна затрата дефіцитних матеріалів, висока струмообмежуюча здатність – переваги даного запобіжника. </a:t>
            </a:r>
          </a:p>
        </p:txBody>
      </p:sp>
    </p:spTree>
    <p:extLst>
      <p:ext uri="{BB962C8B-B14F-4D97-AF65-F5344CB8AC3E}">
        <p14:creationId xmlns:p14="http://schemas.microsoft.com/office/powerpoint/2010/main" val="638385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260648"/>
            <a:ext cx="7128792" cy="5832648"/>
          </a:xfrm>
        </p:spPr>
        <p:txBody>
          <a:bodyPr/>
          <a:lstStyle/>
          <a:p>
            <a:pPr algn="just"/>
            <a:r>
              <a:rPr lang="ru-RU" altLang="ko-KR" sz="1600">
                <a:solidFill>
                  <a:schemeClr val="tx1"/>
                </a:solidFill>
                <a:latin typeface="Verdana" pitchFamily="34" charset="0"/>
                <a:ea typeface="굴림" charset="-127"/>
              </a:rPr>
              <a:t>З РІДИННО-МЕТАЛЕВИМ КОНТАКТОМ (рис. 9).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Рис. 9. Конструкція запобіжника з рідинно-металевим контактом.</a:t>
            </a: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Трубка 1 має капіляр, який заповнюється рідинним металом 2. Капіляр герметично закритий електродами 3, 4, корпусом 5, розчеплювачем 6. </a:t>
            </a:r>
          </a:p>
          <a:p>
            <a:pPr algn="just"/>
            <a:r>
              <a:rPr lang="ru-RU" altLang="ko-KR" sz="1600">
                <a:solidFill>
                  <a:schemeClr val="tx1"/>
                </a:solidFill>
                <a:latin typeface="Verdana" pitchFamily="34" charset="0"/>
                <a:ea typeface="굴림" charset="-127"/>
              </a:rPr>
              <a:t>Електроди включаються послідовно у мережу, яку захищає запобіжник. </a:t>
            </a:r>
          </a:p>
          <a:p>
            <a:pPr algn="just"/>
            <a:r>
              <a:rPr lang="ru-RU" altLang="ko-KR" sz="1600">
                <a:solidFill>
                  <a:schemeClr val="tx1"/>
                </a:solidFill>
                <a:latin typeface="Verdana" pitchFamily="34" charset="0"/>
                <a:ea typeface="굴림" charset="-127"/>
              </a:rPr>
              <a:t>При протіканні струму рідинний метал випаровується, виникає парова трубка і коло розмикається. Після повного часу пара конденсується і контакт знову замикається. </a:t>
            </a:r>
          </a:p>
          <a:p>
            <a:pPr algn="just"/>
            <a:r>
              <a:rPr lang="ru-RU" altLang="ko-KR" sz="1600">
                <a:solidFill>
                  <a:schemeClr val="tx1"/>
                </a:solidFill>
                <a:latin typeface="Verdana" pitchFamily="34" charset="0"/>
                <a:ea typeface="굴림" charset="-127"/>
              </a:rPr>
              <a:t>Максимальний відключаючий струм 250 кА. </a:t>
            </a:r>
          </a:p>
          <a:p>
            <a:pPr algn="just"/>
            <a:r>
              <a:rPr lang="ru-RU" altLang="ko-KR" sz="1600">
                <a:solidFill>
                  <a:schemeClr val="tx1"/>
                </a:solidFill>
                <a:latin typeface="Verdana" pitchFamily="34" charset="0"/>
                <a:ea typeface="굴림" charset="-127"/>
              </a:rPr>
              <a:t>Запобіжник має високу струмообмежуючу здатність. </a:t>
            </a:r>
          </a:p>
          <a:p>
            <a:pPr algn="just"/>
            <a:endParaRPr lang="ru-RU" altLang="ko-KR" sz="1600">
              <a:solidFill>
                <a:schemeClr val="tx1"/>
              </a:solidFill>
              <a:latin typeface="Verdana" pitchFamily="34" charset="0"/>
              <a:ea typeface="굴림" charset="-127"/>
            </a:endParaRPr>
          </a:p>
        </p:txBody>
      </p:sp>
      <p:pic>
        <p:nvPicPr>
          <p:cNvPr id="3" name="Рисунок 2"/>
          <p:cNvPicPr>
            <a:picLocks noChangeAspect="1"/>
          </p:cNvPicPr>
          <p:nvPr/>
        </p:nvPicPr>
        <p:blipFill>
          <a:blip r:embed="rId4"/>
          <a:stretch>
            <a:fillRect/>
          </a:stretch>
        </p:blipFill>
        <p:spPr>
          <a:xfrm>
            <a:off x="3301264" y="692696"/>
            <a:ext cx="4197656" cy="1627256"/>
          </a:xfrm>
          <a:prstGeom prst="rect">
            <a:avLst/>
          </a:prstGeom>
        </p:spPr>
      </p:pic>
    </p:spTree>
    <p:extLst>
      <p:ext uri="{BB962C8B-B14F-4D97-AF65-F5344CB8AC3E}">
        <p14:creationId xmlns:p14="http://schemas.microsoft.com/office/powerpoint/2010/main" val="3027131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3"/>
            <a:ext cx="6934200" cy="432048"/>
          </a:xfrm>
        </p:spPr>
        <p:txBody>
          <a:bodyPr/>
          <a:lstStyle/>
          <a:p>
            <a:pPr algn="ctr"/>
            <a:r>
              <a:rPr lang="ru-RU" sz="2000">
                <a:solidFill>
                  <a:schemeClr val="hlink"/>
                </a:solidFill>
              </a:rPr>
              <a:t>ВИБІР ЗАПОБІЖНИКІВ</a:t>
            </a:r>
          </a:p>
        </p:txBody>
      </p:sp>
      <p:sp>
        <p:nvSpPr>
          <p:cNvPr id="60419" name="Rectangle 3"/>
          <p:cNvSpPr>
            <a:spLocks noGrp="1" noChangeArrowheads="1"/>
          </p:cNvSpPr>
          <p:nvPr>
            <p:ph type="body" idx="1"/>
          </p:nvPr>
        </p:nvSpPr>
        <p:spPr>
          <a:xfrm>
            <a:off x="1835696" y="548681"/>
            <a:ext cx="7128792" cy="5544615"/>
          </a:xfrm>
        </p:spPr>
        <p:txBody>
          <a:bodyPr/>
          <a:lstStyle/>
          <a:p>
            <a:pPr algn="just"/>
            <a:r>
              <a:rPr lang="uk-UA" altLang="ko-KR" sz="1600">
                <a:solidFill>
                  <a:schemeClr val="tx1"/>
                </a:solidFill>
                <a:latin typeface="Verdana" pitchFamily="34" charset="0"/>
                <a:ea typeface="굴림" charset="-127"/>
              </a:rPr>
              <a:t>Номінальна напруга запобіжника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Для безінерційного запобіжника у разі «спокійного» навантаження (печі опору, освітлювального навантаження):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де І</a:t>
            </a:r>
            <a:r>
              <a:rPr lang="uk-UA" altLang="ko-KR" sz="1600" baseline="-25000">
                <a:solidFill>
                  <a:schemeClr val="tx1"/>
                </a:solidFill>
                <a:latin typeface="Verdana" pitchFamily="34" charset="0"/>
                <a:ea typeface="굴림" charset="-127"/>
              </a:rPr>
              <a:t>розр</a:t>
            </a:r>
            <a:r>
              <a:rPr lang="uk-UA" altLang="ko-KR" sz="1600">
                <a:solidFill>
                  <a:schemeClr val="tx1"/>
                </a:solidFill>
                <a:latin typeface="Verdana" pitchFamily="34" charset="0"/>
                <a:ea typeface="굴림" charset="-127"/>
              </a:rPr>
              <a:t> – розрахунковий струм лінії. </a:t>
            </a:r>
          </a:p>
          <a:p>
            <a:pPr algn="just"/>
            <a:r>
              <a:rPr lang="uk-UA" altLang="ko-KR" sz="1600">
                <a:solidFill>
                  <a:schemeClr val="tx1"/>
                </a:solidFill>
                <a:latin typeface="Verdana" pitchFamily="34" charset="0"/>
                <a:ea typeface="굴림" charset="-127"/>
              </a:rPr>
              <a:t>При захисті лінії до двигуна з легким пуском (двигун металооброблювальних верстатів, насосів та ін.)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де І</a:t>
            </a:r>
            <a:r>
              <a:rPr lang="uk-UA" altLang="ko-KR" sz="1600" baseline="-25000">
                <a:solidFill>
                  <a:schemeClr val="tx1"/>
                </a:solidFill>
                <a:latin typeface="Verdana" pitchFamily="34" charset="0"/>
                <a:ea typeface="굴림" charset="-127"/>
              </a:rPr>
              <a:t>пуск</a:t>
            </a:r>
            <a:r>
              <a:rPr lang="uk-UA" altLang="ko-KR" sz="1600">
                <a:solidFill>
                  <a:schemeClr val="tx1"/>
                </a:solidFill>
                <a:latin typeface="Verdana" pitchFamily="34" charset="0"/>
                <a:ea typeface="굴림" charset="-127"/>
              </a:rPr>
              <a:t> = пусковий струм двигуна. </a:t>
            </a:r>
          </a:p>
          <a:p>
            <a:pPr algn="just"/>
            <a:r>
              <a:rPr lang="uk-UA" altLang="ko-KR" sz="1600">
                <a:solidFill>
                  <a:schemeClr val="tx1"/>
                </a:solidFill>
                <a:latin typeface="Verdana" pitchFamily="34" charset="0"/>
                <a:ea typeface="굴림" charset="-127"/>
              </a:rPr>
              <a:t>Якщо пуск важкий (двигуни кранів, центрифуги):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При захисті лінії, що живить групу електроприймачів: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У разі зварювального апарата: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де І</a:t>
            </a:r>
            <a:r>
              <a:rPr lang="uk-UA" altLang="ko-KR" sz="1600" baseline="-25000">
                <a:solidFill>
                  <a:schemeClr val="tx1"/>
                </a:solidFill>
                <a:latin typeface="Verdana" pitchFamily="34" charset="0"/>
                <a:ea typeface="굴림" charset="-127"/>
              </a:rPr>
              <a:t>зв</a:t>
            </a:r>
            <a:r>
              <a:rPr lang="uk-UA" altLang="ko-KR" sz="1600">
                <a:solidFill>
                  <a:schemeClr val="tx1"/>
                </a:solidFill>
                <a:latin typeface="Verdana" pitchFamily="34" charset="0"/>
                <a:ea typeface="굴림" charset="-127"/>
              </a:rPr>
              <a:t> – номінальний струм зварювального апарата. </a:t>
            </a:r>
          </a:p>
          <a:p>
            <a:pPr algn="just"/>
            <a:r>
              <a:rPr lang="uk-UA" altLang="ko-KR" sz="1600">
                <a:solidFill>
                  <a:schemeClr val="tx1"/>
                </a:solidFill>
                <a:latin typeface="Verdana" pitchFamily="34" charset="0"/>
                <a:ea typeface="굴림" charset="-127"/>
              </a:rPr>
              <a:t>Номінальний струм запобіжника: </a:t>
            </a:r>
          </a:p>
          <a:p>
            <a:pPr algn="just"/>
            <a:endParaRPr lang="uk-UA" altLang="ko-KR" sz="16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4442949" y="891990"/>
            <a:ext cx="1914286" cy="304762"/>
          </a:xfrm>
          <a:prstGeom prst="rect">
            <a:avLst/>
          </a:prstGeom>
        </p:spPr>
      </p:pic>
      <p:pic>
        <p:nvPicPr>
          <p:cNvPr id="3" name="Рисунок 2"/>
          <p:cNvPicPr>
            <a:picLocks noChangeAspect="1"/>
          </p:cNvPicPr>
          <p:nvPr/>
        </p:nvPicPr>
        <p:blipFill>
          <a:blip r:embed="rId5"/>
          <a:stretch>
            <a:fillRect/>
          </a:stretch>
        </p:blipFill>
        <p:spPr>
          <a:xfrm>
            <a:off x="4445231" y="1729384"/>
            <a:ext cx="1285714" cy="285714"/>
          </a:xfrm>
          <a:prstGeom prst="rect">
            <a:avLst/>
          </a:prstGeom>
        </p:spPr>
      </p:pic>
      <p:pic>
        <p:nvPicPr>
          <p:cNvPr id="4" name="Рисунок 3"/>
          <p:cNvPicPr>
            <a:picLocks noChangeAspect="1"/>
          </p:cNvPicPr>
          <p:nvPr/>
        </p:nvPicPr>
        <p:blipFill>
          <a:blip r:embed="rId6"/>
          <a:stretch>
            <a:fillRect/>
          </a:stretch>
        </p:blipFill>
        <p:spPr>
          <a:xfrm>
            <a:off x="4442949" y="2835850"/>
            <a:ext cx="1666667" cy="266667"/>
          </a:xfrm>
          <a:prstGeom prst="rect">
            <a:avLst/>
          </a:prstGeom>
        </p:spPr>
      </p:pic>
      <p:pic>
        <p:nvPicPr>
          <p:cNvPr id="5" name="Рисунок 4"/>
          <p:cNvPicPr>
            <a:picLocks noChangeAspect="1"/>
          </p:cNvPicPr>
          <p:nvPr/>
        </p:nvPicPr>
        <p:blipFill>
          <a:blip r:embed="rId7"/>
          <a:stretch>
            <a:fillRect/>
          </a:stretch>
        </p:blipFill>
        <p:spPr>
          <a:xfrm>
            <a:off x="4442949" y="3731320"/>
            <a:ext cx="2028571" cy="266667"/>
          </a:xfrm>
          <a:prstGeom prst="rect">
            <a:avLst/>
          </a:prstGeom>
        </p:spPr>
      </p:pic>
      <p:pic>
        <p:nvPicPr>
          <p:cNvPr id="6" name="Рисунок 5"/>
          <p:cNvPicPr>
            <a:picLocks noChangeAspect="1"/>
          </p:cNvPicPr>
          <p:nvPr/>
        </p:nvPicPr>
        <p:blipFill>
          <a:blip r:embed="rId8"/>
          <a:stretch>
            <a:fillRect/>
          </a:stretch>
        </p:blipFill>
        <p:spPr>
          <a:xfrm>
            <a:off x="4443519" y="4314461"/>
            <a:ext cx="1552381" cy="266667"/>
          </a:xfrm>
          <a:prstGeom prst="rect">
            <a:avLst/>
          </a:prstGeom>
        </p:spPr>
      </p:pic>
      <p:pic>
        <p:nvPicPr>
          <p:cNvPr id="7" name="Рисунок 6"/>
          <p:cNvPicPr>
            <a:picLocks noChangeAspect="1"/>
          </p:cNvPicPr>
          <p:nvPr/>
        </p:nvPicPr>
        <p:blipFill>
          <a:blip r:embed="rId9"/>
          <a:stretch>
            <a:fillRect/>
          </a:stretch>
        </p:blipFill>
        <p:spPr>
          <a:xfrm>
            <a:off x="4442949" y="4851271"/>
            <a:ext cx="1847619" cy="323810"/>
          </a:xfrm>
          <a:prstGeom prst="rect">
            <a:avLst/>
          </a:prstGeom>
        </p:spPr>
      </p:pic>
      <p:pic>
        <p:nvPicPr>
          <p:cNvPr id="8" name="Рисунок 7"/>
          <p:cNvPicPr>
            <a:picLocks noChangeAspect="1"/>
          </p:cNvPicPr>
          <p:nvPr/>
        </p:nvPicPr>
        <p:blipFill>
          <a:blip r:embed="rId10"/>
          <a:stretch>
            <a:fillRect/>
          </a:stretch>
        </p:blipFill>
        <p:spPr>
          <a:xfrm>
            <a:off x="4440096" y="5819009"/>
            <a:ext cx="1447619" cy="276190"/>
          </a:xfrm>
          <a:prstGeom prst="rect">
            <a:avLst/>
          </a:prstGeom>
        </p:spPr>
      </p:pic>
    </p:spTree>
    <p:extLst>
      <p:ext uri="{BB962C8B-B14F-4D97-AF65-F5344CB8AC3E}">
        <p14:creationId xmlns:p14="http://schemas.microsoft.com/office/powerpoint/2010/main" val="277453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ru-RU" sz="2400">
                <a:solidFill>
                  <a:schemeClr val="hlink"/>
                </a:solidFill>
              </a:rPr>
              <a:t>АВТОМАТИЧНІ ПОВІТРЯНІ ВИМИКАЧІ</a:t>
            </a:r>
            <a:br>
              <a:rPr lang="ru-RU" sz="2000">
                <a:solidFill>
                  <a:schemeClr val="hlink"/>
                </a:solidFill>
              </a:rPr>
            </a:br>
            <a:r>
              <a:rPr lang="ru-RU" sz="2000">
                <a:solidFill>
                  <a:schemeClr val="hlink"/>
                </a:solidFill>
              </a:rPr>
              <a:t>КОНСТРУКЦІЯ ТА ПРИНЦИП ДІЇ. </a:t>
            </a:r>
            <a:endParaRPr lang="uk-UA" sz="2000">
              <a:solidFill>
                <a:schemeClr val="hlink"/>
              </a:solidFill>
            </a:endParaRPr>
          </a:p>
        </p:txBody>
      </p:sp>
      <p:sp>
        <p:nvSpPr>
          <p:cNvPr id="60419" name="Rectangle 3"/>
          <p:cNvSpPr>
            <a:spLocks noGrp="1" noChangeArrowheads="1"/>
          </p:cNvSpPr>
          <p:nvPr>
            <p:ph type="body" idx="1"/>
          </p:nvPr>
        </p:nvSpPr>
        <p:spPr>
          <a:xfrm>
            <a:off x="1835696" y="853952"/>
            <a:ext cx="7128792" cy="5239344"/>
          </a:xfrm>
        </p:spPr>
        <p:txBody>
          <a:bodyPr/>
          <a:lstStyle/>
          <a:p>
            <a:pPr algn="just"/>
            <a:r>
              <a:rPr lang="ru-RU" altLang="ko-KR" sz="1600">
                <a:solidFill>
                  <a:schemeClr val="tx1"/>
                </a:solidFill>
                <a:latin typeface="Verdana" pitchFamily="34" charset="0"/>
                <a:ea typeface="굴림" charset="-127"/>
              </a:rPr>
              <a:t>Автоматичний повітряний вимикач (автомат) (рис.10) служить для відключення електричної мережі у ненормальних та аварійних режимах – перевантаженнях, КЗ, надмірному пониженні напруги живлення, зміні напряму потужності, для нечастих включень та відключень номінальних струмів навантаження.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marL="0" indent="0" algn="just">
              <a:buNone/>
            </a:pPr>
            <a:r>
              <a:rPr lang="ru-RU" altLang="ko-KR" sz="1600">
                <a:solidFill>
                  <a:schemeClr val="tx1"/>
                </a:solidFill>
                <a:latin typeface="Verdana" pitchFamily="34" charset="0"/>
                <a:ea typeface="굴림" charset="-127"/>
              </a:rPr>
              <a:t>Рис. 10. Автомати УкрЕМ серии ВА-2010-S "SUPER" та ВА-2004. </a:t>
            </a:r>
          </a:p>
          <a:p>
            <a:pPr algn="just"/>
            <a:endParaRPr lang="ru-RU" altLang="ko-KR" sz="16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2117643" y="2420888"/>
            <a:ext cx="6628571" cy="2657143"/>
          </a:xfrm>
          <a:prstGeom prst="rect">
            <a:avLst/>
          </a:prstGeom>
        </p:spPr>
      </p:pic>
    </p:spTree>
    <p:extLst>
      <p:ext uri="{BB962C8B-B14F-4D97-AF65-F5344CB8AC3E}">
        <p14:creationId xmlns:p14="http://schemas.microsoft.com/office/powerpoint/2010/main" val="3612788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764704"/>
            <a:ext cx="7128792" cy="5976664"/>
          </a:xfrm>
        </p:spPr>
        <p:txBody>
          <a:bodyPr/>
          <a:lstStyle/>
          <a:p>
            <a:pPr algn="just"/>
            <a:r>
              <a:rPr lang="ru-RU" altLang="ko-KR" sz="1600">
                <a:solidFill>
                  <a:schemeClr val="tx1"/>
                </a:solidFill>
                <a:latin typeface="Verdana" pitchFamily="34" charset="0"/>
                <a:ea typeface="굴림" charset="-127"/>
              </a:rPr>
              <a:t>Основними вузлами автоматів є струмопровідний ланцюг, дугогасильна камера, привід автоматичного вимикача, механізм вільного розчеплення, елементи захисту – розчеплювачі.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Рис. 11. Загальний вигляд та конструкція автомату ВА-2002 </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p:txBody>
      </p:sp>
      <p:pic>
        <p:nvPicPr>
          <p:cNvPr id="3" name="Рисунок 2"/>
          <p:cNvPicPr>
            <a:picLocks noChangeAspect="1"/>
          </p:cNvPicPr>
          <p:nvPr/>
        </p:nvPicPr>
        <p:blipFill>
          <a:blip r:embed="rId4"/>
          <a:stretch>
            <a:fillRect/>
          </a:stretch>
        </p:blipFill>
        <p:spPr>
          <a:xfrm>
            <a:off x="2351364" y="1772816"/>
            <a:ext cx="6441232" cy="3384376"/>
          </a:xfrm>
          <a:prstGeom prst="rect">
            <a:avLst/>
          </a:prstGeom>
        </p:spPr>
      </p:pic>
    </p:spTree>
    <p:extLst>
      <p:ext uri="{BB962C8B-B14F-4D97-AF65-F5344CB8AC3E}">
        <p14:creationId xmlns:p14="http://schemas.microsoft.com/office/powerpoint/2010/main" val="2885158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5976664"/>
          </a:xfrm>
        </p:spPr>
        <p:txBody>
          <a:bodyPr/>
          <a:lstStyle/>
          <a:p>
            <a:pPr algn="just"/>
            <a:r>
              <a:rPr lang="ru-RU" altLang="ko-KR" sz="1400">
                <a:solidFill>
                  <a:schemeClr val="tx1"/>
                </a:solidFill>
                <a:latin typeface="Verdana" pitchFamily="34" charset="0"/>
                <a:ea typeface="굴림" charset="-127"/>
              </a:rPr>
              <a:t>Автоматичні вимикачі з Іном.а ≤100 А (ВА-2001, ВА-2002, ВА-2003 [рис. 11]) складаються з корпусу 2 з механічно міцної та термостійкої (2400 С) пластмаси, яка не підримує горіння, та з замками 9 для монтажу на </a:t>
            </a:r>
            <a:r>
              <a:rPr lang="en-US" altLang="ko-KR" sz="1400">
                <a:solidFill>
                  <a:schemeClr val="tx1"/>
                </a:solidFill>
                <a:latin typeface="Verdana" pitchFamily="34" charset="0"/>
                <a:ea typeface="굴림" charset="-127"/>
              </a:rPr>
              <a:t>DIN-</a:t>
            </a:r>
            <a:r>
              <a:rPr lang="ru-RU" altLang="ko-KR" sz="1400">
                <a:solidFill>
                  <a:schemeClr val="tx1"/>
                </a:solidFill>
                <a:latin typeface="Verdana" pitchFamily="34" charset="0"/>
                <a:ea typeface="굴림" charset="-127"/>
              </a:rPr>
              <a:t>рейку. </a:t>
            </a:r>
          </a:p>
          <a:p>
            <a:pPr algn="just"/>
            <a:endParaRPr lang="ru-RU" altLang="ko-KR" sz="1400">
              <a:solidFill>
                <a:schemeClr val="tx1"/>
              </a:solidFill>
              <a:latin typeface="Verdana" pitchFamily="34" charset="0"/>
              <a:ea typeface="굴림" charset="-127"/>
            </a:endParaRPr>
          </a:p>
          <a:p>
            <a:pPr algn="just"/>
            <a:r>
              <a:rPr lang="ru-RU" altLang="ko-KR" sz="1400">
                <a:solidFill>
                  <a:schemeClr val="tx1"/>
                </a:solidFill>
                <a:latin typeface="Verdana" pitchFamily="34" charset="0"/>
                <a:ea typeface="굴림" charset="-127"/>
              </a:rPr>
              <a:t>Обладнані двома типами захисту: тепловим – для захисту від тривалих струмових перевантажень, виконаний на базі біметалічної пластини 3, та електромагнітним – для захисту від струмів КЗ, виконаний на базі соленоїда 4. Струмовий розчеплювач 5 виконаний з сталі, обробленою міддю, та має контакти зі сплаву, що містить срібло. Дугогасильна камера 7, яка складається з дев’яти пластин, та активний дугогасильний контакт 8 підвищують комутаційну зносостійкість та, відповідно, граничну комутаційну здатність. Надійний контакт з провідниками забезпечують комбіновані зажими 6, виконані з оцинкованої сталі та посрібленої латуні. Вимикачі з лицьової сторони обладнані індикатором стану 1 ВКЛ/ВИКЛ. </a:t>
            </a:r>
          </a:p>
          <a:p>
            <a:pPr algn="just"/>
            <a:endParaRPr lang="ru-RU" altLang="ko-KR" sz="1400">
              <a:solidFill>
                <a:schemeClr val="tx1"/>
              </a:solidFill>
              <a:latin typeface="Verdana" pitchFamily="34" charset="0"/>
              <a:ea typeface="굴림" charset="-127"/>
            </a:endParaRPr>
          </a:p>
          <a:p>
            <a:pPr algn="just"/>
            <a:r>
              <a:rPr lang="ru-RU" altLang="ko-KR" sz="1400">
                <a:solidFill>
                  <a:schemeClr val="tx1"/>
                </a:solidFill>
                <a:latin typeface="Verdana" pitchFamily="34" charset="0"/>
                <a:ea typeface="굴림" charset="-127"/>
              </a:rPr>
              <a:t>При перевантаженнях у захищаємому ланцюзі протікаючий струм нагріває біметалічну пластину. При нагріванні пластина вигинається та діє на ричаг вільного розчеплення. При КЗ у захищаємому ланцюзі струм, який протікає через котушку електромагніту автомата, багатократно зростає, відповідно, зростає магнітне поле, яке переміщує осердя, що діє на ричаг вільного розчеплення. У обох випадках рухомий контакт відходить від нерухомого, автомат вимикається, відбувається розрив ланцюга, тим самим електричний ланцюг захищається від перевантажень та струмів КЗ. </a:t>
            </a:r>
          </a:p>
          <a:p>
            <a:pPr algn="just"/>
            <a:endParaRPr lang="ru-RU" altLang="ko-KR" sz="1400">
              <a:solidFill>
                <a:schemeClr val="tx1"/>
              </a:solidFill>
              <a:latin typeface="Verdana" pitchFamily="34" charset="0"/>
              <a:ea typeface="굴림" charset="-127"/>
            </a:endParaRPr>
          </a:p>
        </p:txBody>
      </p:sp>
    </p:spTree>
    <p:extLst>
      <p:ext uri="{BB962C8B-B14F-4D97-AF65-F5344CB8AC3E}">
        <p14:creationId xmlns:p14="http://schemas.microsoft.com/office/powerpoint/2010/main" val="2499991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0"/>
            <a:ext cx="7128792" cy="6093296"/>
          </a:xfrm>
        </p:spPr>
        <p:txBody>
          <a:bodyPr/>
          <a:lstStyle/>
          <a:p>
            <a:pPr algn="just"/>
            <a:r>
              <a:rPr lang="uk-UA" altLang="ko-KR" sz="1600">
                <a:solidFill>
                  <a:schemeClr val="tx1"/>
                </a:solidFill>
                <a:latin typeface="Verdana" pitchFamily="34" charset="0"/>
                <a:ea typeface="굴림" charset="-127"/>
              </a:rPr>
              <a:t>Сучасні вимикачі з Іном.а &gt; 100 А виконуються у вигляді моноблоку (рис. 12) та складаються з основи 1 та кришки з фальшпанеллю, у якій є віконце для ручки управління 5. Основа є несучою конструкцією для приєднувальних зажимів 2, нерухомих силових контактів 3 з системою дугогасіння 4, механізму управління з системою рухомих контактів 6, блоку захисту від надструмів. </a:t>
            </a:r>
          </a:p>
          <a:p>
            <a:pPr algn="just"/>
            <a:r>
              <a:rPr lang="uk-UA" altLang="ko-KR" sz="1600">
                <a:solidFill>
                  <a:schemeClr val="tx1"/>
                </a:solidFill>
                <a:latin typeface="Verdana" pitchFamily="34" charset="0"/>
                <a:ea typeface="굴림" charset="-127"/>
              </a:rPr>
              <a:t>Кришка закриває всі рухомі елементи механізму управління та внутрішні струмоведучі частини. Механізм управління вимикача побудований на принципі переломлюючого ричагу та вбудованої потужної пружини повернення. При ввімкненні ручки механізму управління приводиться у рух ізолююча рейка 7, на якій закріплені підпружинені рухомі силові контакти з гнучким з’єднанням. Рейка повертається у бокових направляючих, забезпечуючи не тільки замикання рухомих та нерухомих силових контактів, але і необхідні провали для збільшення та вирівнювання тиску на рухомі контакти. </a:t>
            </a:r>
          </a:p>
          <a:p>
            <a:pPr algn="just"/>
            <a:r>
              <a:rPr lang="uk-UA" altLang="ko-KR" sz="1600">
                <a:solidFill>
                  <a:schemeClr val="tx1"/>
                </a:solidFill>
                <a:latin typeface="Verdana" pitchFamily="34" charset="0"/>
                <a:ea typeface="굴림" charset="-127"/>
              </a:rPr>
              <a:t>Дія пружини повернення блокується елементами переломлюючого ричага, який знаходиться в цей момент на одній прямій лінії та спирається одним коліном на виступ поворотного елементу «сброс» механізму управління. «Сброс» механізму управління здійснюється за допомогою плоскої рейки 8, на яку діють через регулювальні гвинти 9 штовхачі біметалічних пластин теплових розчеплювачів та електромагнітів захисту від КЗ. </a:t>
            </a:r>
          </a:p>
        </p:txBody>
      </p:sp>
    </p:spTree>
    <p:extLst>
      <p:ext uri="{BB962C8B-B14F-4D97-AF65-F5344CB8AC3E}">
        <p14:creationId xmlns:p14="http://schemas.microsoft.com/office/powerpoint/2010/main" val="282205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6408712"/>
          </a:xfrm>
        </p:spPr>
        <p:txBody>
          <a:bodyPr/>
          <a:lstStyle/>
          <a:p>
            <a:pPr algn="just"/>
            <a:r>
              <a:rPr lang="ru-RU" altLang="ko-KR" sz="1400">
                <a:solidFill>
                  <a:schemeClr val="tx1"/>
                </a:solidFill>
                <a:latin typeface="Verdana" pitchFamily="34" charset="0"/>
                <a:ea typeface="굴림" charset="-127"/>
              </a:rPr>
              <a:t>Рубильники випускаються у одно-, двох- та трьохполюсному виконаннях. На рис. 2 зображено рубильник з центральною ручкою. Рухомий контакт – ніж 1 обертається у шарнірній стійці 2. При обертанні ручки за годинниковою стрілкою між ножем та контактом нерухомої стійки 3 загоряється дуга. Гасіння дуги постійного струму при невеликих значеннях струму відбувається за рахунок механічного подовження дуги рухомим ножем. Чим більша швидкість руху контакту, тим більша швидкість дуги і менший час її горіння. При відключенні великих струмів вирішальним фактором є електродинамічні сили. Ця сила, яка діє на одиницю довжини дуги, приблизно обернено пропорційна довжині ножа. У зв’язку з цим довжина ножа може бути досить малою та вибирається такою, щоб забезпечити гасіння малих струмів (менше 75 А).</a:t>
            </a: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r>
              <a:rPr lang="ru-RU" altLang="ko-KR" sz="1400">
                <a:solidFill>
                  <a:schemeClr val="tx1"/>
                </a:solidFill>
                <a:latin typeface="Verdana" pitchFamily="34" charset="0"/>
                <a:ea typeface="굴림" charset="-127"/>
              </a:rPr>
              <a:t>Рис. 2. Трьохфазний рубильник з центральною ручкою</a:t>
            </a:r>
            <a:endParaRPr lang="uk-UA" altLang="ko-KR" sz="1400">
              <a:solidFill>
                <a:schemeClr val="tx1"/>
              </a:solidFill>
              <a:latin typeface="Verdana" pitchFamily="34" charset="0"/>
              <a:ea typeface="굴림" charset="-127"/>
            </a:endParaRPr>
          </a:p>
        </p:txBody>
      </p:sp>
      <p:pic>
        <p:nvPicPr>
          <p:cNvPr id="3" name="Рисунок 2"/>
          <p:cNvPicPr>
            <a:picLocks noChangeAspect="1"/>
          </p:cNvPicPr>
          <p:nvPr/>
        </p:nvPicPr>
        <p:blipFill>
          <a:blip r:embed="rId4"/>
          <a:stretch>
            <a:fillRect/>
          </a:stretch>
        </p:blipFill>
        <p:spPr>
          <a:xfrm>
            <a:off x="2123728" y="3118085"/>
            <a:ext cx="6722442" cy="2879629"/>
          </a:xfrm>
          <a:prstGeom prst="rect">
            <a:avLst/>
          </a:prstGeom>
        </p:spPr>
      </p:pic>
    </p:spTree>
    <p:extLst>
      <p:ext uri="{BB962C8B-B14F-4D97-AF65-F5344CB8AC3E}">
        <p14:creationId xmlns:p14="http://schemas.microsoft.com/office/powerpoint/2010/main" val="3945901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239344"/>
          </a:xfrm>
        </p:spPr>
        <p:txBody>
          <a:bodyPr/>
          <a:lstStyle/>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Рис. 12. Загальний вигляд та конструкція автомату ВА88-32 фірми ІЕК. </a:t>
            </a:r>
          </a:p>
        </p:txBody>
      </p:sp>
      <p:pic>
        <p:nvPicPr>
          <p:cNvPr id="3" name="Рисунок 2"/>
          <p:cNvPicPr>
            <a:picLocks noChangeAspect="1"/>
          </p:cNvPicPr>
          <p:nvPr/>
        </p:nvPicPr>
        <p:blipFill>
          <a:blip r:embed="rId4"/>
          <a:stretch>
            <a:fillRect/>
          </a:stretch>
        </p:blipFill>
        <p:spPr>
          <a:xfrm>
            <a:off x="2123728" y="1340768"/>
            <a:ext cx="6441226" cy="3744416"/>
          </a:xfrm>
          <a:prstGeom prst="rect">
            <a:avLst/>
          </a:prstGeom>
        </p:spPr>
      </p:pic>
    </p:spTree>
    <p:extLst>
      <p:ext uri="{BB962C8B-B14F-4D97-AF65-F5344CB8AC3E}">
        <p14:creationId xmlns:p14="http://schemas.microsoft.com/office/powerpoint/2010/main" val="21061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3"/>
            <a:ext cx="6934200" cy="432048"/>
          </a:xfrm>
        </p:spPr>
        <p:txBody>
          <a:bodyPr/>
          <a:lstStyle/>
          <a:p>
            <a:pPr algn="ctr"/>
            <a:r>
              <a:rPr lang="ru-RU" sz="2000">
                <a:solidFill>
                  <a:schemeClr val="hlink"/>
                </a:solidFill>
              </a:rPr>
              <a:t>ОСНОВНІ ПАРАМЕТРИ АВТОМАТИЧНИХ ВИМИКАЧІВ </a:t>
            </a:r>
          </a:p>
        </p:txBody>
      </p:sp>
      <p:sp>
        <p:nvSpPr>
          <p:cNvPr id="60419" name="Rectangle 3"/>
          <p:cNvSpPr>
            <a:spLocks noGrp="1" noChangeArrowheads="1"/>
          </p:cNvSpPr>
          <p:nvPr>
            <p:ph type="body" idx="1"/>
          </p:nvPr>
        </p:nvSpPr>
        <p:spPr>
          <a:xfrm>
            <a:off x="1835696" y="548681"/>
            <a:ext cx="7128792" cy="6192687"/>
          </a:xfrm>
        </p:spPr>
        <p:txBody>
          <a:bodyPr/>
          <a:lstStyle/>
          <a:p>
            <a:pPr algn="just"/>
            <a:r>
              <a:rPr lang="uk-UA" altLang="ko-KR" sz="1600">
                <a:solidFill>
                  <a:schemeClr val="tx1"/>
                </a:solidFill>
                <a:latin typeface="Verdana" pitchFamily="34" charset="0"/>
                <a:ea typeface="굴림" charset="-127"/>
              </a:rPr>
              <a:t>Основними параметрами автоматів є: </a:t>
            </a:r>
          </a:p>
          <a:p>
            <a:pPr algn="just"/>
            <a:r>
              <a:rPr lang="uk-UA" altLang="ko-KR" sz="1600">
                <a:solidFill>
                  <a:schemeClr val="tx1"/>
                </a:solidFill>
                <a:latin typeface="Verdana" pitchFamily="34" charset="0"/>
                <a:ea typeface="굴림" charset="-127"/>
              </a:rPr>
              <a:t>1. номінальна напруга автомата; </a:t>
            </a:r>
          </a:p>
          <a:p>
            <a:pPr algn="just"/>
            <a:r>
              <a:rPr lang="uk-UA" altLang="ko-KR" sz="1600">
                <a:solidFill>
                  <a:schemeClr val="tx1"/>
                </a:solidFill>
                <a:latin typeface="Verdana" pitchFamily="34" charset="0"/>
                <a:ea typeface="굴림" charset="-127"/>
              </a:rPr>
              <a:t>2. номінальний струм автомата; </a:t>
            </a:r>
          </a:p>
          <a:p>
            <a:pPr algn="just"/>
            <a:r>
              <a:rPr lang="uk-UA" altLang="ko-KR" sz="1600">
                <a:solidFill>
                  <a:schemeClr val="tx1"/>
                </a:solidFill>
                <a:latin typeface="Verdana" pitchFamily="34" charset="0"/>
                <a:ea typeface="굴림" charset="-127"/>
              </a:rPr>
              <a:t>3. максимальний струм відключення; </a:t>
            </a:r>
          </a:p>
          <a:p>
            <a:pPr algn="just"/>
            <a:r>
              <a:rPr lang="uk-UA" altLang="ko-KR" sz="1600">
                <a:solidFill>
                  <a:schemeClr val="tx1"/>
                </a:solidFill>
                <a:latin typeface="Verdana" pitchFamily="34" charset="0"/>
                <a:ea typeface="굴림" charset="-127"/>
              </a:rPr>
              <a:t>4. номінальний струм розчеплювача; </a:t>
            </a:r>
          </a:p>
          <a:p>
            <a:pPr algn="just"/>
            <a:r>
              <a:rPr lang="uk-UA" altLang="ko-KR" sz="1600">
                <a:solidFill>
                  <a:schemeClr val="tx1"/>
                </a:solidFill>
                <a:latin typeface="Verdana" pitchFamily="34" charset="0"/>
                <a:ea typeface="굴림" charset="-127"/>
              </a:rPr>
              <a:t>5. власний та повний час відключення автомата. </a:t>
            </a:r>
          </a:p>
          <a:p>
            <a:pPr algn="just"/>
            <a:r>
              <a:rPr lang="uk-UA" altLang="ko-KR" sz="1600" b="1">
                <a:solidFill>
                  <a:schemeClr val="tx1"/>
                </a:solidFill>
                <a:latin typeface="Verdana" pitchFamily="34" charset="0"/>
                <a:ea typeface="굴림" charset="-127"/>
              </a:rPr>
              <a:t>Власний час відключення автомата </a:t>
            </a:r>
            <a:r>
              <a:rPr lang="uk-UA" altLang="ko-KR" sz="1600">
                <a:solidFill>
                  <a:schemeClr val="tx1"/>
                </a:solidFill>
                <a:latin typeface="Verdana" pitchFamily="34" charset="0"/>
                <a:ea typeface="굴림" charset="-127"/>
              </a:rPr>
              <a:t>– час з моменту, коли струм вимикача досягає струму спрацювання розчеплювача до початку розходження головних контактів. </a:t>
            </a:r>
          </a:p>
          <a:p>
            <a:pPr algn="just"/>
            <a:r>
              <a:rPr lang="uk-UA" altLang="ko-KR" sz="1600" b="1">
                <a:solidFill>
                  <a:schemeClr val="tx1"/>
                </a:solidFill>
                <a:latin typeface="Verdana" pitchFamily="34" charset="0"/>
                <a:ea typeface="굴림" charset="-127"/>
              </a:rPr>
              <a:t>Повний час відключення автомата </a:t>
            </a:r>
          </a:p>
          <a:p>
            <a:pPr algn="just"/>
            <a:endParaRPr lang="uk-UA" altLang="ko-KR" sz="1600">
              <a:solidFill>
                <a:schemeClr val="tx1"/>
              </a:solidFill>
              <a:latin typeface="Verdana" pitchFamily="34" charset="0"/>
              <a:ea typeface="굴림" charset="-127"/>
            </a:endParaRPr>
          </a:p>
          <a:p>
            <a:pPr marL="0" indent="0" algn="just">
              <a:buNone/>
            </a:pPr>
            <a:r>
              <a:rPr lang="uk-UA" altLang="ko-KR" sz="1600">
                <a:solidFill>
                  <a:schemeClr val="tx1"/>
                </a:solidFill>
                <a:latin typeface="Verdana" pitchFamily="34" charset="0"/>
                <a:ea typeface="굴림" charset="-127"/>
              </a:rPr>
              <a:t>де </a:t>
            </a:r>
            <a:r>
              <a:rPr lang="en-US" altLang="ko-KR" sz="1600">
                <a:solidFill>
                  <a:schemeClr val="tx1"/>
                </a:solidFill>
                <a:latin typeface="Verdana" pitchFamily="34" charset="0"/>
                <a:ea typeface="굴림" charset="-127"/>
              </a:rPr>
              <a:t>t0 – </a:t>
            </a:r>
            <a:r>
              <a:rPr lang="uk-UA" altLang="ko-KR" sz="1600">
                <a:solidFill>
                  <a:schemeClr val="tx1"/>
                </a:solidFill>
                <a:latin typeface="Verdana" pitchFamily="34" charset="0"/>
                <a:ea typeface="굴림" charset="-127"/>
              </a:rPr>
              <a:t>власний час відключення автомата, с; </a:t>
            </a:r>
          </a:p>
          <a:p>
            <a:pPr marL="0" indent="0" algn="just">
              <a:buNone/>
            </a:pPr>
            <a:r>
              <a:rPr lang="uk-UA" altLang="ko-KR" sz="1600">
                <a:solidFill>
                  <a:schemeClr val="tx1"/>
                </a:solidFill>
                <a:latin typeface="Verdana" pitchFamily="34" charset="0"/>
                <a:ea typeface="굴림" charset="-127"/>
              </a:rPr>
              <a:t> </a:t>
            </a:r>
            <a:r>
              <a:rPr lang="en-US" altLang="ko-KR" sz="1600">
                <a:solidFill>
                  <a:schemeClr val="tx1"/>
                </a:solidFill>
                <a:latin typeface="Verdana" pitchFamily="34" charset="0"/>
                <a:ea typeface="굴림" charset="-127"/>
              </a:rPr>
              <a:t>t1 – </a:t>
            </a:r>
            <a:r>
              <a:rPr lang="uk-UA" altLang="ko-KR" sz="1600">
                <a:solidFill>
                  <a:schemeClr val="tx1"/>
                </a:solidFill>
                <a:latin typeface="Verdana" pitchFamily="34" charset="0"/>
                <a:ea typeface="굴림" charset="-127"/>
              </a:rPr>
              <a:t>час до моменту повного розмикання головних контактів, який витрачається на роботу розчеплювачів, с; </a:t>
            </a:r>
          </a:p>
          <a:p>
            <a:pPr marL="0" indent="0" algn="just">
              <a:buNone/>
            </a:pPr>
            <a:r>
              <a:rPr lang="uk-UA" altLang="ko-KR" sz="1600">
                <a:solidFill>
                  <a:schemeClr val="tx1"/>
                </a:solidFill>
                <a:latin typeface="Verdana" pitchFamily="34" charset="0"/>
                <a:ea typeface="굴림" charset="-127"/>
              </a:rPr>
              <a:t> </a:t>
            </a:r>
            <a:r>
              <a:rPr lang="en-US" altLang="ko-KR" sz="1600">
                <a:solidFill>
                  <a:schemeClr val="tx1"/>
                </a:solidFill>
                <a:latin typeface="Verdana" pitchFamily="34" charset="0"/>
                <a:ea typeface="굴림" charset="-127"/>
              </a:rPr>
              <a:t>t2 – </a:t>
            </a:r>
            <a:r>
              <a:rPr lang="uk-UA" altLang="ko-KR" sz="1600">
                <a:solidFill>
                  <a:schemeClr val="tx1"/>
                </a:solidFill>
                <a:latin typeface="Verdana" pitchFamily="34" charset="0"/>
                <a:ea typeface="굴림" charset="-127"/>
              </a:rPr>
              <a:t>час горіння електричної дуги між контактами, що розходяться, с. </a:t>
            </a:r>
            <a:r>
              <a:rPr lang="en-US" altLang="ko-KR" sz="1600">
                <a:solidFill>
                  <a:schemeClr val="tx1"/>
                </a:solidFill>
                <a:latin typeface="Verdana" pitchFamily="34" charset="0"/>
                <a:ea typeface="굴림" charset="-127"/>
              </a:rPr>
              <a:t>t1 </a:t>
            </a:r>
            <a:r>
              <a:rPr lang="uk-UA" altLang="ko-KR" sz="1600">
                <a:solidFill>
                  <a:schemeClr val="tx1"/>
                </a:solidFill>
                <a:latin typeface="Verdana" pitchFamily="34" charset="0"/>
                <a:ea typeface="굴림" charset="-127"/>
              </a:rPr>
              <a:t>залежить від способу розчеплення, конструкції контактів, маси рухомих частин та інших факторів. </a:t>
            </a:r>
          </a:p>
          <a:p>
            <a:pPr marL="0" indent="0" algn="just">
              <a:buNone/>
            </a:pPr>
            <a:endParaRPr lang="uk-UA" altLang="ko-KR" sz="1600">
              <a:solidFill>
                <a:schemeClr val="tx1"/>
              </a:solidFill>
              <a:latin typeface="Verdana" pitchFamily="34" charset="0"/>
              <a:ea typeface="굴림" charset="-127"/>
            </a:endParaRPr>
          </a:p>
          <a:p>
            <a:pPr marL="0" indent="0" algn="just">
              <a:buNone/>
            </a:pPr>
            <a:r>
              <a:rPr lang="uk-UA" altLang="ko-KR" sz="1600">
                <a:solidFill>
                  <a:schemeClr val="tx1"/>
                </a:solidFill>
                <a:latin typeface="Verdana" pitchFamily="34" charset="0"/>
                <a:ea typeface="굴림" charset="-127"/>
              </a:rPr>
              <a:t>Якщо </a:t>
            </a:r>
            <a:r>
              <a:rPr lang="en-US" altLang="ko-KR" sz="1600">
                <a:solidFill>
                  <a:schemeClr val="tx1"/>
                </a:solidFill>
                <a:latin typeface="Verdana" pitchFamily="34" charset="0"/>
                <a:ea typeface="굴림" charset="-127"/>
              </a:rPr>
              <a:t>t1≥0,01 </a:t>
            </a:r>
            <a:r>
              <a:rPr lang="uk-UA" altLang="ko-KR" sz="1600">
                <a:solidFill>
                  <a:schemeClr val="tx1"/>
                </a:solidFill>
                <a:latin typeface="Verdana" pitchFamily="34" charset="0"/>
                <a:ea typeface="굴림" charset="-127"/>
              </a:rPr>
              <a:t>с, то автоматичний повітряний вимикач називається звичайним (нешвидкодіючим). </a:t>
            </a:r>
          </a:p>
          <a:p>
            <a:pPr marL="0" indent="0" algn="just">
              <a:buNone/>
            </a:pPr>
            <a:r>
              <a:rPr lang="uk-UA" altLang="ko-KR" sz="1600">
                <a:solidFill>
                  <a:schemeClr val="tx1"/>
                </a:solidFill>
                <a:latin typeface="Verdana" pitchFamily="34" charset="0"/>
                <a:ea typeface="굴림" charset="-127"/>
              </a:rPr>
              <a:t>Якщо </a:t>
            </a:r>
            <a:r>
              <a:rPr lang="en-US" altLang="ko-KR" sz="1600">
                <a:solidFill>
                  <a:schemeClr val="tx1"/>
                </a:solidFill>
                <a:latin typeface="Verdana" pitchFamily="34" charset="0"/>
                <a:ea typeface="굴림" charset="-127"/>
              </a:rPr>
              <a:t>t1=0,002</a:t>
            </a:r>
            <a:r>
              <a:rPr lang="uk-UA" altLang="ko-KR" sz="1600">
                <a:solidFill>
                  <a:schemeClr val="tx1"/>
                </a:solidFill>
                <a:latin typeface="Verdana" pitchFamily="34" charset="0"/>
                <a:ea typeface="굴림" charset="-127"/>
              </a:rPr>
              <a:t>÷0,008 с, то автоматичний повітряний вимикач – швидкодіючий. </a:t>
            </a:r>
          </a:p>
        </p:txBody>
      </p:sp>
      <p:pic>
        <p:nvPicPr>
          <p:cNvPr id="2" name="Рисунок 1"/>
          <p:cNvPicPr>
            <a:picLocks noChangeAspect="1"/>
          </p:cNvPicPr>
          <p:nvPr/>
        </p:nvPicPr>
        <p:blipFill>
          <a:blip r:embed="rId4"/>
          <a:stretch>
            <a:fillRect/>
          </a:stretch>
        </p:blipFill>
        <p:spPr>
          <a:xfrm>
            <a:off x="5004048" y="3429000"/>
            <a:ext cx="1657143" cy="266667"/>
          </a:xfrm>
          <a:prstGeom prst="rect">
            <a:avLst/>
          </a:prstGeom>
        </p:spPr>
      </p:pic>
    </p:spTree>
    <p:extLst>
      <p:ext uri="{BB962C8B-B14F-4D97-AF65-F5344CB8AC3E}">
        <p14:creationId xmlns:p14="http://schemas.microsoft.com/office/powerpoint/2010/main" val="2995911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3"/>
            <a:ext cx="6934200" cy="432048"/>
          </a:xfrm>
        </p:spPr>
        <p:txBody>
          <a:bodyPr/>
          <a:lstStyle/>
          <a:p>
            <a:pPr algn="ctr"/>
            <a:r>
              <a:rPr lang="ru-RU" sz="2000">
                <a:solidFill>
                  <a:schemeClr val="hlink"/>
                </a:solidFill>
              </a:rPr>
              <a:t>ДУГОГАСИЛЬНА СИСТЕМА</a:t>
            </a:r>
          </a:p>
        </p:txBody>
      </p:sp>
      <p:sp>
        <p:nvSpPr>
          <p:cNvPr id="60419" name="Rectangle 3"/>
          <p:cNvSpPr>
            <a:spLocks noGrp="1" noChangeArrowheads="1"/>
          </p:cNvSpPr>
          <p:nvPr>
            <p:ph type="body" idx="1"/>
          </p:nvPr>
        </p:nvSpPr>
        <p:spPr>
          <a:xfrm>
            <a:off x="1835696" y="692696"/>
            <a:ext cx="7128792" cy="5400600"/>
          </a:xfrm>
        </p:spPr>
        <p:txBody>
          <a:bodyPr/>
          <a:lstStyle/>
          <a:p>
            <a:pPr algn="just"/>
            <a:r>
              <a:rPr lang="ru-RU" altLang="ko-KR" sz="1600">
                <a:solidFill>
                  <a:schemeClr val="tx1"/>
                </a:solidFill>
                <a:latin typeface="Verdana" pitchFamily="34" charset="0"/>
                <a:ea typeface="굴림" charset="-127"/>
              </a:rPr>
              <a:t>Автомат повинен забезпечувати гасіння дуги у всіх можливих режимах мережі. </a:t>
            </a:r>
          </a:p>
          <a:p>
            <a:pPr algn="just"/>
            <a:r>
              <a:rPr lang="ru-RU" altLang="ko-KR" sz="1600">
                <a:solidFill>
                  <a:schemeClr val="tx1"/>
                </a:solidFill>
                <a:latin typeface="Verdana" pitchFamily="34" charset="0"/>
                <a:ea typeface="굴림" charset="-127"/>
              </a:rPr>
              <a:t>У автоматах минулого століття широкого використання знайшли два виконання дугогасильних систем – напівзакрите та відкрите. </a:t>
            </a:r>
          </a:p>
          <a:p>
            <a:pPr algn="just"/>
            <a:r>
              <a:rPr lang="ru-RU" altLang="ko-KR" sz="1600">
                <a:solidFill>
                  <a:schemeClr val="tx1"/>
                </a:solidFill>
                <a:latin typeface="Verdana" pitchFamily="34" charset="0"/>
                <a:ea typeface="굴림" charset="-127"/>
              </a:rPr>
              <a:t>У першому автомат закритий кожухом з отворами для виходу гарячих газів. Об’єм кожуха робиться досить великим, щоб всередині кожуха не створювалося внликих надлишкових тисків. При цьому виконанні зона викиду гарячих та іонізованих газів складає декілька сантиметрів від вихлопних щілин. </a:t>
            </a:r>
          </a:p>
          <a:p>
            <a:pPr algn="just"/>
            <a:r>
              <a:rPr lang="ru-RU" altLang="ko-KR" sz="1600">
                <a:solidFill>
                  <a:schemeClr val="tx1"/>
                </a:solidFill>
                <a:latin typeface="Verdana" pitchFamily="34" charset="0"/>
                <a:ea typeface="굴림" charset="-127"/>
              </a:rPr>
              <a:t>Таке конструктивне виконання використовується у автоматах, які монтуються поруч з іншими апаратами, у РП, в автоматах з ручним управлінням. Граничний струм не перевищує 50 кА. </a:t>
            </a:r>
          </a:p>
          <a:p>
            <a:pPr algn="just"/>
            <a:r>
              <a:rPr lang="ru-RU" altLang="ko-KR" sz="1600">
                <a:solidFill>
                  <a:schemeClr val="tx1"/>
                </a:solidFill>
                <a:latin typeface="Verdana" pitchFamily="34" charset="0"/>
                <a:ea typeface="굴림" charset="-127"/>
              </a:rPr>
              <a:t>При струмах 100 кА і вище використовують камери відкритого виконання з великою зоною викиду. Це виконання зазвичай використовують у швидкодіючих та автоматах на великі граничні струми (100 кА і вище) або великі напруги (вище 1000 В). </a:t>
            </a:r>
          </a:p>
        </p:txBody>
      </p:sp>
    </p:spTree>
    <p:extLst>
      <p:ext uri="{BB962C8B-B14F-4D97-AF65-F5344CB8AC3E}">
        <p14:creationId xmlns:p14="http://schemas.microsoft.com/office/powerpoint/2010/main" val="1066431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404664"/>
            <a:ext cx="7128792" cy="5688632"/>
          </a:xfrm>
        </p:spPr>
        <p:txBody>
          <a:bodyPr/>
          <a:lstStyle/>
          <a:p>
            <a:pPr algn="just"/>
            <a:r>
              <a:rPr lang="uk-UA" altLang="ko-KR" sz="1600">
                <a:solidFill>
                  <a:schemeClr val="tx1"/>
                </a:solidFill>
                <a:latin typeface="Verdana" pitchFamily="34" charset="0"/>
                <a:ea typeface="굴림" charset="-127"/>
              </a:rPr>
              <a:t>У апаратах масового використання широкого застосовується деіонна дугогасильна решітка з сталевих пластин. Оскільки автомати повинні працювати як на змінному, так і на постійному струмі, число пластин вибирається з умови відключення ланцюга постійного струму. На кожну пару пластин приходиться напруги не менше 25 В. У дугогасильних системах зі сталевими пластинами гасіння проходить спокійно, з мінімальним викидом іонізованих та нагрітих газів. </a:t>
            </a:r>
          </a:p>
          <a:p>
            <a:pPr algn="just"/>
            <a:r>
              <a:rPr lang="uk-UA" altLang="ko-KR" sz="1600">
                <a:solidFill>
                  <a:schemeClr val="tx1"/>
                </a:solidFill>
                <a:latin typeface="Verdana" pitchFamily="34" charset="0"/>
                <a:ea typeface="굴림" charset="-127"/>
              </a:rPr>
              <a:t>При більших струмах використовують лабіринтно-щілинні камери та камери з прямою щілиною. Утягування дуги в щілину здійснюється магнітним дуттям з котушкою струму. У лабіринтно-щілинній камері відбувається охолодження дуги стінками камери, при цьому матеріал стінок повинен мати високу теплопровідність та температуру плавлення, наприклад, кордієрит. </a:t>
            </a:r>
          </a:p>
        </p:txBody>
      </p:sp>
    </p:spTree>
    <p:extLst>
      <p:ext uri="{BB962C8B-B14F-4D97-AF65-F5344CB8AC3E}">
        <p14:creationId xmlns:p14="http://schemas.microsoft.com/office/powerpoint/2010/main" val="1544948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a:solidFill>
                  <a:schemeClr val="tx1"/>
                </a:solidFill>
                <a:latin typeface="Verdana" pitchFamily="34" charset="0"/>
                <a:ea typeface="굴림" charset="-127"/>
              </a:rPr>
              <a:t>Поздовжньо-щілинна камера може мати декілька паралельних щілин незмінного перерізу. Це зменшує аеродинамічний опір камери та полегшує входження дуги з великим струмом у щілини. Спочатку дуга розбивається на ряд паралельних волокон. Але потім з усіх паралельних віток залишається лише одна, у якій остаточно проходить гасіння. Стінки камери та перегородки виготовляють з азбоцементу. </a:t>
            </a:r>
          </a:p>
          <a:p>
            <a:pPr algn="just"/>
            <a:r>
              <a:rPr lang="uk-UA" altLang="ko-KR" sz="1600">
                <a:solidFill>
                  <a:schemeClr val="tx1"/>
                </a:solidFill>
                <a:latin typeface="Verdana" pitchFamily="34" charset="0"/>
                <a:ea typeface="굴림" charset="-127"/>
              </a:rPr>
              <a:t>З метою спрощення конструкції (шляхом відмови від потужних та складних систем магнітного дуття) сучасні системи дугогасіння автоматів (до 225 А) складаються з дугогасильних решіток зі сталевими нікельованими вкладишами, а від 250 А і вище використовуються додаткові розпилювачі дуги у вигляді сталевих, нікельованих пластин з перфорацією, які вставлені у кришку автомата. </a:t>
            </a:r>
          </a:p>
        </p:txBody>
      </p:sp>
    </p:spTree>
    <p:extLst>
      <p:ext uri="{BB962C8B-B14F-4D97-AF65-F5344CB8AC3E}">
        <p14:creationId xmlns:p14="http://schemas.microsoft.com/office/powerpoint/2010/main" val="2135038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3"/>
            <a:ext cx="6934200" cy="504056"/>
          </a:xfrm>
        </p:spPr>
        <p:txBody>
          <a:bodyPr/>
          <a:lstStyle/>
          <a:p>
            <a:pPr algn="ctr"/>
            <a:r>
              <a:rPr lang="ru-RU" sz="2000">
                <a:solidFill>
                  <a:schemeClr val="hlink"/>
                </a:solidFill>
              </a:rPr>
              <a:t>ПРИВОДИ АВТОМАТИЧНИХ ВИМИКАЧІВ</a:t>
            </a:r>
            <a:endParaRPr lang="uk-UA" sz="2000">
              <a:solidFill>
                <a:schemeClr val="hlink"/>
              </a:solidFill>
            </a:endParaRPr>
          </a:p>
        </p:txBody>
      </p:sp>
      <p:sp>
        <p:nvSpPr>
          <p:cNvPr id="60419" name="Rectangle 3"/>
          <p:cNvSpPr>
            <a:spLocks noGrp="1" noChangeArrowheads="1"/>
          </p:cNvSpPr>
          <p:nvPr>
            <p:ph type="body" idx="1"/>
          </p:nvPr>
        </p:nvSpPr>
        <p:spPr>
          <a:xfrm>
            <a:off x="1835696" y="853952"/>
            <a:ext cx="7128792" cy="5239344"/>
          </a:xfrm>
        </p:spPr>
        <p:txBody>
          <a:bodyPr/>
          <a:lstStyle/>
          <a:p>
            <a:pPr algn="just"/>
            <a:r>
              <a:rPr lang="ru-RU" altLang="ko-KR" sz="1600">
                <a:solidFill>
                  <a:schemeClr val="tx1"/>
                </a:solidFill>
                <a:latin typeface="Verdana" pitchFamily="34" charset="0"/>
                <a:ea typeface="굴림" charset="-127"/>
              </a:rPr>
              <a:t>Привід повинен передати контакту силу, потрібну для включення автомата у найтяжчому випадку – на діюче КЗ. </a:t>
            </a:r>
          </a:p>
          <a:p>
            <a:pPr algn="just"/>
            <a:r>
              <a:rPr lang="ru-RU" altLang="ko-KR" sz="1600">
                <a:solidFill>
                  <a:schemeClr val="tx1"/>
                </a:solidFill>
                <a:latin typeface="Verdana" pitchFamily="34" charset="0"/>
                <a:ea typeface="굴림" charset="-127"/>
              </a:rPr>
              <a:t>Приводи можна поділити на дві групи: ручні та електромеханічні. Ручні приводи рекомендується встановлювати при номінальних струмах до 200 А. </a:t>
            </a:r>
          </a:p>
          <a:p>
            <a:pPr algn="just"/>
            <a:r>
              <a:rPr lang="ru-RU" altLang="ko-KR" sz="1600">
                <a:solidFill>
                  <a:schemeClr val="tx1"/>
                </a:solidFill>
                <a:latin typeface="Verdana" pitchFamily="34" charset="0"/>
                <a:ea typeface="굴림" charset="-127"/>
              </a:rPr>
              <a:t>При більших струмах потрібно використовувати електромеханічні приводи, які забезпечують потрібну швидкість зростання тиску в контактах. </a:t>
            </a:r>
          </a:p>
          <a:p>
            <a:pPr algn="just"/>
            <a:r>
              <a:rPr lang="ru-RU" altLang="ko-KR" sz="1600">
                <a:solidFill>
                  <a:schemeClr val="tx1"/>
                </a:solidFill>
                <a:latin typeface="Verdana" pitchFamily="34" charset="0"/>
                <a:ea typeface="굴림" charset="-127"/>
              </a:rPr>
              <a:t>Електромагнітний привод більш широко використовується при струмах до 600-1000 А (в автоматах старого покоління) та до 1600 А (у сучасних автоматах). </a:t>
            </a:r>
          </a:p>
          <a:p>
            <a:pPr algn="just"/>
            <a:r>
              <a:rPr lang="ru-RU" altLang="ko-KR" sz="1600">
                <a:solidFill>
                  <a:schemeClr val="tx1"/>
                </a:solidFill>
                <a:latin typeface="Verdana" pitchFamily="34" charset="0"/>
                <a:ea typeface="굴림" charset="-127"/>
              </a:rPr>
              <a:t>Ручний поворотний привід призначений для перетворення обертального руху в поступальний для керування автоматичним вимикачем. </a:t>
            </a:r>
          </a:p>
          <a:p>
            <a:pPr algn="just"/>
            <a:r>
              <a:rPr lang="ru-RU" altLang="ko-KR" sz="1600">
                <a:solidFill>
                  <a:schemeClr val="tx1"/>
                </a:solidFill>
                <a:latin typeface="Verdana" pitchFamily="34" charset="0"/>
                <a:ea typeface="굴림" charset="-127"/>
              </a:rPr>
              <a:t>Привід закріплюється на дверцятах РП для оперування вимикачем через дверцята (наприклад, для вимикачів ВА88 з номінальним струмом 250А – 1600А) або безпосередньо на вимикачі (наприклад, для вимикачів ВА88 з номінальним струмом 125 А та 160 А). Положення привода відображає положення ручки керування вимикача: відключено, включено, спрацювання розчеплювачів. </a:t>
            </a:r>
          </a:p>
        </p:txBody>
      </p:sp>
    </p:spTree>
    <p:extLst>
      <p:ext uri="{BB962C8B-B14F-4D97-AF65-F5344CB8AC3E}">
        <p14:creationId xmlns:p14="http://schemas.microsoft.com/office/powerpoint/2010/main" val="3803602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239344"/>
          </a:xfrm>
        </p:spPr>
        <p:txBody>
          <a:bodyPr/>
          <a:lstStyle/>
          <a:p>
            <a:pPr algn="just"/>
            <a:r>
              <a:rPr lang="ru-RU" altLang="ko-KR" sz="1600">
                <a:solidFill>
                  <a:schemeClr val="tx1"/>
                </a:solidFill>
                <a:latin typeface="Verdana" pitchFamily="34" charset="0"/>
                <a:ea typeface="굴림" charset="-127"/>
              </a:rPr>
              <a:t>Електромагнітний привід – це електромеханічний пристрій оперування вимикачем (включити/відключити), який має вбудоване ручне керування. </a:t>
            </a:r>
          </a:p>
          <a:p>
            <a:pPr algn="just"/>
            <a:r>
              <a:rPr lang="ru-RU" altLang="ko-KR" sz="1600">
                <a:solidFill>
                  <a:schemeClr val="tx1"/>
                </a:solidFill>
                <a:latin typeface="Verdana" pitchFamily="34" charset="0"/>
                <a:ea typeface="굴림" charset="-127"/>
              </a:rPr>
              <a:t>Привід дозволяє дистанційно керувати вимикачем та особливо зручно в системах телеуправління енергозбереженням. Встановлюється у комплекті з з ручним приводом керування та аварійною відключаючою кнопкою. </a:t>
            </a:r>
          </a:p>
          <a:p>
            <a:pPr algn="just"/>
            <a:r>
              <a:rPr lang="ru-RU" altLang="ko-KR" sz="1600">
                <a:solidFill>
                  <a:schemeClr val="tx1"/>
                </a:solidFill>
                <a:latin typeface="Verdana" pitchFamily="34" charset="0"/>
                <a:ea typeface="굴림" charset="-127"/>
              </a:rPr>
              <a:t>Електромагнітні приводи вимикачів з номінальним струмом до 400 А максимально безпосередньо діють на ручку вимикача при подачі команди включення/відключення від зовнішніх кнопок «вкл» / «відкл». </a:t>
            </a:r>
          </a:p>
          <a:p>
            <a:pPr algn="just"/>
            <a:r>
              <a:rPr lang="ru-RU" altLang="ko-KR" sz="1600">
                <a:solidFill>
                  <a:schemeClr val="tx1"/>
                </a:solidFill>
                <a:latin typeface="Verdana" pitchFamily="34" charset="0"/>
                <a:ea typeface="굴림" charset="-127"/>
              </a:rPr>
              <a:t>Електромагнітні приводи вимикачів з номінальним струмом від 250 А і вище мають пружинну систему. Привід заводить пружинну систему в момент відключення вимикача, а потім запасена енергія використовується для наступного включення. Для відключення вимикача використовується незалежний розчеплювач. </a:t>
            </a:r>
          </a:p>
        </p:txBody>
      </p:sp>
    </p:spTree>
    <p:extLst>
      <p:ext uri="{BB962C8B-B14F-4D97-AF65-F5344CB8AC3E}">
        <p14:creationId xmlns:p14="http://schemas.microsoft.com/office/powerpoint/2010/main" val="3131603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ru-RU" sz="2000">
                <a:solidFill>
                  <a:schemeClr val="hlink"/>
                </a:solidFill>
              </a:rPr>
              <a:t>РОЗЧЕПЛЮВАЧІ АВТОМАТІВ</a:t>
            </a:r>
            <a:endParaRPr lang="uk-UA" sz="2000">
              <a:solidFill>
                <a:schemeClr val="hlink"/>
              </a:solidFill>
            </a:endParaRPr>
          </a:p>
        </p:txBody>
      </p:sp>
      <p:sp>
        <p:nvSpPr>
          <p:cNvPr id="60419" name="Rectangle 3"/>
          <p:cNvSpPr>
            <a:spLocks noGrp="1" noChangeArrowheads="1"/>
          </p:cNvSpPr>
          <p:nvPr>
            <p:ph type="body" idx="1"/>
          </p:nvPr>
        </p:nvSpPr>
        <p:spPr>
          <a:xfrm>
            <a:off x="1835696" y="853952"/>
            <a:ext cx="7128792" cy="5239344"/>
          </a:xfrm>
        </p:spPr>
        <p:txBody>
          <a:bodyPr/>
          <a:lstStyle/>
          <a:p>
            <a:pPr algn="just"/>
            <a:r>
              <a:rPr lang="uk-UA" altLang="ko-KR" sz="1600">
                <a:solidFill>
                  <a:schemeClr val="tx1"/>
                </a:solidFill>
                <a:latin typeface="Verdana" pitchFamily="34" charset="0"/>
                <a:ea typeface="굴림" charset="-127"/>
              </a:rPr>
              <a:t>У вимикачах старих зразків найбільшого розповсюдження набули максимальні розчеплювачі. Серед них популярними є електромагнітна система та теплова система з використанням біметалічної пластини. </a:t>
            </a:r>
          </a:p>
          <a:p>
            <a:pPr algn="just"/>
            <a:r>
              <a:rPr lang="uk-UA" altLang="ko-KR" sz="1600">
                <a:solidFill>
                  <a:schemeClr val="tx1"/>
                </a:solidFill>
                <a:latin typeface="Verdana" pitchFamily="34" charset="0"/>
                <a:ea typeface="굴림" charset="-127"/>
              </a:rPr>
              <a:t>Електромагнітний розчеплювач простий за конструкцією, має високу термічну та динамічну стійкість, не боїться вібрацій. До моменту дії на механізм вільного розчеплення якір розчеплювача зазвичай має значний вільний хід (5-10 мм). Розчеплення відбувається за рахунок удара, при якому основну роль відіграє кінетична енергія, накоплена в якорі на момент удару. Для створення витримки часу між електромагнітом та механізмом вільного розчеплення ставлять пристрій затримки. Витримка часу такого пристрою не залежить від струму, тому такий пристрій від перевантажень не захищає. </a:t>
            </a:r>
          </a:p>
          <a:p>
            <a:pPr algn="just"/>
            <a:r>
              <a:rPr lang="uk-UA" altLang="ko-KR" sz="1600">
                <a:solidFill>
                  <a:schemeClr val="tx1"/>
                </a:solidFill>
                <a:latin typeface="Verdana" pitchFamily="34" charset="0"/>
                <a:ea typeface="굴림" charset="-127"/>
              </a:rPr>
              <a:t>Витримка часу, яка залежить від струму навантаження, створюється різними затримуючими пристроями. </a:t>
            </a:r>
          </a:p>
        </p:txBody>
      </p:sp>
    </p:spTree>
    <p:extLst>
      <p:ext uri="{BB962C8B-B14F-4D97-AF65-F5344CB8AC3E}">
        <p14:creationId xmlns:p14="http://schemas.microsoft.com/office/powerpoint/2010/main" val="270108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5976664"/>
          </a:xfrm>
        </p:spPr>
        <p:txBody>
          <a:bodyPr/>
          <a:lstStyle/>
          <a:p>
            <a:pPr algn="just"/>
            <a:r>
              <a:rPr lang="uk-UA" altLang="ko-KR" sz="1600">
                <a:solidFill>
                  <a:schemeClr val="tx1"/>
                </a:solidFill>
                <a:latin typeface="Verdana" pitchFamily="34" charset="0"/>
                <a:ea typeface="굴림" charset="-127"/>
              </a:rPr>
              <a:t>Більш проста витримка часу, яка залежить від струму, отримується за рахунок теплових розчеплювачів. Їх часо-струмова характеристика може бути досить добре узгоджена з захищаємим об’єктом, але ці розчеплювачі мають ряд недоліків, які обмежують їх використання: </a:t>
            </a:r>
          </a:p>
          <a:p>
            <a:pPr algn="just"/>
            <a:r>
              <a:rPr lang="en-US" altLang="ko-KR" sz="1600">
                <a:solidFill>
                  <a:schemeClr val="tx1"/>
                </a:solidFill>
                <a:latin typeface="Verdana" pitchFamily="34" charset="0"/>
                <a:ea typeface="굴림" charset="-127"/>
              </a:rPr>
              <a:t>A. </a:t>
            </a:r>
            <a:r>
              <a:rPr lang="uk-UA" altLang="ko-KR" sz="1600">
                <a:solidFill>
                  <a:schemeClr val="tx1"/>
                </a:solidFill>
                <a:latin typeface="Verdana" pitchFamily="34" charset="0"/>
                <a:ea typeface="굴림" charset="-127"/>
              </a:rPr>
              <a:t>Недостатня термічна стійкість потребує миттєвого відключення при великих струмах. У цих випадкахзазвичай використовується комбінація з обох розчеплювачів: електромагнітний працює при КЗ, тепловий – при перевантаженнях. </a:t>
            </a:r>
          </a:p>
          <a:p>
            <a:pPr algn="just"/>
            <a:r>
              <a:rPr lang="en-US" altLang="ko-KR" sz="1600">
                <a:solidFill>
                  <a:schemeClr val="tx1"/>
                </a:solidFill>
                <a:latin typeface="Verdana" pitchFamily="34" charset="0"/>
                <a:ea typeface="굴림" charset="-127"/>
              </a:rPr>
              <a:t>B. </a:t>
            </a:r>
            <a:r>
              <a:rPr lang="uk-UA" altLang="ko-KR" sz="1600">
                <a:solidFill>
                  <a:schemeClr val="tx1"/>
                </a:solidFill>
                <a:latin typeface="Verdana" pitchFamily="34" charset="0"/>
                <a:ea typeface="굴림" charset="-127"/>
              </a:rPr>
              <a:t>Із зростанням струму автомата росте зусилля, необхідне для розчеплення. Тому теплові розчеплювачі використовують при струмах до 200 А. </a:t>
            </a:r>
          </a:p>
          <a:p>
            <a:pPr algn="just"/>
            <a:r>
              <a:rPr lang="en-US" altLang="ko-KR" sz="1600">
                <a:solidFill>
                  <a:schemeClr val="tx1"/>
                </a:solidFill>
                <a:latin typeface="Verdana" pitchFamily="34" charset="0"/>
                <a:ea typeface="굴림" charset="-127"/>
              </a:rPr>
              <a:t>C. </a:t>
            </a:r>
            <a:r>
              <a:rPr lang="uk-UA" altLang="ko-KR" sz="1600">
                <a:solidFill>
                  <a:schemeClr val="tx1"/>
                </a:solidFill>
                <a:latin typeface="Verdana" pitchFamily="34" charset="0"/>
                <a:ea typeface="굴림" charset="-127"/>
              </a:rPr>
              <a:t>Витримка часу теплового розчеплювача залежить від температури навколишнього середовища. Це не дає можливості повністю використовувати обладнання. </a:t>
            </a:r>
          </a:p>
          <a:p>
            <a:pPr algn="just"/>
            <a:r>
              <a:rPr lang="en-US" altLang="ko-KR" sz="1600">
                <a:solidFill>
                  <a:schemeClr val="tx1"/>
                </a:solidFill>
                <a:latin typeface="Verdana" pitchFamily="34" charset="0"/>
                <a:ea typeface="굴림" charset="-127"/>
              </a:rPr>
              <a:t>D. </a:t>
            </a:r>
            <a:r>
              <a:rPr lang="uk-UA" altLang="ko-KR" sz="1600">
                <a:solidFill>
                  <a:schemeClr val="tx1"/>
                </a:solidFill>
                <a:latin typeface="Verdana" pitchFamily="34" charset="0"/>
                <a:ea typeface="굴림" charset="-127"/>
              </a:rPr>
              <a:t>Похибка у струмі спрацювання приблизно удвічі більша, ніж у електромагнітних. </a:t>
            </a:r>
          </a:p>
          <a:p>
            <a:pPr algn="just"/>
            <a:r>
              <a:rPr lang="en-US" altLang="ko-KR" sz="1600">
                <a:solidFill>
                  <a:schemeClr val="tx1"/>
                </a:solidFill>
                <a:latin typeface="Verdana" pitchFamily="34" charset="0"/>
                <a:ea typeface="굴림" charset="-127"/>
              </a:rPr>
              <a:t>E. </a:t>
            </a:r>
            <a:r>
              <a:rPr lang="uk-UA" altLang="ko-KR" sz="1600">
                <a:solidFill>
                  <a:schemeClr val="tx1"/>
                </a:solidFill>
                <a:latin typeface="Verdana" pitchFamily="34" charset="0"/>
                <a:ea typeface="굴림" charset="-127"/>
              </a:rPr>
              <a:t>Створення теплових розчеплювачів на більші струми пов’язано зі значними затрудненнями. Використання шунтів та трансформаторів струму збільшує габарити автомата. </a:t>
            </a:r>
          </a:p>
          <a:p>
            <a:pPr algn="just"/>
            <a:r>
              <a:rPr lang="en-US" altLang="ko-KR" sz="1600">
                <a:solidFill>
                  <a:schemeClr val="tx1"/>
                </a:solidFill>
                <a:latin typeface="Verdana" pitchFamily="34" charset="0"/>
                <a:ea typeface="굴림" charset="-127"/>
              </a:rPr>
              <a:t>F. </a:t>
            </a:r>
            <a:r>
              <a:rPr lang="uk-UA" altLang="ko-KR" sz="1600">
                <a:solidFill>
                  <a:schemeClr val="tx1"/>
                </a:solidFill>
                <a:latin typeface="Verdana" pitchFamily="34" charset="0"/>
                <a:ea typeface="굴림" charset="-127"/>
              </a:rPr>
              <a:t>Через малу термічну стійкість теплові розчеплювачі допускають малу тривалість КЗ. </a:t>
            </a:r>
          </a:p>
        </p:txBody>
      </p:sp>
    </p:spTree>
    <p:extLst>
      <p:ext uri="{BB962C8B-B14F-4D97-AF65-F5344CB8AC3E}">
        <p14:creationId xmlns:p14="http://schemas.microsoft.com/office/powerpoint/2010/main" val="230404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5976664"/>
          </a:xfrm>
        </p:spPr>
        <p:txBody>
          <a:bodyPr/>
          <a:lstStyle/>
          <a:p>
            <a:pPr algn="just"/>
            <a:r>
              <a:rPr lang="uk-UA" altLang="ko-KR" sz="1400">
                <a:solidFill>
                  <a:schemeClr val="tx1"/>
                </a:solidFill>
                <a:latin typeface="Verdana" pitchFamily="34" charset="0"/>
                <a:ea typeface="굴림" charset="-127"/>
              </a:rPr>
              <a:t>Розчеплювачі сучасних автоматів дозволяють відключати вимикач дистанційно, використовуючи електричні сигнали (незалежний розчеплювач) або неприпустиме зниження фазної чи лінійної напруги на вводі вимикача (розчеплювач мінімальної напруги). </a:t>
            </a:r>
          </a:p>
          <a:p>
            <a:pPr algn="just"/>
            <a:r>
              <a:rPr lang="uk-UA" altLang="ko-KR" sz="1400">
                <a:solidFill>
                  <a:schemeClr val="tx1"/>
                </a:solidFill>
                <a:latin typeface="Verdana" pitchFamily="34" charset="0"/>
                <a:ea typeface="굴림" charset="-127"/>
              </a:rPr>
              <a:t>Незалежний розчеплювач використовують для дистанційного відключення вимикача. Після подачі напруги у ланцюг керування незалежного розчеплювача його електромагнітний механізм відключає вимикач, у якого розмикаються контакти головного ланцюга. При цьому поворотна рейка вимикача діє на допоміжні контакти, вбудовані в механізм незалежного розчеплювача та блокуючі повторну подачу напруги. Це дозволяє відмовитись від встановлення у ланцюг живлення незалежного розчеплювача для його захисту вільних допоміжних контактів. Включення вимикача після дистанційного його відключення проводиться вручну. </a:t>
            </a:r>
          </a:p>
          <a:p>
            <a:pPr algn="just"/>
            <a:r>
              <a:rPr lang="uk-UA" altLang="ko-KR" sz="1400">
                <a:solidFill>
                  <a:schemeClr val="tx1"/>
                </a:solidFill>
                <a:latin typeface="Verdana" pitchFamily="34" charset="0"/>
                <a:ea typeface="굴림" charset="-127"/>
              </a:rPr>
              <a:t>Мінімальний розчеплювач викликає відключення вимикача при зниженні фазної чи лінійної напруги на його вводі до 70% від номінального, а також блокує від включення, якщо напруга в цьому ланцюзі менше 85% від номінального. Основним призначенням мінімального розчеплювача є відключення електрообладнання при неприпустимому для нього зниженні напруги. Мінімальний можна використовувати в якості незалежного розчеплювача, якщо послідовно в ланцюг його керування включити кнопковий вимикач з розмикаючим контактом. При короткочасному розмиканні контакту кнопкового вимикача мінімальний розчеплювач відключить автматичний вимикач. </a:t>
            </a:r>
          </a:p>
        </p:txBody>
      </p:sp>
    </p:spTree>
    <p:extLst>
      <p:ext uri="{BB962C8B-B14F-4D97-AF65-F5344CB8AC3E}">
        <p14:creationId xmlns:p14="http://schemas.microsoft.com/office/powerpoint/2010/main" val="60525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0"/>
            <a:ext cx="7308304" cy="6741368"/>
          </a:xfrm>
        </p:spPr>
        <p:txBody>
          <a:bodyPr/>
          <a:lstStyle/>
          <a:p>
            <a:pPr algn="just"/>
            <a:r>
              <a:rPr lang="ru-RU" altLang="ko-KR" sz="1400">
                <a:solidFill>
                  <a:schemeClr val="tx1"/>
                </a:solidFill>
                <a:latin typeface="Verdana" pitchFamily="34" charset="0"/>
                <a:ea typeface="굴림" charset="-127"/>
              </a:rPr>
              <a:t>Пакетні вимикачі та перемикачі (рис. 3, 4) є багатоступінчатими багатоланцюговими апаратами, призначеними для нечастих комутацій у ланцюгах з невеликою потужністю (струми до 400 А).</a:t>
            </a: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algn="just"/>
            <a:endParaRPr lang="ru-RU" altLang="ko-KR" sz="1400">
              <a:solidFill>
                <a:schemeClr val="tx1"/>
              </a:solidFill>
              <a:latin typeface="Verdana" pitchFamily="34" charset="0"/>
              <a:ea typeface="굴림" charset="-127"/>
            </a:endParaRPr>
          </a:p>
          <a:p>
            <a:pPr marL="0" indent="0" algn="just">
              <a:buNone/>
            </a:pPr>
            <a:endParaRPr lang="ru-RU" altLang="ko-KR" sz="1400">
              <a:solidFill>
                <a:schemeClr val="tx1"/>
              </a:solidFill>
              <a:latin typeface="Verdana" pitchFamily="34" charset="0"/>
              <a:ea typeface="굴림" charset="-127"/>
            </a:endParaRPr>
          </a:p>
          <a:p>
            <a:pPr marL="0" indent="0" algn="just">
              <a:buNone/>
            </a:pPr>
            <a:endParaRPr lang="ru-RU" altLang="ko-KR" sz="1400">
              <a:solidFill>
                <a:schemeClr val="tx1"/>
              </a:solidFill>
              <a:latin typeface="Verdana" pitchFamily="34" charset="0"/>
              <a:ea typeface="굴림" charset="-127"/>
            </a:endParaRPr>
          </a:p>
          <a:p>
            <a:pPr marL="0" indent="0" algn="just">
              <a:buNone/>
            </a:pPr>
            <a:endParaRPr lang="ru-RU" altLang="ko-KR" sz="1400">
              <a:solidFill>
                <a:schemeClr val="tx1"/>
              </a:solidFill>
              <a:latin typeface="Verdana" pitchFamily="34" charset="0"/>
              <a:ea typeface="굴림" charset="-127"/>
            </a:endParaRPr>
          </a:p>
          <a:p>
            <a:pPr marL="0" indent="0" algn="just">
              <a:buNone/>
            </a:pPr>
            <a:r>
              <a:rPr lang="ru-RU" altLang="ko-KR" sz="1400">
                <a:solidFill>
                  <a:schemeClr val="tx1"/>
                </a:solidFill>
                <a:latin typeface="Verdana" pitchFamily="34" charset="0"/>
                <a:ea typeface="굴림" charset="-127"/>
              </a:rPr>
              <a:t>Рис. 3. Пакетний перемикач ПКП Е9	Рис. 4. Пакетний вимикач серії ПВМ.</a:t>
            </a:r>
          </a:p>
          <a:p>
            <a:pPr algn="just"/>
            <a:r>
              <a:rPr lang="ru-RU" altLang="ko-KR" sz="1400">
                <a:solidFill>
                  <a:schemeClr val="tx1"/>
                </a:solidFill>
                <a:latin typeface="Verdana" pitchFamily="34" charset="0"/>
                <a:ea typeface="굴림" charset="-127"/>
              </a:rPr>
              <a:t>Пакетні перемикачі складаються з окремо зв’язаних разом пакетів 5 та приводного механізму 4. </a:t>
            </a:r>
          </a:p>
          <a:p>
            <a:pPr algn="just"/>
            <a:r>
              <a:rPr lang="ru-RU" altLang="ko-KR" sz="1400">
                <a:solidFill>
                  <a:schemeClr val="tx1"/>
                </a:solidFill>
                <a:latin typeface="Verdana" pitchFamily="34" charset="0"/>
                <a:ea typeface="굴림" charset="-127"/>
              </a:rPr>
              <a:t>Пакет утворює один полюс перемикача. Всередині пакета розміщені контактна та дугогасильна системи. </a:t>
            </a:r>
          </a:p>
          <a:p>
            <a:pPr algn="just"/>
            <a:r>
              <a:rPr lang="ru-RU" altLang="ko-KR" sz="1400">
                <a:solidFill>
                  <a:schemeClr val="tx1"/>
                </a:solidFill>
                <a:latin typeface="Verdana" pitchFamily="34" charset="0"/>
                <a:ea typeface="굴림" charset="-127"/>
              </a:rPr>
              <a:t>Кожний полюс має два розриви: </a:t>
            </a:r>
          </a:p>
          <a:p>
            <a:pPr algn="just"/>
            <a:r>
              <a:rPr lang="ru-RU" altLang="ko-KR" sz="1400">
                <a:solidFill>
                  <a:schemeClr val="tx1"/>
                </a:solidFill>
                <a:latin typeface="Verdana" pitchFamily="34" charset="0"/>
                <a:ea typeface="굴림" charset="-127"/>
              </a:rPr>
              <a:t>Нерухомі контакти 1 виконані у вигляді масивних пластин з латуні.</a:t>
            </a:r>
          </a:p>
          <a:p>
            <a:pPr algn="just"/>
            <a:r>
              <a:rPr lang="ru-RU" altLang="ko-KR" sz="1400">
                <a:solidFill>
                  <a:schemeClr val="tx1"/>
                </a:solidFill>
                <a:latin typeface="Verdana" pitchFamily="34" charset="0"/>
                <a:ea typeface="굴림" charset="-127"/>
              </a:rPr>
              <a:t>Рухомий контакт 2 насаджений на квадратний ізольований вал перемикача та має обертальний рух. Натискання контактів створюється за рахунок пружних властивостей губок рухомого контакту 2. Отвір у рухомому контакті може мати форму восьмигранної зірки, що дозволяє змінювати його положення відносно нерухомих контактів. </a:t>
            </a:r>
          </a:p>
          <a:p>
            <a:pPr algn="just"/>
            <a:r>
              <a:rPr lang="ru-RU" altLang="ko-KR" sz="1400">
                <a:solidFill>
                  <a:schemeClr val="tx1"/>
                </a:solidFill>
                <a:latin typeface="Verdana" pitchFamily="34" charset="0"/>
                <a:ea typeface="굴림" charset="-127"/>
              </a:rPr>
              <a:t>До рухомого контакту прикріплені дві щічки 3 з фібрових пластин. Відстань між ними трохи більша товщини нерухомого контакту, щоб рухомий контакт вільно обертався всередині пакету. </a:t>
            </a:r>
          </a:p>
        </p:txBody>
      </p:sp>
      <p:pic>
        <p:nvPicPr>
          <p:cNvPr id="3" name="Рисунок 2"/>
          <p:cNvPicPr>
            <a:picLocks noChangeAspect="1"/>
          </p:cNvPicPr>
          <p:nvPr/>
        </p:nvPicPr>
        <p:blipFill rotWithShape="1">
          <a:blip r:embed="rId4"/>
          <a:srcRect l="64619" b="45752"/>
          <a:stretch/>
        </p:blipFill>
        <p:spPr>
          <a:xfrm>
            <a:off x="6948264" y="764704"/>
            <a:ext cx="1798463" cy="1536725"/>
          </a:xfrm>
          <a:prstGeom prst="rect">
            <a:avLst/>
          </a:prstGeom>
        </p:spPr>
      </p:pic>
      <p:pic>
        <p:nvPicPr>
          <p:cNvPr id="6" name="Рисунок 5"/>
          <p:cNvPicPr>
            <a:picLocks noChangeAspect="1"/>
          </p:cNvPicPr>
          <p:nvPr/>
        </p:nvPicPr>
        <p:blipFill rotWithShape="1">
          <a:blip r:embed="rId4"/>
          <a:srcRect t="20352" r="57502" b="14546"/>
          <a:stretch/>
        </p:blipFill>
        <p:spPr>
          <a:xfrm>
            <a:off x="2627784" y="692696"/>
            <a:ext cx="2304256" cy="1967111"/>
          </a:xfrm>
          <a:prstGeom prst="rect">
            <a:avLst/>
          </a:prstGeom>
        </p:spPr>
      </p:pic>
      <p:pic>
        <p:nvPicPr>
          <p:cNvPr id="7" name="Рисунок 6"/>
          <p:cNvPicPr>
            <a:picLocks noChangeAspect="1"/>
          </p:cNvPicPr>
          <p:nvPr/>
        </p:nvPicPr>
        <p:blipFill rotWithShape="1">
          <a:blip r:embed="rId4"/>
          <a:srcRect l="64619" t="54248"/>
          <a:stretch/>
        </p:blipFill>
        <p:spPr>
          <a:xfrm>
            <a:off x="5363518" y="836712"/>
            <a:ext cx="1798463" cy="1296054"/>
          </a:xfrm>
          <a:prstGeom prst="rect">
            <a:avLst/>
          </a:prstGeom>
        </p:spPr>
      </p:pic>
    </p:spTree>
    <p:extLst>
      <p:ext uri="{BB962C8B-B14F-4D97-AF65-F5344CB8AC3E}">
        <p14:creationId xmlns:p14="http://schemas.microsoft.com/office/powerpoint/2010/main" val="3202617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3"/>
            <a:ext cx="6934200" cy="504056"/>
          </a:xfrm>
        </p:spPr>
        <p:txBody>
          <a:bodyPr/>
          <a:lstStyle/>
          <a:p>
            <a:pPr algn="ctr"/>
            <a:r>
              <a:rPr lang="ru-RU" sz="2000">
                <a:solidFill>
                  <a:schemeClr val="hlink"/>
                </a:solidFill>
              </a:rPr>
              <a:t>ВИБІР АВТОМАТИЧНИХ ВИМИКАЧІВ</a:t>
            </a:r>
          </a:p>
        </p:txBody>
      </p:sp>
      <p:sp>
        <p:nvSpPr>
          <p:cNvPr id="60419" name="Rectangle 3"/>
          <p:cNvSpPr>
            <a:spLocks noGrp="1" noChangeArrowheads="1"/>
          </p:cNvSpPr>
          <p:nvPr>
            <p:ph type="body" idx="1"/>
          </p:nvPr>
        </p:nvSpPr>
        <p:spPr>
          <a:xfrm>
            <a:off x="1835696" y="476672"/>
            <a:ext cx="7128792" cy="5616624"/>
          </a:xfrm>
        </p:spPr>
        <p:txBody>
          <a:bodyPr/>
          <a:lstStyle/>
          <a:p>
            <a:pPr algn="just"/>
            <a:r>
              <a:rPr lang="uk-UA" altLang="ko-KR" sz="1600">
                <a:solidFill>
                  <a:schemeClr val="tx1"/>
                </a:solidFill>
                <a:latin typeface="Verdana" pitchFamily="34" charset="0"/>
                <a:ea typeface="굴림" charset="-127"/>
              </a:rPr>
              <a:t>Напруга: </a:t>
            </a:r>
          </a:p>
          <a:p>
            <a:pPr algn="just"/>
            <a:r>
              <a:rPr lang="uk-UA" altLang="ko-KR" sz="1600">
                <a:solidFill>
                  <a:schemeClr val="tx1"/>
                </a:solidFill>
                <a:latin typeface="Verdana" pitchFamily="34" charset="0"/>
                <a:ea typeface="굴림" charset="-127"/>
              </a:rPr>
              <a:t>де </a:t>
            </a:r>
            <a:r>
              <a:rPr lang="en-US" altLang="ko-KR" sz="1600">
                <a:solidFill>
                  <a:schemeClr val="tx1"/>
                </a:solidFill>
                <a:latin typeface="Verdana" pitchFamily="34" charset="0"/>
                <a:ea typeface="굴림" charset="-127"/>
              </a:rPr>
              <a:t>U</a:t>
            </a:r>
            <a:r>
              <a:rPr lang="uk-UA" altLang="ko-KR" sz="1600" baseline="-25000">
                <a:solidFill>
                  <a:schemeClr val="tx1"/>
                </a:solidFill>
                <a:latin typeface="Verdana" pitchFamily="34" charset="0"/>
                <a:ea typeface="굴림" charset="-127"/>
              </a:rPr>
              <a:t>ном.мережі</a:t>
            </a:r>
            <a:r>
              <a:rPr lang="uk-UA" altLang="ko-KR" sz="1600">
                <a:solidFill>
                  <a:schemeClr val="tx1"/>
                </a:solidFill>
                <a:latin typeface="Verdana" pitchFamily="34" charset="0"/>
                <a:ea typeface="굴림" charset="-127"/>
              </a:rPr>
              <a:t> – номінальна напруга мережі, в якій застосовується вимикач. </a:t>
            </a:r>
          </a:p>
          <a:p>
            <a:pPr algn="just"/>
            <a:r>
              <a:rPr lang="uk-UA" altLang="ko-KR" sz="1600">
                <a:solidFill>
                  <a:schemeClr val="tx1"/>
                </a:solidFill>
                <a:latin typeface="Verdana" pitchFamily="34" charset="0"/>
                <a:ea typeface="굴림" charset="-127"/>
              </a:rPr>
              <a:t>Номінальний струм розчеплювача: </a:t>
            </a:r>
          </a:p>
          <a:p>
            <a:pPr algn="just"/>
            <a:r>
              <a:rPr lang="uk-UA" altLang="ko-KR" sz="1600">
                <a:solidFill>
                  <a:schemeClr val="tx1"/>
                </a:solidFill>
                <a:latin typeface="Verdana" pitchFamily="34" charset="0"/>
                <a:ea typeface="굴림" charset="-127"/>
              </a:rPr>
              <a:t>Номінальний струм автоматичного вимикача: </a:t>
            </a:r>
          </a:p>
          <a:p>
            <a:pPr algn="just"/>
            <a:r>
              <a:rPr lang="uk-UA" altLang="ko-KR" sz="1600">
                <a:solidFill>
                  <a:schemeClr val="tx1"/>
                </a:solidFill>
                <a:latin typeface="Verdana" pitchFamily="34" charset="0"/>
                <a:ea typeface="굴림" charset="-127"/>
              </a:rPr>
              <a:t>Автоматичний  вимикач  перевіряється  за  струмом  спрацювання розчеплювача миттєвої дії: </a:t>
            </a:r>
          </a:p>
          <a:p>
            <a:pPr algn="just"/>
            <a:r>
              <a:rPr lang="uk-UA" altLang="ko-KR" sz="1600">
                <a:solidFill>
                  <a:schemeClr val="tx1"/>
                </a:solidFill>
                <a:latin typeface="Verdana" pitchFamily="34" charset="0"/>
                <a:ea typeface="굴림" charset="-127"/>
              </a:rPr>
              <a:t>і струмом однофазного короткого замикання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У  нормальних  приміщеннях  для  вимикачів  з  комбінованим розчеплювачем: </a:t>
            </a:r>
          </a:p>
          <a:p>
            <a:pPr algn="just"/>
            <a:r>
              <a:rPr lang="uk-UA" altLang="ko-KR" sz="1600">
                <a:solidFill>
                  <a:schemeClr val="tx1"/>
                </a:solidFill>
                <a:latin typeface="Verdana" pitchFamily="34" charset="0"/>
                <a:ea typeface="굴림" charset="-127"/>
              </a:rPr>
              <a:t>Якщо автоматичний вимикач має тільки електромагнітний розчеплювач: </a:t>
            </a:r>
          </a:p>
          <a:p>
            <a:pPr algn="just"/>
            <a:r>
              <a:rPr lang="uk-UA" altLang="ko-KR" sz="1600">
                <a:solidFill>
                  <a:schemeClr val="tx1"/>
                </a:solidFill>
                <a:latin typeface="Verdana" pitchFamily="34" charset="0"/>
                <a:ea typeface="굴림" charset="-127"/>
              </a:rPr>
              <a:t>У  мережах  вибухонебезпечних  приміщень  для  вимикачів  із  комбінованим розчеплювачем: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Автоматичний  вимикач  перевіряється  за  динамічною  стійкістю  струмам трифазного короткого замикання: </a:t>
            </a:r>
          </a:p>
          <a:p>
            <a:pPr algn="just"/>
            <a:endParaRPr lang="uk-UA" altLang="ko-KR" sz="1600">
              <a:solidFill>
                <a:schemeClr val="tx1"/>
              </a:solidFill>
              <a:latin typeface="Verdana" pitchFamily="34" charset="0"/>
              <a:ea typeface="굴림" charset="-127"/>
            </a:endParaRPr>
          </a:p>
          <a:p>
            <a:pPr algn="just"/>
            <a:r>
              <a:rPr lang="uk-UA" altLang="ko-KR" sz="1600">
                <a:solidFill>
                  <a:schemeClr val="tx1"/>
                </a:solidFill>
                <a:latin typeface="Verdana" pitchFamily="34" charset="0"/>
                <a:ea typeface="굴림" charset="-127"/>
              </a:rPr>
              <a:t>де </a:t>
            </a:r>
            <a:r>
              <a:rPr lang="en-US" altLang="ko-KR" sz="1600">
                <a:solidFill>
                  <a:schemeClr val="tx1"/>
                </a:solidFill>
                <a:latin typeface="Verdana" pitchFamily="34" charset="0"/>
                <a:ea typeface="굴림" charset="-127"/>
              </a:rPr>
              <a:t>i</a:t>
            </a:r>
            <a:r>
              <a:rPr lang="uk-UA" altLang="ko-KR" sz="1600" baseline="-25000">
                <a:solidFill>
                  <a:schemeClr val="tx1"/>
                </a:solidFill>
                <a:latin typeface="Verdana" pitchFamily="34" charset="0"/>
                <a:ea typeface="굴림" charset="-127"/>
              </a:rPr>
              <a:t>у</a:t>
            </a:r>
            <a:r>
              <a:rPr lang="uk-UA" altLang="ko-KR" sz="1600">
                <a:solidFill>
                  <a:schemeClr val="tx1"/>
                </a:solidFill>
                <a:latin typeface="Verdana" pitchFamily="34" charset="0"/>
                <a:ea typeface="굴림" charset="-127"/>
              </a:rPr>
              <a:t> – ударний струм короткого замикання; </a:t>
            </a:r>
          </a:p>
          <a:p>
            <a:pPr algn="just"/>
            <a:r>
              <a:rPr lang="en-US" altLang="ko-KR" sz="1600">
                <a:solidFill>
                  <a:schemeClr val="tx1"/>
                </a:solidFill>
                <a:latin typeface="Verdana" pitchFamily="34" charset="0"/>
                <a:ea typeface="굴림" charset="-127"/>
              </a:rPr>
              <a:t>i</a:t>
            </a:r>
            <a:r>
              <a:rPr lang="uk-UA" altLang="ko-KR" sz="1600" baseline="-25000">
                <a:solidFill>
                  <a:schemeClr val="tx1"/>
                </a:solidFill>
                <a:latin typeface="Verdana" pitchFamily="34" charset="0"/>
                <a:ea typeface="굴림" charset="-127"/>
              </a:rPr>
              <a:t>дин</a:t>
            </a:r>
            <a:r>
              <a:rPr lang="uk-UA" altLang="ko-KR" sz="1600">
                <a:solidFill>
                  <a:schemeClr val="tx1"/>
                </a:solidFill>
                <a:latin typeface="Verdana" pitchFamily="34" charset="0"/>
                <a:ea typeface="굴림" charset="-127"/>
              </a:rPr>
              <a:t> – струм електродинамічної стійкості. </a:t>
            </a:r>
          </a:p>
          <a:p>
            <a:pPr algn="just"/>
            <a:endParaRPr lang="uk-UA" altLang="ko-KR" sz="1600">
              <a:solidFill>
                <a:schemeClr val="tx1"/>
              </a:solidFill>
              <a:latin typeface="Verdana" pitchFamily="34" charset="0"/>
              <a:ea typeface="굴림" charset="-127"/>
            </a:endParaRPr>
          </a:p>
        </p:txBody>
      </p:sp>
      <p:pic>
        <p:nvPicPr>
          <p:cNvPr id="2" name="Рисунок 1"/>
          <p:cNvPicPr>
            <a:picLocks noChangeAspect="1"/>
          </p:cNvPicPr>
          <p:nvPr/>
        </p:nvPicPr>
        <p:blipFill>
          <a:blip r:embed="rId4"/>
          <a:stretch>
            <a:fillRect/>
          </a:stretch>
        </p:blipFill>
        <p:spPr>
          <a:xfrm>
            <a:off x="3571521" y="548680"/>
            <a:ext cx="1828571" cy="304762"/>
          </a:xfrm>
          <a:prstGeom prst="rect">
            <a:avLst/>
          </a:prstGeom>
        </p:spPr>
      </p:pic>
      <p:pic>
        <p:nvPicPr>
          <p:cNvPr id="3" name="Рисунок 2"/>
          <p:cNvPicPr>
            <a:picLocks noChangeAspect="1"/>
          </p:cNvPicPr>
          <p:nvPr/>
        </p:nvPicPr>
        <p:blipFill>
          <a:blip r:embed="rId5"/>
          <a:stretch>
            <a:fillRect/>
          </a:stretch>
        </p:blipFill>
        <p:spPr>
          <a:xfrm>
            <a:off x="6084168" y="1324038"/>
            <a:ext cx="1352381" cy="304762"/>
          </a:xfrm>
          <a:prstGeom prst="rect">
            <a:avLst/>
          </a:prstGeom>
        </p:spPr>
      </p:pic>
      <p:pic>
        <p:nvPicPr>
          <p:cNvPr id="4" name="Рисунок 3"/>
          <p:cNvPicPr>
            <a:picLocks noChangeAspect="1"/>
          </p:cNvPicPr>
          <p:nvPr/>
        </p:nvPicPr>
        <p:blipFill>
          <a:blip r:embed="rId6"/>
          <a:stretch>
            <a:fillRect/>
          </a:stretch>
        </p:blipFill>
        <p:spPr>
          <a:xfrm>
            <a:off x="7200266" y="1628800"/>
            <a:ext cx="1476190" cy="285714"/>
          </a:xfrm>
          <a:prstGeom prst="rect">
            <a:avLst/>
          </a:prstGeom>
        </p:spPr>
      </p:pic>
      <p:pic>
        <p:nvPicPr>
          <p:cNvPr id="5" name="Рисунок 4"/>
          <p:cNvPicPr>
            <a:picLocks noChangeAspect="1"/>
          </p:cNvPicPr>
          <p:nvPr/>
        </p:nvPicPr>
        <p:blipFill>
          <a:blip r:embed="rId7"/>
          <a:stretch>
            <a:fillRect/>
          </a:stretch>
        </p:blipFill>
        <p:spPr>
          <a:xfrm>
            <a:off x="6760358" y="2194054"/>
            <a:ext cx="1523810" cy="276190"/>
          </a:xfrm>
          <a:prstGeom prst="rect">
            <a:avLst/>
          </a:prstGeom>
        </p:spPr>
      </p:pic>
      <p:pic>
        <p:nvPicPr>
          <p:cNvPr id="6" name="Рисунок 5"/>
          <p:cNvPicPr>
            <a:picLocks noChangeAspect="1"/>
          </p:cNvPicPr>
          <p:nvPr/>
        </p:nvPicPr>
        <p:blipFill>
          <a:blip r:embed="rId8"/>
          <a:stretch>
            <a:fillRect/>
          </a:stretch>
        </p:blipFill>
        <p:spPr>
          <a:xfrm>
            <a:off x="7092280" y="2470244"/>
            <a:ext cx="1352381" cy="314286"/>
          </a:xfrm>
          <a:prstGeom prst="rect">
            <a:avLst/>
          </a:prstGeom>
        </p:spPr>
      </p:pic>
      <p:pic>
        <p:nvPicPr>
          <p:cNvPr id="7" name="Рисунок 6"/>
          <p:cNvPicPr>
            <a:picLocks noChangeAspect="1"/>
          </p:cNvPicPr>
          <p:nvPr/>
        </p:nvPicPr>
        <p:blipFill>
          <a:blip r:embed="rId9"/>
          <a:stretch>
            <a:fillRect/>
          </a:stretch>
        </p:blipFill>
        <p:spPr>
          <a:xfrm>
            <a:off x="5580112" y="3330738"/>
            <a:ext cx="1304762" cy="314286"/>
          </a:xfrm>
          <a:prstGeom prst="rect">
            <a:avLst/>
          </a:prstGeom>
        </p:spPr>
      </p:pic>
      <p:pic>
        <p:nvPicPr>
          <p:cNvPr id="8" name="Рисунок 7"/>
          <p:cNvPicPr>
            <a:picLocks noChangeAspect="1"/>
          </p:cNvPicPr>
          <p:nvPr/>
        </p:nvPicPr>
        <p:blipFill>
          <a:blip r:embed="rId10"/>
          <a:stretch>
            <a:fillRect/>
          </a:stretch>
        </p:blipFill>
        <p:spPr>
          <a:xfrm>
            <a:off x="3766758" y="3834794"/>
            <a:ext cx="1438095" cy="314286"/>
          </a:xfrm>
          <a:prstGeom prst="rect">
            <a:avLst/>
          </a:prstGeom>
        </p:spPr>
      </p:pic>
      <p:pic>
        <p:nvPicPr>
          <p:cNvPr id="9" name="Рисунок 8"/>
          <p:cNvPicPr>
            <a:picLocks noChangeAspect="1"/>
          </p:cNvPicPr>
          <p:nvPr/>
        </p:nvPicPr>
        <p:blipFill>
          <a:blip r:embed="rId11"/>
          <a:stretch>
            <a:fillRect/>
          </a:stretch>
        </p:blipFill>
        <p:spPr>
          <a:xfrm>
            <a:off x="5887121" y="4407968"/>
            <a:ext cx="1314286" cy="323810"/>
          </a:xfrm>
          <a:prstGeom prst="rect">
            <a:avLst/>
          </a:prstGeom>
        </p:spPr>
      </p:pic>
      <p:pic>
        <p:nvPicPr>
          <p:cNvPr id="10" name="Рисунок 9"/>
          <p:cNvPicPr>
            <a:picLocks noChangeAspect="1"/>
          </p:cNvPicPr>
          <p:nvPr/>
        </p:nvPicPr>
        <p:blipFill>
          <a:blip r:embed="rId12"/>
          <a:stretch>
            <a:fillRect/>
          </a:stretch>
        </p:blipFill>
        <p:spPr>
          <a:xfrm>
            <a:off x="4961997" y="5510026"/>
            <a:ext cx="876190" cy="295238"/>
          </a:xfrm>
          <a:prstGeom prst="rect">
            <a:avLst/>
          </a:prstGeom>
        </p:spPr>
      </p:pic>
    </p:spTree>
    <p:extLst>
      <p:ext uri="{BB962C8B-B14F-4D97-AF65-F5344CB8AC3E}">
        <p14:creationId xmlns:p14="http://schemas.microsoft.com/office/powerpoint/2010/main" val="3552624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79512" y="476672"/>
            <a:ext cx="8784976" cy="704850"/>
          </a:xfrm>
          <a:effectLst>
            <a:outerShdw blurRad="76200" dist="63500" dir="2400000" algn="tl" rotWithShape="0">
              <a:prstClr val="black">
                <a:alpha val="60000"/>
              </a:prstClr>
            </a:outerShdw>
          </a:effectLst>
        </p:spPr>
        <p:txBody>
          <a:bodyPr/>
          <a:lstStyle/>
          <a:p>
            <a:pPr algn="ctr"/>
            <a:r>
              <a:rPr lang="uk-UA" sz="3200"/>
              <a:t>Дякую за увагу!</a:t>
            </a:r>
          </a:p>
        </p:txBody>
      </p:sp>
    </p:spTree>
    <p:extLst>
      <p:ext uri="{BB962C8B-B14F-4D97-AF65-F5344CB8AC3E}">
        <p14:creationId xmlns:p14="http://schemas.microsoft.com/office/powerpoint/2010/main" val="425316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6624736"/>
          </a:xfrm>
        </p:spPr>
        <p:txBody>
          <a:bodyPr/>
          <a:lstStyle/>
          <a:p>
            <a:pPr algn="just"/>
            <a:r>
              <a:rPr lang="ru-RU" altLang="ko-KR" sz="1600">
                <a:solidFill>
                  <a:schemeClr val="tx1"/>
                </a:solidFill>
                <a:latin typeface="Verdana" pitchFamily="34" charset="0"/>
                <a:ea typeface="굴림" charset="-127"/>
              </a:rPr>
              <a:t>Рух рухомого контакту створюється за допомогою приводного механізму. При повертанні приводної рукоятки заводиться спеціальна пружина. Спеціальна засувка не дає повертатися валу перемикача слідом за пружиною. У певному положенні рукоятки момент, який розвивається пружиною, стає більшим за момент тертя у засувці та вал повертається у наступне комутаційне положення, де він фіксується засувкою. Така система привода створює необхідну швидкість руху контактів.</a:t>
            </a:r>
          </a:p>
          <a:p>
            <a:pPr algn="just"/>
            <a:r>
              <a:rPr lang="ru-RU" altLang="ko-KR" sz="1600">
                <a:solidFill>
                  <a:schemeClr val="tx1"/>
                </a:solidFill>
                <a:latin typeface="Verdana" pitchFamily="34" charset="0"/>
                <a:ea typeface="굴림" charset="-127"/>
              </a:rPr>
              <a:t>Пакетні вимикачі та перемикачі мають більше переваг порівняно з рубильниками. Вони мають малі габарити, зручні у монтажі. Дуга гаситься у замкнутому об’ємі, без викидів вогню та газів. Контактна система дозволяє керувати одночасно великою кількістю ланцюгів. Ці вимикачі мають високу вібро- та ударостійкість. </a:t>
            </a:r>
          </a:p>
          <a:p>
            <a:pPr algn="just"/>
            <a:r>
              <a:rPr lang="ru-RU" altLang="ko-KR" sz="1600">
                <a:solidFill>
                  <a:schemeClr val="tx1"/>
                </a:solidFill>
                <a:latin typeface="Verdana" pitchFamily="34" charset="0"/>
                <a:ea typeface="굴림" charset="-127"/>
              </a:rPr>
              <a:t>Але пакетні перемикачі мають суттєвий недолік, який обмежує їх строк служби: швидкий знос контактної системи та приводного механізму. </a:t>
            </a:r>
          </a:p>
          <a:p>
            <a:pPr algn="just"/>
            <a:r>
              <a:rPr lang="ru-RU" altLang="ko-KR" sz="1600">
                <a:solidFill>
                  <a:schemeClr val="tx1"/>
                </a:solidFill>
                <a:latin typeface="Verdana" pitchFamily="34" charset="0"/>
                <a:ea typeface="굴림" charset="-127"/>
              </a:rPr>
              <a:t>Допустиме число операцій включення – відключення для пакетних перемикачів на номінальний струм від 10 до 60 А при напрузі 220 В складає 20000, а при номінальних струмах від 100 до 400 А всього 1000. у сильно індуктивному ланцюгу допустиме число операцій скорочується вдвічі. </a:t>
            </a:r>
          </a:p>
          <a:p>
            <a:pPr algn="just"/>
            <a:endParaRPr lang="uk-UA" altLang="ko-KR" sz="1600">
              <a:solidFill>
                <a:schemeClr val="tx1"/>
              </a:solidFill>
              <a:latin typeface="Verdana" pitchFamily="34" charset="0"/>
              <a:ea typeface="굴림" charset="-127"/>
            </a:endParaRPr>
          </a:p>
        </p:txBody>
      </p:sp>
    </p:spTree>
    <p:extLst>
      <p:ext uri="{BB962C8B-B14F-4D97-AF65-F5344CB8AC3E}">
        <p14:creationId xmlns:p14="http://schemas.microsoft.com/office/powerpoint/2010/main" val="387224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64829" y="116632"/>
            <a:ext cx="6934200" cy="715963"/>
          </a:xfrm>
        </p:spPr>
        <p:txBody>
          <a:bodyPr/>
          <a:lstStyle/>
          <a:p>
            <a:pPr algn="ctr"/>
            <a:r>
              <a:rPr lang="ru-RU" sz="2000">
                <a:solidFill>
                  <a:schemeClr val="hlink"/>
                </a:solidFill>
              </a:rPr>
              <a:t>КОНТАКТОРИ ТА ПУСКАЧІ</a:t>
            </a:r>
            <a:endParaRPr lang="uk-UA" sz="2000">
              <a:solidFill>
                <a:schemeClr val="hlink"/>
              </a:solidFill>
            </a:endParaRPr>
          </a:p>
        </p:txBody>
      </p:sp>
      <p:sp>
        <p:nvSpPr>
          <p:cNvPr id="60419" name="Rectangle 3"/>
          <p:cNvSpPr>
            <a:spLocks noGrp="1" noChangeArrowheads="1"/>
          </p:cNvSpPr>
          <p:nvPr>
            <p:ph type="body" idx="1"/>
          </p:nvPr>
        </p:nvSpPr>
        <p:spPr>
          <a:xfrm>
            <a:off x="1835696" y="853952"/>
            <a:ext cx="7128792" cy="5887416"/>
          </a:xfrm>
        </p:spPr>
        <p:txBody>
          <a:bodyPr/>
          <a:lstStyle/>
          <a:p>
            <a:pPr algn="just"/>
            <a:r>
              <a:rPr lang="ru-RU" altLang="ko-KR" sz="1600">
                <a:solidFill>
                  <a:schemeClr val="tx1"/>
                </a:solidFill>
                <a:latin typeface="Verdana" pitchFamily="34" charset="0"/>
                <a:ea typeface="굴림" charset="-127"/>
              </a:rPr>
              <a:t>Контактор – це одноступінчатий апарат, призначений для частих дистанційних включень та відключень електричних силових ланцюгів при нормальних режимах роботи (рис. 5).</a:t>
            </a: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endParaRPr lang="ru-RU" altLang="ko-KR" sz="1600">
              <a:solidFill>
                <a:schemeClr val="tx1"/>
              </a:solidFill>
              <a:latin typeface="Verdana" pitchFamily="34" charset="0"/>
              <a:ea typeface="굴림" charset="-127"/>
            </a:endParaRPr>
          </a:p>
          <a:p>
            <a:pPr algn="just"/>
            <a:r>
              <a:rPr lang="ru-RU" altLang="ko-KR" sz="1600">
                <a:solidFill>
                  <a:schemeClr val="tx1"/>
                </a:solidFill>
                <a:latin typeface="Verdana" pitchFamily="34" charset="0"/>
                <a:ea typeface="굴림" charset="-127"/>
              </a:rPr>
              <a:t>Рис. 5. Контактори електромагнітні КМ</a:t>
            </a:r>
          </a:p>
          <a:p>
            <a:pPr algn="just"/>
            <a:r>
              <a:rPr lang="uk-UA" altLang="ko-KR" sz="1600">
                <a:solidFill>
                  <a:schemeClr val="tx1"/>
                </a:solidFill>
                <a:latin typeface="Verdana" pitchFamily="34" charset="0"/>
                <a:ea typeface="굴림" charset="-127"/>
              </a:rPr>
              <a:t>В залежності від роду енергії привода контактори бувають: </a:t>
            </a:r>
          </a:p>
          <a:p>
            <a:pPr marL="357188" indent="0" algn="just">
              <a:buNone/>
            </a:pPr>
            <a:r>
              <a:rPr lang="uk-UA" altLang="ko-KR" sz="1600">
                <a:solidFill>
                  <a:schemeClr val="tx1"/>
                </a:solidFill>
                <a:latin typeface="Verdana" pitchFamily="34" charset="0"/>
                <a:ea typeface="굴림" charset="-127"/>
              </a:rPr>
              <a:t>1. електромагнітні, які спрацьовують за рахунок дії сил </a:t>
            </a:r>
          </a:p>
          <a:p>
            <a:pPr marL="357188" indent="0" algn="just">
              <a:buNone/>
            </a:pPr>
            <a:r>
              <a:rPr lang="uk-UA" altLang="ko-KR" sz="1600">
                <a:solidFill>
                  <a:schemeClr val="tx1"/>
                </a:solidFill>
                <a:latin typeface="Verdana" pitchFamily="34" charset="0"/>
                <a:ea typeface="굴림" charset="-127"/>
              </a:rPr>
              <a:t>електромагніта; </a:t>
            </a:r>
          </a:p>
          <a:p>
            <a:pPr marL="357188" indent="0" algn="just">
              <a:buNone/>
            </a:pPr>
            <a:r>
              <a:rPr lang="uk-UA" altLang="ko-KR" sz="1600">
                <a:solidFill>
                  <a:schemeClr val="tx1"/>
                </a:solidFill>
                <a:latin typeface="Verdana" pitchFamily="34" charset="0"/>
                <a:ea typeface="굴림" charset="-127"/>
              </a:rPr>
              <a:t>2. гідравлічні, які спрацьовують за допомогою дії сил стиснутої рідини; </a:t>
            </a:r>
          </a:p>
          <a:p>
            <a:pPr marL="357188" indent="0" algn="just">
              <a:buNone/>
            </a:pPr>
            <a:r>
              <a:rPr lang="uk-UA" altLang="ko-KR" sz="1600">
                <a:solidFill>
                  <a:schemeClr val="tx1"/>
                </a:solidFill>
                <a:latin typeface="Verdana" pitchFamily="34" charset="0"/>
                <a:ea typeface="굴림" charset="-127"/>
              </a:rPr>
              <a:t>3. пневматичні, які спрацьовують за рахунок дії сил стиснутого повітря.</a:t>
            </a:r>
          </a:p>
        </p:txBody>
      </p:sp>
      <p:pic>
        <p:nvPicPr>
          <p:cNvPr id="2" name="Рисунок 1"/>
          <p:cNvPicPr>
            <a:picLocks noChangeAspect="1"/>
          </p:cNvPicPr>
          <p:nvPr/>
        </p:nvPicPr>
        <p:blipFill>
          <a:blip r:embed="rId4"/>
          <a:stretch>
            <a:fillRect/>
          </a:stretch>
        </p:blipFill>
        <p:spPr>
          <a:xfrm>
            <a:off x="2566758" y="1700808"/>
            <a:ext cx="5666667" cy="2409524"/>
          </a:xfrm>
          <a:prstGeom prst="rect">
            <a:avLst/>
          </a:prstGeom>
        </p:spPr>
      </p:pic>
    </p:spTree>
    <p:extLst>
      <p:ext uri="{BB962C8B-B14F-4D97-AF65-F5344CB8AC3E}">
        <p14:creationId xmlns:p14="http://schemas.microsoft.com/office/powerpoint/2010/main" val="193620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6480720"/>
          </a:xfrm>
        </p:spPr>
        <p:txBody>
          <a:bodyPr/>
          <a:lstStyle/>
          <a:p>
            <a:pPr marL="185738" indent="-185738" algn="just"/>
            <a:r>
              <a:rPr lang="ru-RU" altLang="ko-KR" sz="1400">
                <a:solidFill>
                  <a:schemeClr val="tx1"/>
                </a:solidFill>
                <a:latin typeface="Verdana" pitchFamily="34" charset="0"/>
                <a:ea typeface="굴림" charset="-127"/>
              </a:rPr>
              <a:t>Контактори постійного струму призначені для роботи у мережах постійного струму та поділяються на силові контактори (для замикання чи розмикання силових електричних ланцюгів) та контактори прискорення (для закорочування окремих ступіней пускового реостата у функції вибраного параметра – для пуску електродвигунів постійного струму). </a:t>
            </a:r>
          </a:p>
          <a:p>
            <a:pPr marL="185738" indent="-185738" algn="just"/>
            <a:r>
              <a:rPr lang="ru-RU" altLang="ko-KR" sz="1400">
                <a:solidFill>
                  <a:schemeClr val="tx1"/>
                </a:solidFill>
                <a:latin typeface="Verdana" pitchFamily="34" charset="0"/>
                <a:ea typeface="굴림" charset="-127"/>
              </a:rPr>
              <a:t>Електромагнітні контактори представляють собою пристрої, магнітопроводи яких розділені на дві частини: рухому, жорстко закріплену в основу з термостійкої пластмаси, та рухому з закріпленими контактами для комутації електричного ланцюга. Управління роботою КМ здійснюється за допомогою електромагнітної котушки, яка розміщена на середньому стержні нерухомої частини Ш-подібного магнітопровода (рис. 5). Електромагнітна система представляє собою процесор, який складається з реле контролю часу включення, діодного випрямляча, комутатора котушок та самих котушок (пускової та утримання). Таким чином, пояснюється нормований час включення, мінімальне споживання в режимі утримання (не більше 10 Вт) та виключення «прозвонки» тестером електромагнітної системи. Додатковими пристроями для контакторів КМ служать приставки контактні ДК та пневматичні приставки витримки часу БЗ. </a:t>
            </a:r>
          </a:p>
          <a:p>
            <a:pPr marL="185738" indent="-185738" algn="just"/>
            <a:r>
              <a:rPr lang="ru-RU" altLang="ko-KR" sz="1400">
                <a:solidFill>
                  <a:schemeClr val="tx1"/>
                </a:solidFill>
                <a:latin typeface="Verdana" pitchFamily="34" charset="0"/>
                <a:ea typeface="굴림" charset="-127"/>
              </a:rPr>
              <a:t>Принцип дії: під дією електромагнітного поля соленоїда, яке виникає при протіканні через нього електричного струму, відбувається замикання двох частин магнітопроводу з подоланням опору возвратної пружини, а також пружин силових рухомих контактів. При цьому силові контакти також замикаються, відбувається комутація. Для ліквідації ефекту вібрування з частотою 50 Гц у полюсні стержні магнітопроводу напресовані масивні, короткозамкнуті алюмінієві кільця. </a:t>
            </a:r>
          </a:p>
          <a:p>
            <a:pPr marL="185738" indent="-185738" algn="just"/>
            <a:r>
              <a:rPr lang="ru-RU" altLang="ko-KR" sz="1400">
                <a:solidFill>
                  <a:schemeClr val="tx1"/>
                </a:solidFill>
                <a:latin typeface="Verdana" pitchFamily="34" charset="0"/>
                <a:ea typeface="굴림" charset="-127"/>
              </a:rPr>
              <a:t>Контактори змінного струму в залежності від мережі змінного струму бувають промислової частоти (50 Гц) та підвищеної частоти (до 10 кГц). </a:t>
            </a:r>
            <a:endParaRPr lang="uk-UA" altLang="ko-KR" sz="1400">
              <a:solidFill>
                <a:schemeClr val="tx1"/>
              </a:solidFill>
              <a:latin typeface="Verdana" pitchFamily="34" charset="0"/>
              <a:ea typeface="굴림" charset="-127"/>
            </a:endParaRPr>
          </a:p>
        </p:txBody>
      </p:sp>
    </p:spTree>
    <p:extLst>
      <p:ext uri="{BB962C8B-B14F-4D97-AF65-F5344CB8AC3E}">
        <p14:creationId xmlns:p14="http://schemas.microsoft.com/office/powerpoint/2010/main" val="195386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16632"/>
            <a:ext cx="7128792" cy="6624736"/>
          </a:xfrm>
        </p:spPr>
        <p:txBody>
          <a:bodyPr/>
          <a:lstStyle/>
          <a:p>
            <a:pPr marL="185738" indent="-185738" algn="just"/>
            <a:r>
              <a:rPr lang="uk-UA" altLang="ko-KR" sz="1400">
                <a:solidFill>
                  <a:schemeClr val="tx1"/>
                </a:solidFill>
                <a:latin typeface="Verdana" pitchFamily="34" charset="0"/>
                <a:ea typeface="굴림" charset="-127"/>
              </a:rPr>
              <a:t>Магнітний пускач – контактор змінного струму, який використовується в основному для управління роботою (пуску в хід та зупинки) асинхронних двигунів з короткозамкнутим ротором (рис. 6). </a:t>
            </a:r>
          </a:p>
          <a:p>
            <a:pPr marL="185738" indent="-185738" algn="just"/>
            <a:r>
              <a:rPr lang="uk-UA" altLang="ko-KR" sz="1400">
                <a:solidFill>
                  <a:schemeClr val="tx1"/>
                </a:solidFill>
                <a:latin typeface="Verdana" pitchFamily="34" charset="0"/>
                <a:ea typeface="굴림" charset="-127"/>
              </a:rPr>
              <a:t>Конструкція та принцип дії магнітних пускачів аналогічно як і у контакторів постійного струму, за умови додатково вбудованого теплового реле для захисту двигуна від перевантажень та при обриві однієї з фаз. Від струмів КЗ теплове реле не захищає, тому для захисту двигуна від КЗ передбачається додатково встановлення запобіжника. </a:t>
            </a:r>
          </a:p>
          <a:p>
            <a:pPr marL="185738" indent="-185738" algn="just"/>
            <a:r>
              <a:rPr lang="uk-UA" altLang="ko-KR" sz="1400">
                <a:solidFill>
                  <a:schemeClr val="tx1"/>
                </a:solidFill>
                <a:latin typeface="Verdana" pitchFamily="34" charset="0"/>
                <a:ea typeface="굴림" charset="-127"/>
              </a:rPr>
              <a:t>Принцип дії електротеплового реле: під дією протікаючого струму, від мінімальної напруги до номінальної, термо-біметалічна пластина вигинається тим сильніше, чим більший струм по ній протікає. При певній величині струму (уставки спрацювання) радіус згинання стає достатнім для розмикання контактів, за допомогою яких комутується електромагнітна котушка пускача.відбувається відключення навантаження від мережі. Усі термо-біметалічні пластини діють на розмикаючі контакти через загальне «ярмо»</a:t>
            </a:r>
          </a:p>
          <a:p>
            <a:pPr marL="185738" indent="-185738" algn="just"/>
            <a:endParaRPr lang="uk-UA" altLang="ko-KR" sz="1400">
              <a:solidFill>
                <a:schemeClr val="tx1"/>
              </a:solidFill>
              <a:latin typeface="Verdana" pitchFamily="34" charset="0"/>
              <a:ea typeface="굴림" charset="-127"/>
            </a:endParaRPr>
          </a:p>
          <a:p>
            <a:pPr marL="185738" indent="-185738" algn="just"/>
            <a:endParaRPr lang="uk-UA" altLang="ko-KR" sz="1400">
              <a:solidFill>
                <a:schemeClr val="tx1"/>
              </a:solidFill>
              <a:latin typeface="Verdana" pitchFamily="34" charset="0"/>
              <a:ea typeface="굴림" charset="-127"/>
            </a:endParaRPr>
          </a:p>
          <a:p>
            <a:pPr marL="185738" indent="-185738" algn="just"/>
            <a:r>
              <a:rPr lang="ru-RU" altLang="ko-KR" sz="1400">
                <a:solidFill>
                  <a:schemeClr val="tx1"/>
                </a:solidFill>
                <a:latin typeface="Verdana" pitchFamily="34" charset="0"/>
                <a:ea typeface="굴림" charset="-127"/>
              </a:rPr>
              <a:t>Рис. 6. Магнітний пускач ПМ</a:t>
            </a:r>
            <a:endParaRPr lang="uk-UA" altLang="ko-KR" sz="1400">
              <a:solidFill>
                <a:schemeClr val="tx1"/>
              </a:solidFill>
              <a:latin typeface="Verdana" pitchFamily="34" charset="0"/>
              <a:ea typeface="굴림" charset="-127"/>
            </a:endParaRPr>
          </a:p>
        </p:txBody>
      </p:sp>
      <p:pic>
        <p:nvPicPr>
          <p:cNvPr id="3" name="Рисунок 2"/>
          <p:cNvPicPr>
            <a:picLocks noChangeAspect="1"/>
          </p:cNvPicPr>
          <p:nvPr/>
        </p:nvPicPr>
        <p:blipFill>
          <a:blip r:embed="rId4"/>
          <a:stretch>
            <a:fillRect/>
          </a:stretch>
        </p:blipFill>
        <p:spPr>
          <a:xfrm>
            <a:off x="5796136" y="3789040"/>
            <a:ext cx="2628571" cy="2352381"/>
          </a:xfrm>
          <a:prstGeom prst="rect">
            <a:avLst/>
          </a:prstGeom>
        </p:spPr>
      </p:pic>
    </p:spTree>
    <p:extLst>
      <p:ext uri="{BB962C8B-B14F-4D97-AF65-F5344CB8AC3E}">
        <p14:creationId xmlns:p14="http://schemas.microsoft.com/office/powerpoint/2010/main" val="341184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853952"/>
            <a:ext cx="7128792" cy="5239344"/>
          </a:xfrm>
        </p:spPr>
        <p:txBody>
          <a:bodyPr/>
          <a:lstStyle/>
          <a:p>
            <a:pPr algn="just"/>
            <a:r>
              <a:rPr lang="ru-RU" altLang="ko-KR" sz="1600">
                <a:solidFill>
                  <a:schemeClr val="tx1"/>
                </a:solidFill>
                <a:latin typeface="Verdana" pitchFamily="34" charset="0"/>
                <a:ea typeface="굴림" charset="-127"/>
              </a:rPr>
              <a:t>У контакторах постійного струму найтяжчим режимом роботи є режим відключення, у контакторах змінного струму – режим включення, бо пускові струми асинхронних двигунів з короткозамкненим ротором складає 6-8, а іноді 10 номінальних струмів. </a:t>
            </a:r>
          </a:p>
          <a:p>
            <a:pPr algn="just"/>
            <a:r>
              <a:rPr lang="ru-RU" altLang="ko-KR" sz="1600">
                <a:solidFill>
                  <a:schemeClr val="tx1"/>
                </a:solidFill>
                <a:latin typeface="Verdana" pitchFamily="34" charset="0"/>
                <a:ea typeface="굴림" charset="-127"/>
              </a:rPr>
              <a:t>В залежності від режиму роботи до контакторів ставляться наступні вимоги: </a:t>
            </a:r>
          </a:p>
          <a:p>
            <a:pPr algn="just"/>
            <a:r>
              <a:rPr lang="ru-RU" altLang="ko-KR" sz="1600">
                <a:solidFill>
                  <a:schemeClr val="tx1"/>
                </a:solidFill>
                <a:latin typeface="Verdana" pitchFamily="34" charset="0"/>
                <a:ea typeface="굴림" charset="-127"/>
              </a:rPr>
              <a:t>· висока включаюча та відключаюча здатність (10-20 Іном); </a:t>
            </a:r>
          </a:p>
          <a:p>
            <a:pPr algn="just"/>
            <a:r>
              <a:rPr lang="ru-RU" altLang="ko-KR" sz="1600">
                <a:solidFill>
                  <a:schemeClr val="tx1"/>
                </a:solidFill>
                <a:latin typeface="Verdana" pitchFamily="34" charset="0"/>
                <a:ea typeface="굴림" charset="-127"/>
              </a:rPr>
              <a:t>· тривала робота при великій частоті включень та відключень (240-600 вкл/год для контакторів нормального режиму роботи та 1500-2000 вкл/год для контакторів важкого режиму роботи) </a:t>
            </a:r>
          </a:p>
          <a:p>
            <a:pPr algn="just"/>
            <a:r>
              <a:rPr lang="ru-RU" altLang="ko-KR" sz="1600">
                <a:solidFill>
                  <a:schemeClr val="tx1"/>
                </a:solidFill>
                <a:latin typeface="Verdana" pitchFamily="34" charset="0"/>
                <a:ea typeface="굴림" charset="-127"/>
              </a:rPr>
              <a:t>· висока механічна (20 млн. циклів) та електрична (1,6-20 млн. циклів) зносостійкість відповідно для контакторів важкого та нормального режимів роботи; </a:t>
            </a:r>
          </a:p>
          <a:p>
            <a:pPr algn="just"/>
            <a:r>
              <a:rPr lang="ru-RU" altLang="ko-KR" sz="1600">
                <a:solidFill>
                  <a:schemeClr val="tx1"/>
                </a:solidFill>
                <a:latin typeface="Verdana" pitchFamily="34" charset="0"/>
                <a:ea typeface="굴림" charset="-127"/>
              </a:rPr>
              <a:t>· висока надійність в експлуатації; </a:t>
            </a:r>
          </a:p>
          <a:p>
            <a:pPr algn="just"/>
            <a:r>
              <a:rPr lang="ru-RU" altLang="ko-KR" sz="1600">
                <a:solidFill>
                  <a:schemeClr val="tx1"/>
                </a:solidFill>
                <a:latin typeface="Verdana" pitchFamily="34" charset="0"/>
                <a:ea typeface="굴림" charset="-127"/>
              </a:rPr>
              <a:t>· простота виготовлення, зручність заміни основних вузлів конструкції; </a:t>
            </a:r>
          </a:p>
          <a:p>
            <a:pPr algn="just"/>
            <a:r>
              <a:rPr lang="ru-RU" altLang="ko-KR" sz="1600">
                <a:solidFill>
                  <a:schemeClr val="tx1"/>
                </a:solidFill>
                <a:latin typeface="Verdana" pitchFamily="34" charset="0"/>
                <a:ea typeface="굴림" charset="-127"/>
              </a:rPr>
              <a:t>· малі габаритні розміри та маса. </a:t>
            </a:r>
            <a:endParaRPr lang="uk-UA" altLang="ko-KR" sz="1600">
              <a:solidFill>
                <a:schemeClr val="tx1"/>
              </a:solidFill>
              <a:latin typeface="Verdana" pitchFamily="34" charset="0"/>
              <a:ea typeface="굴림" charset="-127"/>
            </a:endParaRPr>
          </a:p>
        </p:txBody>
      </p:sp>
    </p:spTree>
    <p:extLst>
      <p:ext uri="{BB962C8B-B14F-4D97-AF65-F5344CB8AC3E}">
        <p14:creationId xmlns:p14="http://schemas.microsoft.com/office/powerpoint/2010/main" val="2215755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dcabc328801e740dd8e1d47584cb96d256c97"/>
</p:tagLst>
</file>

<file path=ppt/theme/theme1.xml><?xml version="1.0" encoding="utf-8"?>
<a:theme xmlns:a="http://schemas.openxmlformats.org/drawingml/2006/main" name="zavodi">
  <a:themeElements>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D3401"/>
        </a:lt2>
        <a:accent1>
          <a:srgbClr val="FE6700"/>
        </a:accent1>
        <a:accent2>
          <a:srgbClr val="FFCF47"/>
        </a:accent2>
        <a:accent3>
          <a:srgbClr val="FFFFFF"/>
        </a:accent3>
        <a:accent4>
          <a:srgbClr val="404040"/>
        </a:accent4>
        <a:accent5>
          <a:srgbClr val="FEB8AA"/>
        </a:accent5>
        <a:accent6>
          <a:srgbClr val="E7BB3F"/>
        </a:accent6>
        <a:hlink>
          <a:srgbClr val="7DCD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FF94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FFBF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FF630A"/>
        </a:lt2>
        <a:accent1>
          <a:srgbClr val="FF700A"/>
        </a:accent1>
        <a:accent2>
          <a:srgbClr val="FF7B04"/>
        </a:accent2>
        <a:accent3>
          <a:srgbClr val="FFFFFF"/>
        </a:accent3>
        <a:accent4>
          <a:srgbClr val="404040"/>
        </a:accent4>
        <a:accent5>
          <a:srgbClr val="FFBBAA"/>
        </a:accent5>
        <a:accent6>
          <a:srgbClr val="E76F03"/>
        </a:accent6>
        <a:hlink>
          <a:srgbClr val="C70F1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zavodi</Template>
  <TotalTime>793</TotalTime>
  <Words>5260</Words>
  <Application>Microsoft Macintosh PowerPoint</Application>
  <PresentationFormat>Экран (4:3)</PresentationFormat>
  <Paragraphs>393</Paragraphs>
  <Slides>41</Slides>
  <Notes>41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41</vt:i4>
      </vt:variant>
    </vt:vector>
  </HeadingPairs>
  <TitlesOfParts>
    <vt:vector size="45" baseType="lpstr">
      <vt:lpstr>Arial</vt:lpstr>
      <vt:lpstr>Microsoft Sans Serif</vt:lpstr>
      <vt:lpstr>Verdana</vt:lpstr>
      <vt:lpstr>zavodi</vt:lpstr>
      <vt:lpstr>Національний авіаційний університет</vt:lpstr>
      <vt:lpstr>РОЗДІЛ 2. ЕЛЕКТРИЧНІ АПАРАТИ ДО 1000 В  НЕАВТОМАТИЧНІ КОМУТАЦІЙНІ АПАРАТИ РОЗПОДІЛЬЧИХ ПРИСТРОЇВ  РУБИЛЬНИКИ ТА ПАКЕТНІ ПЕРЕМИКАЧІ.</vt:lpstr>
      <vt:lpstr>Презентация PowerPoint</vt:lpstr>
      <vt:lpstr>Презентация PowerPoint</vt:lpstr>
      <vt:lpstr>Презентация PowerPoint</vt:lpstr>
      <vt:lpstr>КОНТАКТОРИ ТА ПУСКАЧІ</vt:lpstr>
      <vt:lpstr>Презентация PowerPoint</vt:lpstr>
      <vt:lpstr>Презентация PowerPoint</vt:lpstr>
      <vt:lpstr>Презентация PowerPoint</vt:lpstr>
      <vt:lpstr>АВТОМАТИЧНІ КОМУТАЦІЙНІ АПАРАТИ РОЗПОДІЛЬЧИХ ПРИСТРОЇВ   ЗАПОБІЖНИКИ. ОСНОВНІ ПАРАМЕТРИ, ВИМОГИ ДО ЗАПОБІЖНИКІВ. </vt:lpstr>
      <vt:lpstr>Презентация PowerPoint</vt:lpstr>
      <vt:lpstr> НАГРІВ ПЛАВКОЇ ВСТАВКИ ПРИ ТРИВАЛОМУ НАВАНТАЖЕННІ</vt:lpstr>
      <vt:lpstr>Презентация PowerPoint</vt:lpstr>
      <vt:lpstr>НАГРІВ ПЛАВКИХ ВСТАВОК ПРИ КЗ</vt:lpstr>
      <vt:lpstr>Презентация PowerPoint</vt:lpstr>
      <vt:lpstr>Презентация PowerPoint</vt:lpstr>
      <vt:lpstr>Презентация PowerPoint</vt:lpstr>
      <vt:lpstr>МАТЕРІАЛИ ПЛАВКИХ ВСТАВОК ЗАПОБІЖНИКІВ</vt:lpstr>
      <vt:lpstr>Презентация PowerPoint</vt:lpstr>
      <vt:lpstr> КОНСТРУКЦІЇ ЗАПОБІЖНИКІВ </vt:lpstr>
      <vt:lpstr>Презентация PowerPoint</vt:lpstr>
      <vt:lpstr>Презентация PowerPoint</vt:lpstr>
      <vt:lpstr>Презентация PowerPoint</vt:lpstr>
      <vt:lpstr>Презентация PowerPoint</vt:lpstr>
      <vt:lpstr>ВИБІР ЗАПОБІЖНИКІВ</vt:lpstr>
      <vt:lpstr>АВТОМАТИЧНІ ПОВІТРЯНІ ВИМИКАЧІ КОНСТРУКЦІЯ ТА ПРИНЦИП ДІЇ. </vt:lpstr>
      <vt:lpstr>Презентация PowerPoint</vt:lpstr>
      <vt:lpstr>Презентация PowerPoint</vt:lpstr>
      <vt:lpstr>Презентация PowerPoint</vt:lpstr>
      <vt:lpstr>Презентация PowerPoint</vt:lpstr>
      <vt:lpstr>ОСНОВНІ ПАРАМЕТРИ АВТОМАТИЧНИХ ВИМИКАЧІВ </vt:lpstr>
      <vt:lpstr>ДУГОГАСИЛЬНА СИСТЕМА</vt:lpstr>
      <vt:lpstr>Презентация PowerPoint</vt:lpstr>
      <vt:lpstr>Презентация PowerPoint</vt:lpstr>
      <vt:lpstr>ПРИВОДИ АВТОМАТИЧНИХ ВИМИКАЧІВ</vt:lpstr>
      <vt:lpstr>Презентация PowerPoint</vt:lpstr>
      <vt:lpstr>РОЗЧЕПЛЮВАЧІ АВТОМАТІВ</vt:lpstr>
      <vt:lpstr>Презентация PowerPoint</vt:lpstr>
      <vt:lpstr>Презентация PowerPoint</vt:lpstr>
      <vt:lpstr>ВИБІР АВТОМАТИЧНИХ ВИМИКАЧІВ</vt:lpstr>
      <vt:lpstr>Дякую за увагу!</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Юра</dc:creator>
  <cp:lastModifiedBy>Microsoft Office User</cp:lastModifiedBy>
  <cp:revision>53</cp:revision>
  <dcterms:created xsi:type="dcterms:W3CDTF">2016-08-26T18:27:41Z</dcterms:created>
  <dcterms:modified xsi:type="dcterms:W3CDTF">2023-03-03T09:53:28Z</dcterms:modified>
</cp:coreProperties>
</file>