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removePersonalInfoOnSave="1" saveSubsetFonts="1">
  <p:sldMasterIdLst>
    <p:sldMasterId r:id="rId2" id="2147483744"/>
  </p:sldMasterIdLst>
  <p:notesMasterIdLst>
    <p:notesMasterId r:id="rId51"/>
  </p:notesMasterIdLst>
  <p:sldIdLst>
    <p:sldId r:id="rId3" id="256"/>
    <p:sldId r:id="rId4" id="257"/>
    <p:sldId r:id="rId5" id="258"/>
    <p:sldId r:id="rId6" id="259"/>
    <p:sldId r:id="rId7" id="260"/>
    <p:sldId r:id="rId8" id="261"/>
    <p:sldId r:id="rId9" id="264"/>
    <p:sldId r:id="rId10" id="262"/>
    <p:sldId r:id="rId11" id="263"/>
    <p:sldId r:id="rId12" id="265"/>
    <p:sldId r:id="rId13" id="266"/>
    <p:sldId r:id="rId14" id="267"/>
    <p:sldId r:id="rId15" id="268"/>
    <p:sldId r:id="rId16" id="269"/>
    <p:sldId r:id="rId17" id="270"/>
    <p:sldId r:id="rId18" id="271"/>
    <p:sldId r:id="rId19" id="272"/>
    <p:sldId r:id="rId20" id="273"/>
    <p:sldId r:id="rId21" id="274"/>
    <p:sldId r:id="rId22" id="275"/>
    <p:sldId r:id="rId23" id="276"/>
    <p:sldId r:id="rId24" id="277"/>
    <p:sldId r:id="rId25" id="278"/>
    <p:sldId r:id="rId26" id="279"/>
    <p:sldId r:id="rId27" id="280"/>
    <p:sldId r:id="rId28" id="281"/>
    <p:sldId r:id="rId29" id="282"/>
    <p:sldId r:id="rId30" id="283"/>
    <p:sldId r:id="rId31" id="284"/>
    <p:sldId r:id="rId32" id="285"/>
    <p:sldId r:id="rId33" id="286"/>
    <p:sldId r:id="rId34" id="287"/>
    <p:sldId r:id="rId35" id="288"/>
    <p:sldId r:id="rId36" id="289"/>
    <p:sldId r:id="rId37" id="290"/>
    <p:sldId r:id="rId38" id="291"/>
    <p:sldId r:id="rId39" id="292"/>
    <p:sldId r:id="rId40" id="293"/>
    <p:sldId r:id="rId41" id="294"/>
    <p:sldId r:id="rId42" id="295"/>
    <p:sldId r:id="rId43" id="296"/>
    <p:sldId r:id="rId44" id="297"/>
    <p:sldId r:id="rId45" id="298"/>
    <p:sldId r:id="rId46" id="299"/>
    <p:sldId r:id="rId47" id="300"/>
    <p:sldId r:id="rId48" id="301"/>
    <p:sldId r:id="rId49" id="302"/>
    <p:sldId r:id="rId50" id="303"/>
  </p:sldIdLst>
  <p:sldSz cx="9144000" cy="6858000" type="screen4x3"/>
  <p:notesSz cx="6858000" cy="9144000"/>
  <p:defaultTextStyle>
    <a:defPPr>
      <a:defRPr lang="en-US"/>
    </a:defPPr>
    <a:lvl1pPr eaLnBrk="1" defTabSz="914400" latinLnBrk="0" rtl="0" marL="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eaLnBrk="1" defTabSz="914400" latinLnBrk="0" rtl="0" marL="4572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eaLnBrk="1" defTabSz="914400" latinLnBrk="0" rtl="0" marL="9144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eaLnBrk="1" defTabSz="914400" latinLnBrk="0" rtl="0" marL="13716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eaLnBrk="1" defTabSz="914400" latinLnBrk="0" rtl="0" marL="18288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eaLnBrk="1" defTabSz="914400" latinLnBrk="0" rtl="0" marL="22860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eaLnBrk="1" defTabSz="914400" latinLnBrk="0" rtl="0" marL="27432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eaLnBrk="1" defTabSz="914400" latinLnBrk="0" rtl="0" marL="32004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eaLnBrk="1" defTabSz="914400" latinLnBrk="0" rtl="0" marL="36576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orient="horz" pos="2160" id="1">
          <p15:clr>
            <a:srgbClr val="A4A3A4"/>
          </p15:clr>
        </p15:guide>
        <p15:guide pos="2880" id="2">
          <p15:clr>
            <a:srgbClr val="A4A3A4"/>
          </p15:clr>
        </p15:guide>
      </p15:sldGuideLst>
    </p:ext>
    <p:ext uri="http://customooxmlschemas.google.com/">
      <go:slidesCustomData xmlns:go="http://customooxmlschemas.google.com/" roundtripDataSignature="AMtx7mg/nudMgevt9KnbHtVWKxcJzWqjoA==" r:id="rId57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clrIdx="0" initials="" lastIdx="1" name="Автор" id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704" autoAdjust="0"/>
  </p:normalViewPr>
  <p:slideViewPr>
    <p:cSldViewPr>
      <p:cViewPr varScale="1">
        <p:scale>
          <a:sx n="76" d="100"/>
          <a:sy n="76" d="100"/>
        </p:scale>
        <p:origin x="88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Type="http://schemas.openxmlformats.org/officeDocument/2006/relationships/slide" Target="slides/slide11.xml" Id="rId13"></Relationship><Relationship Type="http://schemas.openxmlformats.org/officeDocument/2006/relationships/slide" Target="slides/slide16.xml" Id="rId18"></Relationship><Relationship Type="http://schemas.openxmlformats.org/officeDocument/2006/relationships/slide" Target="slides/slide24.xml" Id="rId26"></Relationship><Relationship Type="http://schemas.openxmlformats.org/officeDocument/2006/relationships/slide" Target="slides/slide37.xml" Id="rId39"></Relationship><Relationship Type="http://schemas.openxmlformats.org/officeDocument/2006/relationships/slide" Target="slides/slide19.xml" Id="rId21"></Relationship><Relationship Type="http://schemas.openxmlformats.org/officeDocument/2006/relationships/slide" Target="slides/slide32.xml" Id="rId34"></Relationship><Relationship Type="http://schemas.openxmlformats.org/officeDocument/2006/relationships/slide" Target="slides/slide40.xml" Id="rId42"></Relationship><Relationship Type="http://schemas.openxmlformats.org/officeDocument/2006/relationships/slide" Target="slides/slide45.xml" Id="rId47"></Relationship><Relationship Type="http://schemas.openxmlformats.org/officeDocument/2006/relationships/slide" Target="slides/slide48.xml" Id="rId50"></Relationship><Relationship Type="http://schemas.openxmlformats.org/officeDocument/2006/relationships/theme" Target="theme/theme1.xml" Id="rId55"></Relationship><Relationship Type="http://schemas.openxmlformats.org/officeDocument/2006/relationships/slide" Target="slides/slide5.xml" Id="rId7"></Relationship><Relationship Type="http://schemas.openxmlformats.org/officeDocument/2006/relationships/slide" Target="slides/slide10.xml" Id="rId12"></Relationship><Relationship Type="http://schemas.openxmlformats.org/officeDocument/2006/relationships/slide" Target="slides/slide15.xml" Id="rId17"></Relationship><Relationship Type="http://schemas.openxmlformats.org/officeDocument/2006/relationships/slide" Target="slides/slide23.xml" Id="rId25"></Relationship><Relationship Type="http://schemas.openxmlformats.org/officeDocument/2006/relationships/slide" Target="slides/slide31.xml" Id="rId33"></Relationship><Relationship Type="http://schemas.openxmlformats.org/officeDocument/2006/relationships/slide" Target="slides/slide36.xml" Id="rId38"></Relationship><Relationship Type="http://schemas.openxmlformats.org/officeDocument/2006/relationships/slide" Target="slides/slide44.xml" Id="rId46"></Relationship><Relationship Type="http://schemas.openxmlformats.org/officeDocument/2006/relationships/slideMaster" Target="slideMasters/slideMaster1.xml" Id="rId2"></Relationship><Relationship Type="http://schemas.openxmlformats.org/officeDocument/2006/relationships/slide" Target="slides/slide14.xml" Id="rId16"></Relationship><Relationship Type="http://schemas.openxmlformats.org/officeDocument/2006/relationships/slide" Target="slides/slide18.xml" Id="rId20"></Relationship><Relationship Type="http://schemas.openxmlformats.org/officeDocument/2006/relationships/slide" Target="slides/slide27.xml" Id="rId29"></Relationship><Relationship Type="http://schemas.openxmlformats.org/officeDocument/2006/relationships/slide" Target="slides/slide39.xml" Id="rId41"></Relationship><Relationship Type="http://schemas.openxmlformats.org/officeDocument/2006/relationships/viewProps" Target="viewProps.xml" Id="rId54"></Relationship><Relationship Type="http://schemas.openxmlformats.org/officeDocument/2006/relationships/customXml" Target="../customXml/item1.xml" Id="rId1"></Relationship><Relationship Type="http://schemas.openxmlformats.org/officeDocument/2006/relationships/slide" Target="slides/slide4.xml" Id="rId6"></Relationship><Relationship Type="http://schemas.openxmlformats.org/officeDocument/2006/relationships/slide" Target="slides/slide9.xml" Id="rId11"></Relationship><Relationship Type="http://schemas.openxmlformats.org/officeDocument/2006/relationships/slide" Target="slides/slide22.xml" Id="rId24"></Relationship><Relationship Type="http://schemas.openxmlformats.org/officeDocument/2006/relationships/slide" Target="slides/slide30.xml" Id="rId32"></Relationship><Relationship Type="http://schemas.openxmlformats.org/officeDocument/2006/relationships/slide" Target="slides/slide35.xml" Id="rId37"></Relationship><Relationship Type="http://schemas.openxmlformats.org/officeDocument/2006/relationships/slide" Target="slides/slide38.xml" Id="rId40"></Relationship><Relationship Type="http://schemas.openxmlformats.org/officeDocument/2006/relationships/slide" Target="slides/slide43.xml" Id="rId45"></Relationship><Relationship Type="http://schemas.openxmlformats.org/officeDocument/2006/relationships/presProps" Target="presProps.xml" Id="rId53"></Relationship><Relationship Type="http://schemas.openxmlformats.org/officeDocument/2006/relationships/slide" Target="slides/slide3.xml" Id="rId5"></Relationship><Relationship Type="http://schemas.openxmlformats.org/officeDocument/2006/relationships/slide" Target="slides/slide13.xml" Id="rId15"></Relationship><Relationship Type="http://schemas.openxmlformats.org/officeDocument/2006/relationships/slide" Target="slides/slide21.xml" Id="rId23"></Relationship><Relationship Type="http://schemas.openxmlformats.org/officeDocument/2006/relationships/slide" Target="slides/slide26.xml" Id="rId28"></Relationship><Relationship Type="http://schemas.openxmlformats.org/officeDocument/2006/relationships/slide" Target="slides/slide34.xml" Id="rId36"></Relationship><Relationship Type="http://schemas.openxmlformats.org/officeDocument/2006/relationships/slide" Target="slides/slide47.xml" Id="rId49"></Relationship><Relationship Type="http://schemas.openxmlformats.org/officeDocument/2006/relationships/slide" Target="slides/slide8.xml" Id="rId10"></Relationship><Relationship Type="http://schemas.openxmlformats.org/officeDocument/2006/relationships/slide" Target="slides/slide17.xml" Id="rId19"></Relationship><Relationship Type="http://schemas.openxmlformats.org/officeDocument/2006/relationships/slide" Target="slides/slide29.xml" Id="rId31"></Relationship><Relationship Type="http://schemas.openxmlformats.org/officeDocument/2006/relationships/slide" Target="slides/slide42.xml" Id="rId44"></Relationship><Relationship Type="http://schemas.openxmlformats.org/officeDocument/2006/relationships/commentAuthors" Target="commentAuthors.xml" Id="rId52"></Relationship><Relationship Type="http://schemas.openxmlformats.org/officeDocument/2006/relationships/slide" Target="slides/slide2.xml" Id="rId4"></Relationship><Relationship Type="http://schemas.openxmlformats.org/officeDocument/2006/relationships/slide" Target="slides/slide7.xml" Id="rId9"></Relationship><Relationship Type="http://schemas.openxmlformats.org/officeDocument/2006/relationships/slide" Target="slides/slide12.xml" Id="rId14"></Relationship><Relationship Type="http://schemas.openxmlformats.org/officeDocument/2006/relationships/slide" Target="slides/slide20.xml" Id="rId22"></Relationship><Relationship Type="http://schemas.openxmlformats.org/officeDocument/2006/relationships/slide" Target="slides/slide25.xml" Id="rId27"></Relationship><Relationship Type="http://schemas.openxmlformats.org/officeDocument/2006/relationships/slide" Target="slides/slide28.xml" Id="rId30"></Relationship><Relationship Type="http://schemas.openxmlformats.org/officeDocument/2006/relationships/slide" Target="slides/slide33.xml" Id="rId35"></Relationship><Relationship Type="http://schemas.openxmlformats.org/officeDocument/2006/relationships/slide" Target="slides/slide41.xml" Id="rId43"></Relationship><Relationship Type="http://schemas.openxmlformats.org/officeDocument/2006/relationships/slide" Target="slides/slide46.xml" Id="rId48"></Relationship><Relationship Type="http://schemas.openxmlformats.org/officeDocument/2006/relationships/tableStyles" Target="tableStyles.xml" Id="rId56"></Relationship><Relationship Type="http://schemas.openxmlformats.org/officeDocument/2006/relationships/slide" Target="slides/slide6.xml" Id="rId8"></Relationship><Relationship Type="http://schemas.openxmlformats.org/officeDocument/2006/relationships/notesMaster" Target="notesMasters/notesMaster1.xml" Id="rId51"></Relationship><Relationship Type="http://schemas.openxmlformats.org/officeDocument/2006/relationships/slide" Target="slides/slide1.xml" Id="rId3"></Relationship><Relationship Target="metadata" Type="http://customschemas.google.com/relationships/presentationmetadata" Id="rId57"></Relationship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>
  <p:cm dt="2015-01-05T10:13:00.151" authorId="0" idx="1">
    <p:pos x="10" y="10"/>
    <p:text/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YnAs9ww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7A704-9F1C-4FD3-85D1-57AF2D7FD0E8}" type="datetimeFigureOut">
              <a:rPr lang="en-US" smtClean="0"/>
              <a:pPr/>
              <a:t>1/26/2015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FB8C-BBFF-4397-A51C-1E92596422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77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86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/>
          <a:lstStyle>
            <a:lvl1pPr marL="7315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noProof="1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100138"/>
            <a:ext cx="6400800" cy="1509712"/>
          </a:xfrm>
        </p:spPr>
        <p:txBody>
          <a:bodyPr anchor="b"/>
          <a:lstStyle>
            <a:lvl1pPr marL="27432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339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81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/>
            <a:fld id="{D80A4771-C6EF-4B99-81F4-D30BE4E017A0}" type="datetimeFigureOut">
              <a:rPr lang="en-US" smtClean="0"/>
              <a:pPr algn="r"/>
              <a:t>1/26/2015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/>
            <a:fld id="{990B41CA-569D-40E7-8E58-026C0338B2C8}" type="slidenum">
              <a:rPr lang="en-US" smtClean="0"/>
              <a:pPr algn="ctr"/>
              <a:t>‹#›</a:t>
            </a:fld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537577"/>
            <a:ext cx="7406640" cy="821736"/>
          </a:xfrm>
        </p:spPr>
        <p:txBody>
          <a:bodyPr/>
          <a:lstStyle/>
          <a:p>
            <a:pPr algn="ctr"/>
            <a:r>
              <a:rPr lang="uk-UA" sz="4400" kern="1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Основи</a:t>
            </a:r>
            <a:r>
              <a:rPr lang="ru-RU" sz="4400" kern="1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uk-UA" sz="4400" kern="1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метрології</a:t>
            </a:r>
            <a:endParaRPr lang="uk-U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382832"/>
            <a:ext cx="7406640" cy="686128"/>
          </a:xfrm>
        </p:spPr>
        <p:txBody>
          <a:bodyPr/>
          <a:lstStyle/>
          <a:p>
            <a:pPr algn="ctr"/>
            <a:r>
              <a:rPr lang="uk-UA" dirty="0" smtClean="0"/>
              <a:t>Лекція</a:t>
            </a:r>
            <a:r>
              <a:rPr lang="en-US" dirty="0" smtClean="0"/>
              <a:t> 5</a:t>
            </a:r>
            <a:endParaRPr lang="uk-UA" dirty="0" smtClean="0"/>
          </a:p>
          <a:p>
            <a:pPr algn="ctr"/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188640"/>
            <a:ext cx="7579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Національний авіаційний університет</a:t>
            </a:r>
          </a:p>
          <a:p>
            <a:pPr algn="ctr"/>
            <a:r>
              <a:rPr lang="uk-UA" dirty="0" smtClean="0"/>
              <a:t>Інститут інформаційно-діагностичних систем</a:t>
            </a:r>
          </a:p>
          <a:p>
            <a:pPr algn="ctr"/>
            <a:r>
              <a:rPr lang="uk-UA" dirty="0" smtClean="0"/>
              <a:t>Кафедра комп’ютеризованих електротехнічних систем та технологій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4005064"/>
            <a:ext cx="3662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Викладач: </a:t>
            </a:r>
          </a:p>
          <a:p>
            <a:r>
              <a:rPr lang="uk-UA" dirty="0" smtClean="0"/>
              <a:t>Заслужений метролог України, </a:t>
            </a:r>
            <a:r>
              <a:rPr lang="uk-UA" dirty="0" err="1" smtClean="0"/>
              <a:t>д.т.н</a:t>
            </a:r>
            <a:r>
              <a:rPr lang="uk-UA" dirty="0" smtClean="0"/>
              <a:t>., професор</a:t>
            </a:r>
          </a:p>
          <a:p>
            <a:r>
              <a:rPr lang="uk-UA" dirty="0" err="1" smtClean="0"/>
              <a:t>Квасніков</a:t>
            </a:r>
            <a:r>
              <a:rPr lang="uk-UA" dirty="0" smtClean="0"/>
              <a:t> Володимир Павлович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648072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Похибки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620688"/>
            <a:ext cx="7920880" cy="5987752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2400" dirty="0" smtClean="0"/>
              <a:t>	За </a:t>
            </a:r>
            <a:r>
              <a:rPr lang="ru-RU" sz="2400" dirty="0" err="1"/>
              <a:t>місцем</a:t>
            </a:r>
            <a:r>
              <a:rPr lang="ru-RU" sz="2400" dirty="0"/>
              <a:t> </a:t>
            </a:r>
            <a:r>
              <a:rPr lang="ru-RU" sz="2400" dirty="0" err="1"/>
              <a:t>виникнення</a:t>
            </a:r>
            <a:r>
              <a:rPr lang="ru-RU" sz="2400" dirty="0"/>
              <a:t> </a:t>
            </a:r>
            <a:r>
              <a:rPr lang="ru-RU" sz="2400" dirty="0" err="1"/>
              <a:t>похибки</a:t>
            </a:r>
            <a:r>
              <a:rPr lang="ru-RU" sz="2400" dirty="0"/>
              <a:t> </a:t>
            </a:r>
            <a:r>
              <a:rPr lang="ru-RU" sz="2400" dirty="0" err="1"/>
              <a:t>вимірювання</a:t>
            </a:r>
            <a:r>
              <a:rPr lang="ru-RU" sz="2400" dirty="0"/>
              <a:t> </a:t>
            </a:r>
            <a:r>
              <a:rPr lang="ru-RU" sz="2400" dirty="0" err="1"/>
              <a:t>розподіляються</a:t>
            </a:r>
            <a:r>
              <a:rPr lang="ru-RU" sz="2400" dirty="0"/>
              <a:t> на </a:t>
            </a:r>
            <a:r>
              <a:rPr lang="ru-RU" sz="2400" dirty="0" err="1" smtClean="0"/>
              <a:t>ін</a:t>
            </a:r>
            <a:r>
              <a:rPr lang="uk-UA" sz="2400" dirty="0" err="1" smtClean="0"/>
              <a:t>струментальні</a:t>
            </a:r>
            <a:r>
              <a:rPr lang="uk-UA" sz="2400" dirty="0" smtClean="0"/>
              <a:t> </a:t>
            </a:r>
            <a:r>
              <a:rPr lang="uk-UA" sz="2400" dirty="0"/>
              <a:t>й методичні</a:t>
            </a:r>
            <a:r>
              <a:rPr lang="uk-UA" sz="2400" dirty="0" smtClean="0"/>
              <a:t>.</a:t>
            </a:r>
          </a:p>
          <a:p>
            <a:pPr marL="82296" indent="0" algn="just">
              <a:buNone/>
            </a:pPr>
            <a:r>
              <a:rPr lang="uk-UA" sz="2400" dirty="0"/>
              <a:t>	</a:t>
            </a:r>
            <a:r>
              <a:rPr lang="uk-UA" sz="2400" b="1" dirty="0" smtClean="0"/>
              <a:t>Інструментальна </a:t>
            </a:r>
            <a:r>
              <a:rPr lang="uk-UA" sz="2400" b="1" dirty="0"/>
              <a:t>похибка</a:t>
            </a:r>
            <a:r>
              <a:rPr lang="uk-UA" sz="2400" dirty="0"/>
              <a:t> – складова похибка вимірювання, зумовлена </a:t>
            </a:r>
            <a:r>
              <a:rPr lang="uk-UA" sz="2400" dirty="0" smtClean="0"/>
              <a:t>властивостями </a:t>
            </a:r>
            <a:r>
              <a:rPr lang="uk-UA" sz="2400" dirty="0"/>
              <a:t>засобів вимірювальної техніки. </a:t>
            </a:r>
            <a:r>
              <a:rPr lang="uk-UA" sz="2400" dirty="0" smtClean="0"/>
              <a:t>Інструментальна  </a:t>
            </a:r>
            <a:r>
              <a:rPr lang="uk-UA" sz="2400" dirty="0"/>
              <a:t>похибка  складається  з  похибки  засобів  </a:t>
            </a:r>
            <a:r>
              <a:rPr lang="uk-UA" sz="2400" dirty="0" smtClean="0"/>
              <a:t>вимірювальної </a:t>
            </a:r>
            <a:r>
              <a:rPr lang="uk-UA" sz="2400" dirty="0"/>
              <a:t>техніки та похибки від їхньої взаємодії з об’єктом вимірювання. </a:t>
            </a:r>
          </a:p>
          <a:p>
            <a:pPr marL="82296" indent="0" algn="just">
              <a:buNone/>
            </a:pPr>
            <a:r>
              <a:rPr lang="uk-UA" sz="2400" dirty="0" smtClean="0"/>
              <a:t>	</a:t>
            </a:r>
            <a:r>
              <a:rPr lang="uk-UA" sz="2400" b="1" dirty="0" smtClean="0"/>
              <a:t>Похибка </a:t>
            </a:r>
            <a:r>
              <a:rPr lang="uk-UA" sz="2400" b="1" dirty="0"/>
              <a:t>від взаємодії </a:t>
            </a:r>
            <a:r>
              <a:rPr lang="uk-UA" sz="2400" dirty="0"/>
              <a:t>– складова інструментальної похибки, що виникає </a:t>
            </a:r>
            <a:r>
              <a:rPr lang="uk-UA" sz="2400" dirty="0" smtClean="0"/>
              <a:t>внаслідок </a:t>
            </a:r>
            <a:r>
              <a:rPr lang="uk-UA" sz="2400" dirty="0"/>
              <a:t>впливу засобів вимірювальної техніки на стан об’єкта </a:t>
            </a:r>
            <a:r>
              <a:rPr lang="uk-UA" sz="2400" dirty="0" smtClean="0"/>
              <a:t>вимірювання</a:t>
            </a:r>
            <a:r>
              <a:rPr lang="uk-UA" sz="2400" dirty="0"/>
              <a:t>. </a:t>
            </a:r>
          </a:p>
          <a:p>
            <a:pPr marL="82296" indent="0" algn="just">
              <a:buNone/>
            </a:pPr>
            <a:r>
              <a:rPr lang="uk-UA" sz="2400" dirty="0" smtClean="0"/>
              <a:t>	</a:t>
            </a:r>
            <a:r>
              <a:rPr lang="uk-UA" sz="2400" b="1" dirty="0" smtClean="0"/>
              <a:t>Методична </a:t>
            </a:r>
            <a:r>
              <a:rPr lang="uk-UA" sz="2400" b="1" dirty="0"/>
              <a:t>похибка</a:t>
            </a:r>
            <a:r>
              <a:rPr lang="uk-UA" sz="2400" dirty="0"/>
              <a:t> – складова похибки вимірювання, що зумовлена </a:t>
            </a:r>
            <a:r>
              <a:rPr lang="uk-UA" sz="2400" dirty="0" smtClean="0"/>
              <a:t>неадекватністю </a:t>
            </a:r>
            <a:r>
              <a:rPr lang="uk-UA" sz="2400" dirty="0"/>
              <a:t>об’єкта вимірювання та його моделі, прийнятою при </a:t>
            </a:r>
            <a:r>
              <a:rPr lang="uk-UA" sz="2400" dirty="0" smtClean="0"/>
              <a:t>вимірюванні</a:t>
            </a:r>
            <a:r>
              <a:rPr lang="uk-UA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492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692696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/>
              <a:t>Систематичні</a:t>
            </a:r>
            <a:r>
              <a:rPr lang="ru-RU" sz="3600" dirty="0"/>
              <a:t> </a:t>
            </a:r>
            <a:r>
              <a:rPr lang="ru-RU" sz="3600" dirty="0" err="1" smtClean="0"/>
              <a:t>похибки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692696"/>
            <a:ext cx="7674056" cy="5976664"/>
          </a:xfrm>
        </p:spPr>
        <p:txBody>
          <a:bodyPr/>
          <a:lstStyle/>
          <a:p>
            <a:pPr marL="82296" indent="0" algn="just">
              <a:buNone/>
            </a:pPr>
            <a:r>
              <a:rPr lang="en-US" dirty="0" smtClean="0"/>
              <a:t>	</a:t>
            </a:r>
            <a:r>
              <a:rPr lang="ru-RU" dirty="0" err="1" smtClean="0"/>
              <a:t>Залежно</a:t>
            </a:r>
            <a:r>
              <a:rPr lang="ru-RU" dirty="0" smtClean="0"/>
              <a:t>  </a:t>
            </a:r>
            <a:r>
              <a:rPr lang="ru-RU" dirty="0" err="1"/>
              <a:t>від</a:t>
            </a:r>
            <a:r>
              <a:rPr lang="ru-RU" dirty="0"/>
              <a:t>  </a:t>
            </a:r>
            <a:r>
              <a:rPr lang="ru-RU" b="1" dirty="0"/>
              <a:t>причин  </a:t>
            </a:r>
            <a:r>
              <a:rPr lang="ru-RU" b="1" dirty="0" err="1"/>
              <a:t>виникнення</a:t>
            </a:r>
            <a:r>
              <a:rPr lang="ru-RU" b="1" dirty="0"/>
              <a:t>  </a:t>
            </a:r>
            <a:r>
              <a:rPr lang="ru-RU" dirty="0" err="1"/>
              <a:t>систематичні</a:t>
            </a:r>
            <a:r>
              <a:rPr lang="ru-RU" dirty="0"/>
              <a:t>  </a:t>
            </a:r>
            <a:r>
              <a:rPr lang="ru-RU" dirty="0" err="1"/>
              <a:t>похибки</a:t>
            </a:r>
            <a:r>
              <a:rPr lang="ru-RU" dirty="0"/>
              <a:t> 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 smtClean="0"/>
              <a:t>розподілити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: 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err="1" smtClean="0"/>
              <a:t>інструментальні</a:t>
            </a:r>
            <a:r>
              <a:rPr lang="ru-RU" dirty="0"/>
              <a:t>; 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err="1" smtClean="0"/>
              <a:t>методичні</a:t>
            </a:r>
            <a:r>
              <a:rPr lang="ru-RU" dirty="0"/>
              <a:t>; 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err="1" smtClean="0"/>
              <a:t>суб’єктивні</a:t>
            </a:r>
            <a:r>
              <a:rPr lang="ru-RU" dirty="0"/>
              <a:t>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err="1"/>
              <a:t>похибки</a:t>
            </a:r>
            <a:r>
              <a:rPr lang="ru-RU" dirty="0"/>
              <a:t> </a:t>
            </a:r>
            <a:r>
              <a:rPr lang="ru-RU" dirty="0" err="1"/>
              <a:t>встановлення</a:t>
            </a:r>
            <a:r>
              <a:rPr lang="ru-RU" dirty="0"/>
              <a:t>. </a:t>
            </a:r>
            <a:endParaRPr lang="en-US" dirty="0" smtClean="0"/>
          </a:p>
          <a:p>
            <a:pPr marL="82296" indent="0" algn="just">
              <a:buNone/>
            </a:pPr>
            <a:r>
              <a:rPr lang="en-US" dirty="0" smtClean="0"/>
              <a:t>	</a:t>
            </a:r>
            <a:r>
              <a:rPr lang="ru-RU" dirty="0" smtClean="0"/>
              <a:t>За </a:t>
            </a:r>
            <a:r>
              <a:rPr lang="ru-RU" b="1" dirty="0"/>
              <a:t>характером </a:t>
            </a:r>
            <a:r>
              <a:rPr lang="ru-RU" b="1" dirty="0" err="1"/>
              <a:t>зміни</a:t>
            </a:r>
            <a:r>
              <a:rPr lang="ru-RU" b="1" dirty="0"/>
              <a:t> в </a:t>
            </a:r>
            <a:r>
              <a:rPr lang="ru-RU" b="1" dirty="0" err="1"/>
              <a:t>часі</a:t>
            </a:r>
            <a:r>
              <a:rPr lang="ru-RU" b="1" dirty="0"/>
              <a:t> </a:t>
            </a:r>
            <a:r>
              <a:rPr lang="ru-RU" dirty="0" err="1"/>
              <a:t>систематичні</a:t>
            </a:r>
            <a:r>
              <a:rPr lang="ru-RU" dirty="0"/>
              <a:t> </a:t>
            </a:r>
            <a:r>
              <a:rPr lang="ru-RU" dirty="0" err="1"/>
              <a:t>похибки</a:t>
            </a:r>
            <a:r>
              <a:rPr lang="ru-RU" dirty="0"/>
              <a:t> </a:t>
            </a:r>
            <a:r>
              <a:rPr lang="ru-RU" dirty="0" err="1"/>
              <a:t>поділяють</a:t>
            </a:r>
            <a:r>
              <a:rPr lang="ru-RU" dirty="0"/>
              <a:t> </a:t>
            </a:r>
            <a:r>
              <a:rPr lang="ru-RU" dirty="0" smtClean="0"/>
              <a:t>на</a:t>
            </a:r>
            <a:r>
              <a:rPr lang="uk-UA" dirty="0" smtClean="0"/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err="1" smtClean="0"/>
              <a:t>постійні</a:t>
            </a:r>
            <a:r>
              <a:rPr lang="ru-RU" dirty="0"/>
              <a:t>;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err="1" smtClean="0"/>
              <a:t>прогресивні</a:t>
            </a:r>
            <a:r>
              <a:rPr lang="ru-RU" dirty="0" smtClean="0"/>
              <a:t>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err="1" smtClean="0"/>
              <a:t>періодичні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92213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008112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Похибки </a:t>
            </a:r>
            <a:r>
              <a:rPr lang="uk-UA" sz="3600" dirty="0" smtClean="0"/>
              <a:t>встановлення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ru-RU" sz="3600" dirty="0" err="1"/>
              <a:t>Суб’єктивні</a:t>
            </a:r>
            <a:r>
              <a:rPr lang="ru-RU" sz="3600" dirty="0"/>
              <a:t>  </a:t>
            </a:r>
            <a:r>
              <a:rPr lang="ru-RU" sz="3600" dirty="0" err="1" smtClean="0"/>
              <a:t>похибки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24744"/>
            <a:ext cx="7818072" cy="5616624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en-US" sz="2400" dirty="0" smtClean="0"/>
              <a:t>	</a:t>
            </a:r>
            <a:r>
              <a:rPr lang="uk-UA" sz="2400" b="1" dirty="0" smtClean="0"/>
              <a:t>Похибки </a:t>
            </a:r>
            <a:r>
              <a:rPr lang="uk-UA" sz="2400" b="1" dirty="0"/>
              <a:t>встановлення</a:t>
            </a:r>
            <a:r>
              <a:rPr lang="uk-UA" sz="2400" dirty="0"/>
              <a:t>. До них належать такі, прояви яких </a:t>
            </a:r>
            <a:r>
              <a:rPr lang="uk-UA" sz="2400" dirty="0" smtClean="0"/>
              <a:t>зумовлені  </a:t>
            </a:r>
            <a:r>
              <a:rPr lang="uk-UA" sz="2400" dirty="0"/>
              <a:t>неправильним  застосуванням  міри:  встановлення  приладу  з  </a:t>
            </a:r>
            <a:r>
              <a:rPr lang="uk-UA" sz="2400" dirty="0" smtClean="0"/>
              <a:t>нахилом </a:t>
            </a:r>
            <a:r>
              <a:rPr lang="uk-UA" sz="2400" dirty="0"/>
              <a:t>або відхилення зовнішніх умов від нормальних (наявність зовнішніх </a:t>
            </a:r>
            <a:r>
              <a:rPr lang="uk-UA" sz="2400" dirty="0" smtClean="0"/>
              <a:t>полів</a:t>
            </a:r>
            <a:r>
              <a:rPr lang="uk-UA" sz="2400" dirty="0"/>
              <a:t>, відхилення температури від нормальної тощо). </a:t>
            </a:r>
            <a:endParaRPr lang="en-US" sz="2400" dirty="0" smtClean="0"/>
          </a:p>
          <a:p>
            <a:pPr marL="82296" indent="0" algn="just">
              <a:buNone/>
            </a:pPr>
            <a:r>
              <a:rPr lang="en-US" sz="2400" dirty="0" smtClean="0"/>
              <a:t>	</a:t>
            </a:r>
            <a:r>
              <a:rPr lang="ru-RU" sz="2400" b="1" dirty="0" err="1" smtClean="0"/>
              <a:t>Суб’єктивні</a:t>
            </a:r>
            <a:r>
              <a:rPr lang="ru-RU" sz="2400" b="1" dirty="0" smtClean="0"/>
              <a:t>  </a:t>
            </a:r>
            <a:r>
              <a:rPr lang="ru-RU" sz="2400" b="1" dirty="0" err="1"/>
              <a:t>похибки</a:t>
            </a:r>
            <a:r>
              <a:rPr lang="ru-RU" sz="2400" dirty="0"/>
              <a:t>.  Вони  </a:t>
            </a:r>
            <a:r>
              <a:rPr lang="ru-RU" sz="2400" dirty="0" err="1"/>
              <a:t>проявляються</a:t>
            </a:r>
            <a:r>
              <a:rPr lang="ru-RU" sz="2400" dirty="0"/>
              <a:t>  в  </a:t>
            </a:r>
            <a:r>
              <a:rPr lang="ru-RU" sz="2400" dirty="0" err="1"/>
              <a:t>результаті</a:t>
            </a:r>
            <a:r>
              <a:rPr lang="ru-RU" sz="2400" dirty="0"/>
              <a:t>  </a:t>
            </a:r>
            <a:r>
              <a:rPr lang="ru-RU" sz="2400" dirty="0" err="1" smtClean="0"/>
              <a:t>особливостей</a:t>
            </a:r>
            <a:r>
              <a:rPr lang="ru-RU" sz="2400" dirty="0" smtClean="0"/>
              <a:t> </a:t>
            </a:r>
            <a:r>
              <a:rPr lang="ru-RU" sz="2400" dirty="0"/>
              <a:t>самого </a:t>
            </a:r>
            <a:r>
              <a:rPr lang="ru-RU" sz="2400" dirty="0" err="1"/>
              <a:t>спостерігача</a:t>
            </a:r>
            <a:r>
              <a:rPr lang="ru-RU" sz="2400" dirty="0"/>
              <a:t>. В </a:t>
            </a:r>
            <a:r>
              <a:rPr lang="ru-RU" sz="2400" dirty="0" err="1"/>
              <a:t>цифрових</a:t>
            </a:r>
            <a:r>
              <a:rPr lang="ru-RU" sz="2400" dirty="0"/>
              <a:t> </a:t>
            </a:r>
            <a:r>
              <a:rPr lang="ru-RU" sz="2400" dirty="0" err="1"/>
              <a:t>вимірювальних</a:t>
            </a:r>
            <a:r>
              <a:rPr lang="ru-RU" sz="2400" dirty="0"/>
              <a:t> </a:t>
            </a:r>
            <a:r>
              <a:rPr lang="ru-RU" sz="2400" dirty="0" err="1"/>
              <a:t>приладах</a:t>
            </a:r>
            <a:r>
              <a:rPr lang="ru-RU" sz="2400" dirty="0"/>
              <a:t> </a:t>
            </a:r>
            <a:r>
              <a:rPr lang="ru-RU" sz="2400" dirty="0" err="1"/>
              <a:t>суб’єктивна</a:t>
            </a:r>
            <a:r>
              <a:rPr lang="ru-RU" sz="2400" dirty="0"/>
              <a:t> </a:t>
            </a:r>
            <a:r>
              <a:rPr lang="ru-RU" sz="2400" dirty="0" err="1"/>
              <a:t>похи</a:t>
            </a:r>
            <a:r>
              <a:rPr lang="ru-RU" sz="2400" dirty="0"/>
              <a:t>-</a:t>
            </a:r>
          </a:p>
          <a:p>
            <a:pPr marL="82296" indent="0" algn="just">
              <a:buNone/>
            </a:pPr>
            <a:r>
              <a:rPr lang="ru-RU" sz="2400" dirty="0" err="1"/>
              <a:t>бка</a:t>
            </a:r>
            <a:r>
              <a:rPr lang="ru-RU" sz="2400" dirty="0"/>
              <a:t> </a:t>
            </a:r>
            <a:r>
              <a:rPr lang="ru-RU" sz="2400" dirty="0" err="1"/>
              <a:t>відсутня</a:t>
            </a:r>
            <a:r>
              <a:rPr lang="ru-RU" sz="2400" dirty="0"/>
              <a:t>. </a:t>
            </a:r>
          </a:p>
          <a:p>
            <a:pPr marL="82296" indent="0" algn="just">
              <a:buNone/>
            </a:pPr>
            <a:endParaRPr lang="uk-UA" sz="2400" dirty="0"/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455577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Методичні похибки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en-US" sz="2400" dirty="0" smtClean="0"/>
              <a:t>	</a:t>
            </a:r>
            <a:r>
              <a:rPr lang="uk-UA" sz="2400" b="1" dirty="0" smtClean="0"/>
              <a:t>Методичні </a:t>
            </a:r>
            <a:r>
              <a:rPr lang="uk-UA" sz="2400" b="1" dirty="0"/>
              <a:t>похибки</a:t>
            </a:r>
            <a:r>
              <a:rPr lang="uk-UA" sz="2400" dirty="0"/>
              <a:t> виникають через недоліки самого методу </a:t>
            </a:r>
            <a:r>
              <a:rPr lang="uk-UA" sz="2400" dirty="0" smtClean="0"/>
              <a:t>вимірювання </a:t>
            </a:r>
            <a:r>
              <a:rPr lang="uk-UA" sz="2400" dirty="0"/>
              <a:t>або через неточність застосованих спрощених формул. </a:t>
            </a:r>
          </a:p>
          <a:p>
            <a:pPr marL="82296" indent="0" algn="just">
              <a:buNone/>
            </a:pPr>
            <a:r>
              <a:rPr lang="en-US" sz="2400" dirty="0" smtClean="0"/>
              <a:t>	</a:t>
            </a:r>
            <a:r>
              <a:rPr lang="uk-UA" sz="2400" dirty="0" smtClean="0"/>
              <a:t>Методична </a:t>
            </a:r>
            <a:r>
              <a:rPr lang="uk-UA" sz="2400" dirty="0"/>
              <a:t>похибка – складова систематичної похибки вимірювань, що </a:t>
            </a:r>
            <a:r>
              <a:rPr lang="uk-UA" sz="2400" dirty="0" smtClean="0"/>
              <a:t>зумовлена </a:t>
            </a:r>
            <a:r>
              <a:rPr lang="uk-UA" sz="2400" dirty="0"/>
              <a:t>недосконалістю прийнятого методу вимірювань. Ці похибки в свою чергу </a:t>
            </a:r>
            <a:r>
              <a:rPr lang="uk-UA" sz="2400" dirty="0" smtClean="0"/>
              <a:t>поділяються </a:t>
            </a:r>
            <a:r>
              <a:rPr lang="uk-UA" sz="2400" dirty="0"/>
              <a:t>на дві групи: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400" dirty="0" smtClean="0"/>
              <a:t>похибки </a:t>
            </a:r>
            <a:r>
              <a:rPr lang="uk-UA" sz="2400" dirty="0"/>
              <a:t>через некоректну ідеалізацію вимірювального </a:t>
            </a:r>
            <a:r>
              <a:rPr lang="uk-UA" sz="2400" dirty="0" smtClean="0"/>
              <a:t>перетворення</a:t>
            </a:r>
            <a:r>
              <a:rPr lang="uk-UA" sz="2400" dirty="0"/>
              <a:t>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400" dirty="0" smtClean="0"/>
              <a:t>похибки </a:t>
            </a:r>
            <a:r>
              <a:rPr lang="uk-UA" sz="2400" dirty="0"/>
              <a:t>через некоректну ідеалізацію об’єкта вимірювань.</a:t>
            </a:r>
          </a:p>
        </p:txBody>
      </p:sp>
    </p:spTree>
    <p:extLst>
      <p:ext uri="{BB962C8B-B14F-4D97-AF65-F5344CB8AC3E}">
        <p14:creationId xmlns:p14="http://schemas.microsoft.com/office/powerpoint/2010/main" val="1084765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08720"/>
            <a:ext cx="7818072" cy="5832648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en-US" sz="2400" dirty="0" smtClean="0"/>
              <a:t>	</a:t>
            </a:r>
            <a:r>
              <a:rPr lang="uk-UA" sz="2400" dirty="0" smtClean="0"/>
              <a:t>До </a:t>
            </a:r>
            <a:r>
              <a:rPr lang="uk-UA" sz="2400" b="1" dirty="0"/>
              <a:t>першої групи </a:t>
            </a:r>
            <a:r>
              <a:rPr lang="uk-UA" sz="2400" dirty="0"/>
              <a:t>відносяться похибки, що виникають через </a:t>
            </a:r>
            <a:r>
              <a:rPr lang="uk-UA" sz="2400" i="1" dirty="0" smtClean="0"/>
              <a:t>допущення</a:t>
            </a:r>
            <a:r>
              <a:rPr lang="uk-UA" sz="2400" dirty="0"/>
              <a:t>,  що прийняті при вимірюванні чи обробці результатів, а також </a:t>
            </a:r>
            <a:r>
              <a:rPr lang="uk-UA" sz="2400" dirty="0" smtClean="0"/>
              <a:t>через </a:t>
            </a:r>
            <a:r>
              <a:rPr lang="uk-UA" sz="2400" dirty="0"/>
              <a:t>використовувані в ході вимірювального перетворення </a:t>
            </a:r>
            <a:r>
              <a:rPr lang="uk-UA" sz="2400" i="1" dirty="0"/>
              <a:t>наближень</a:t>
            </a:r>
            <a:r>
              <a:rPr lang="uk-UA" sz="2400" dirty="0"/>
              <a:t> </a:t>
            </a:r>
            <a:r>
              <a:rPr lang="uk-UA" sz="2400" dirty="0" smtClean="0"/>
              <a:t>та  </a:t>
            </a:r>
            <a:r>
              <a:rPr lang="uk-UA" sz="2400" i="1" dirty="0"/>
              <a:t>спрощень</a:t>
            </a:r>
            <a:r>
              <a:rPr lang="uk-UA" sz="2400" dirty="0"/>
              <a:t> (похибки  через  невідповідність  процесу  вимірювального </a:t>
            </a:r>
            <a:r>
              <a:rPr lang="uk-UA" sz="2400" dirty="0" smtClean="0"/>
              <a:t>перетворення </a:t>
            </a:r>
            <a:r>
              <a:rPr lang="uk-UA" sz="2400" dirty="0"/>
              <a:t>його ідеальній моделі). </a:t>
            </a:r>
          </a:p>
          <a:p>
            <a:pPr marL="82296" indent="0" algn="just">
              <a:buNone/>
            </a:pPr>
            <a:r>
              <a:rPr lang="en-US" sz="2400" dirty="0" smtClean="0"/>
              <a:t>	</a:t>
            </a:r>
            <a:r>
              <a:rPr lang="uk-UA" sz="2400" dirty="0" smtClean="0"/>
              <a:t>В </a:t>
            </a:r>
            <a:r>
              <a:rPr lang="uk-UA" sz="2400" dirty="0"/>
              <a:t>переважній більшості випадків похибками, що виникають через </a:t>
            </a:r>
            <a:r>
              <a:rPr lang="uk-UA" sz="2400" dirty="0" smtClean="0"/>
              <a:t>прийняті </a:t>
            </a:r>
            <a:r>
              <a:rPr lang="uk-UA" sz="2400" dirty="0"/>
              <a:t>допущення, можна знехтувати, але у випадку прецизійних </a:t>
            </a:r>
            <a:r>
              <a:rPr lang="uk-UA" sz="2400" dirty="0" smtClean="0"/>
              <a:t>вимірювань </a:t>
            </a:r>
            <a:r>
              <a:rPr lang="uk-UA" sz="2400" dirty="0"/>
              <a:t>їх потрібно оцінити та врахувати (компенсувати). </a:t>
            </a:r>
            <a:endParaRPr lang="en-US" sz="2400" dirty="0" smtClean="0"/>
          </a:p>
          <a:p>
            <a:pPr marL="82296" indent="0" algn="just">
              <a:buNone/>
            </a:pPr>
            <a:r>
              <a:rPr lang="en-US" sz="2400" dirty="0" smtClean="0"/>
              <a:t>	</a:t>
            </a:r>
            <a:r>
              <a:rPr lang="ru-RU" sz="2400" dirty="0" smtClean="0"/>
              <a:t>До </a:t>
            </a:r>
            <a:r>
              <a:rPr lang="ru-RU" sz="2400" b="1" dirty="0" err="1"/>
              <a:t>другої</a:t>
            </a:r>
            <a:r>
              <a:rPr lang="ru-RU" sz="2400" b="1" dirty="0"/>
              <a:t> </a:t>
            </a:r>
            <a:r>
              <a:rPr lang="ru-RU" sz="2400" b="1" dirty="0" err="1"/>
              <a:t>групи</a:t>
            </a:r>
            <a:r>
              <a:rPr lang="ru-RU" sz="2400" b="1" dirty="0"/>
              <a:t> </a:t>
            </a:r>
            <a:r>
              <a:rPr lang="ru-RU" sz="2400" dirty="0" err="1"/>
              <a:t>відносяться</a:t>
            </a:r>
            <a:r>
              <a:rPr lang="ru-RU" sz="2400" dirty="0"/>
              <a:t> </a:t>
            </a:r>
            <a:r>
              <a:rPr lang="ru-RU" sz="2400" dirty="0" err="1"/>
              <a:t>похибки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виникають</a:t>
            </a:r>
            <a:r>
              <a:rPr lang="ru-RU" sz="2400" dirty="0"/>
              <a:t> через </a:t>
            </a:r>
            <a:r>
              <a:rPr lang="ru-RU" sz="2400" i="1" dirty="0" err="1" smtClean="0"/>
              <a:t>невідповідність</a:t>
            </a:r>
            <a:r>
              <a:rPr lang="ru-RU" sz="2400" i="1" dirty="0" smtClean="0"/>
              <a:t> </a:t>
            </a:r>
            <a:r>
              <a:rPr lang="ru-RU" sz="2400" dirty="0" smtClean="0"/>
              <a:t> </a:t>
            </a:r>
            <a:r>
              <a:rPr lang="ru-RU" sz="2400" dirty="0" err="1"/>
              <a:t>об’єкта</a:t>
            </a:r>
            <a:r>
              <a:rPr lang="ru-RU" sz="2400" dirty="0"/>
              <a:t>  </a:t>
            </a:r>
            <a:r>
              <a:rPr lang="ru-RU" sz="2400" dirty="0" err="1"/>
              <a:t>вимірювання</a:t>
            </a:r>
            <a:r>
              <a:rPr lang="ru-RU" sz="2400" dirty="0"/>
              <a:t>  </a:t>
            </a:r>
            <a:r>
              <a:rPr lang="ru-RU" sz="2400" dirty="0" err="1"/>
              <a:t>ідеалізованій</a:t>
            </a:r>
            <a:r>
              <a:rPr lang="ru-RU" sz="2400" dirty="0"/>
              <a:t>  </a:t>
            </a:r>
            <a:r>
              <a:rPr lang="ru-RU" sz="2400" dirty="0" err="1"/>
              <a:t>моделі</a:t>
            </a:r>
            <a:r>
              <a:rPr lang="ru-RU" sz="2400" dirty="0"/>
              <a:t>,  </a:t>
            </a:r>
            <a:r>
              <a:rPr lang="ru-RU" sz="2400" dirty="0" err="1"/>
              <a:t>що</a:t>
            </a:r>
            <a:r>
              <a:rPr lang="ru-RU" sz="2400" dirty="0"/>
              <a:t>  </a:t>
            </a:r>
            <a:r>
              <a:rPr lang="ru-RU" sz="2400" dirty="0" err="1"/>
              <a:t>покладена</a:t>
            </a:r>
            <a:r>
              <a:rPr lang="ru-RU" sz="2400" dirty="0"/>
              <a:t>  в </a:t>
            </a:r>
            <a:r>
              <a:rPr lang="ru-RU" sz="2400" dirty="0" smtClean="0"/>
              <a:t>основу </a:t>
            </a:r>
            <a:r>
              <a:rPr lang="ru-RU" sz="2400" dirty="0" err="1"/>
              <a:t>процесу</a:t>
            </a:r>
            <a:r>
              <a:rPr lang="ru-RU" sz="2400" dirty="0"/>
              <a:t> </a:t>
            </a:r>
            <a:r>
              <a:rPr lang="ru-RU" sz="2400" dirty="0" err="1"/>
              <a:t>вимірювань</a:t>
            </a:r>
            <a:r>
              <a:rPr lang="ru-RU" sz="2400" dirty="0"/>
              <a:t>. </a:t>
            </a:r>
            <a:endParaRPr lang="uk-UA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Методичні похибки</a:t>
            </a:r>
          </a:p>
        </p:txBody>
      </p:sp>
    </p:spTree>
    <p:extLst>
      <p:ext uri="{BB962C8B-B14F-4D97-AF65-F5344CB8AC3E}">
        <p14:creationId xmlns:p14="http://schemas.microsoft.com/office/powerpoint/2010/main" val="516073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052736"/>
            <a:ext cx="7674056" cy="5195664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en-US" sz="2400" dirty="0" smtClean="0"/>
              <a:t>	</a:t>
            </a:r>
            <a:r>
              <a:rPr lang="uk-UA" sz="2400" b="1" dirty="0" smtClean="0"/>
              <a:t>Інструментальні  </a:t>
            </a:r>
            <a:r>
              <a:rPr lang="uk-UA" sz="2400" b="1" dirty="0"/>
              <a:t>похибки  </a:t>
            </a:r>
            <a:r>
              <a:rPr lang="uk-UA" sz="2400" dirty="0"/>
              <a:t>зумовлені  недосконалістю  технології </a:t>
            </a:r>
            <a:r>
              <a:rPr lang="uk-UA" sz="2400" dirty="0" smtClean="0"/>
              <a:t>виготовлення </a:t>
            </a:r>
            <a:r>
              <a:rPr lang="uk-UA" sz="2400" dirty="0"/>
              <a:t>засобів вимірювань. До них відносять похибки від </a:t>
            </a:r>
            <a:r>
              <a:rPr lang="uk-UA" sz="2400" dirty="0" smtClean="0"/>
              <a:t>градуювання  </a:t>
            </a:r>
            <a:r>
              <a:rPr lang="uk-UA" sz="2400" dirty="0"/>
              <a:t>шкали,  за  рахунок  тертя  в  рухомих  частинах  вимірювального </a:t>
            </a:r>
            <a:r>
              <a:rPr lang="uk-UA" sz="2400" dirty="0" smtClean="0"/>
              <a:t>механізму</a:t>
            </a:r>
            <a:r>
              <a:rPr lang="uk-UA" sz="2400" dirty="0"/>
              <a:t>, від дії електричних та магнітних полів, від нестабільності та </a:t>
            </a:r>
            <a:r>
              <a:rPr lang="uk-UA" sz="2400" dirty="0" smtClean="0"/>
              <a:t>пульсацій </a:t>
            </a:r>
            <a:r>
              <a:rPr lang="uk-UA" sz="2400" dirty="0"/>
              <a:t>напруги живлення.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06437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Інструментальні  похибки</a:t>
            </a:r>
          </a:p>
        </p:txBody>
      </p:sp>
    </p:spTree>
    <p:extLst>
      <p:ext uri="{BB962C8B-B14F-4D97-AF65-F5344CB8AC3E}">
        <p14:creationId xmlns:p14="http://schemas.microsoft.com/office/powerpoint/2010/main" val="2272193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/>
              <a:t>Постійні  похибки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400" dirty="0" smtClean="0"/>
              <a:t>	</a:t>
            </a:r>
            <a:r>
              <a:rPr lang="ru-RU" sz="2400" b="1" dirty="0" err="1" smtClean="0"/>
              <a:t>Постійні</a:t>
            </a:r>
            <a:r>
              <a:rPr lang="ru-RU" sz="2400" b="1" dirty="0" smtClean="0"/>
              <a:t>  </a:t>
            </a:r>
            <a:r>
              <a:rPr lang="ru-RU" sz="2400" b="1" dirty="0" err="1"/>
              <a:t>похибки</a:t>
            </a:r>
            <a:r>
              <a:rPr lang="ru-RU" sz="2400" dirty="0"/>
              <a:t>.  До  них  належать  </a:t>
            </a:r>
            <a:r>
              <a:rPr lang="ru-RU" sz="2400" dirty="0" err="1"/>
              <a:t>такі</a:t>
            </a:r>
            <a:r>
              <a:rPr lang="ru-RU" sz="2400" dirty="0"/>
              <a:t>,  </a:t>
            </a:r>
            <a:r>
              <a:rPr lang="ru-RU" sz="2400" dirty="0" err="1"/>
              <a:t>які</a:t>
            </a:r>
            <a:r>
              <a:rPr lang="ru-RU" sz="2400" dirty="0"/>
              <a:t>  </a:t>
            </a:r>
            <a:r>
              <a:rPr lang="ru-RU" sz="2400" dirty="0" err="1"/>
              <a:t>тривалий</a:t>
            </a:r>
            <a:r>
              <a:rPr lang="ru-RU" sz="2400" dirty="0"/>
              <a:t>  час  </a:t>
            </a:r>
            <a:r>
              <a:rPr lang="ru-RU" sz="2400" dirty="0" err="1" smtClean="0"/>
              <a:t>залишаються</a:t>
            </a:r>
            <a:r>
              <a:rPr lang="ru-RU" sz="2400" dirty="0" smtClean="0"/>
              <a:t> </a:t>
            </a:r>
            <a:r>
              <a:rPr lang="ru-RU" sz="2400" dirty="0" err="1"/>
              <a:t>незмінними</a:t>
            </a:r>
            <a:r>
              <a:rPr lang="ru-RU" sz="2400" dirty="0"/>
              <a:t> і </a:t>
            </a:r>
            <a:r>
              <a:rPr lang="ru-RU" sz="2400" dirty="0" err="1"/>
              <a:t>протягом</a:t>
            </a:r>
            <a:r>
              <a:rPr lang="ru-RU" sz="2400" dirty="0"/>
              <a:t> </a:t>
            </a:r>
            <a:r>
              <a:rPr lang="ru-RU" sz="2400" dirty="0" err="1"/>
              <a:t>вимірювального</a:t>
            </a:r>
            <a:r>
              <a:rPr lang="ru-RU" sz="2400" dirty="0"/>
              <a:t> </a:t>
            </a:r>
            <a:r>
              <a:rPr lang="ru-RU" sz="2400" dirty="0" err="1"/>
              <a:t>експерименту</a:t>
            </a:r>
            <a:r>
              <a:rPr lang="ru-RU" sz="2400" dirty="0"/>
              <a:t> є </a:t>
            </a:r>
            <a:r>
              <a:rPr lang="ru-RU" sz="2400" dirty="0" err="1" smtClean="0"/>
              <a:t>постійними</a:t>
            </a:r>
            <a:r>
              <a:rPr lang="ru-RU" sz="2400" dirty="0"/>
              <a:t>. Часто вони </a:t>
            </a:r>
            <a:r>
              <a:rPr lang="ru-RU" sz="2400" dirty="0" err="1"/>
              <a:t>носять</a:t>
            </a:r>
            <a:r>
              <a:rPr lang="ru-RU" sz="2400" dirty="0"/>
              <a:t> </a:t>
            </a:r>
            <a:r>
              <a:rPr lang="ru-RU" sz="2400" dirty="0" err="1"/>
              <a:t>технологічний</a:t>
            </a:r>
            <a:r>
              <a:rPr lang="ru-RU" sz="2400" dirty="0"/>
              <a:t> характер  і  </a:t>
            </a:r>
            <a:r>
              <a:rPr lang="ru-RU" sz="2400" dirty="0" err="1"/>
              <a:t>виникають</a:t>
            </a:r>
            <a:r>
              <a:rPr lang="ru-RU" sz="2400" dirty="0"/>
              <a:t>, </a:t>
            </a:r>
            <a:r>
              <a:rPr lang="ru-RU" sz="2400" dirty="0" err="1" smtClean="0"/>
              <a:t>наприклад</a:t>
            </a:r>
            <a:r>
              <a:rPr lang="ru-RU" sz="2400" dirty="0"/>
              <a:t>, при </a:t>
            </a:r>
            <a:r>
              <a:rPr lang="ru-RU" sz="2400" dirty="0" err="1"/>
              <a:t>недостатньо</a:t>
            </a:r>
            <a:r>
              <a:rPr lang="ru-RU" sz="2400" dirty="0"/>
              <a:t> точному </a:t>
            </a:r>
            <a:r>
              <a:rPr lang="ru-RU" sz="2400" dirty="0" err="1"/>
              <a:t>намотуванні</a:t>
            </a:r>
            <a:r>
              <a:rPr lang="ru-RU" sz="2400" dirty="0"/>
              <a:t> </a:t>
            </a:r>
            <a:r>
              <a:rPr lang="ru-RU" sz="2400" dirty="0" err="1"/>
              <a:t>котушок</a:t>
            </a:r>
            <a:r>
              <a:rPr lang="ru-RU" sz="2400" dirty="0"/>
              <a:t> </a:t>
            </a:r>
            <a:r>
              <a:rPr lang="ru-RU" sz="2400" dirty="0" err="1"/>
              <a:t>індуктивності</a:t>
            </a:r>
            <a:r>
              <a:rPr lang="ru-RU" sz="2400" dirty="0"/>
              <a:t>,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/>
              <a:t>час </a:t>
            </a:r>
            <a:r>
              <a:rPr lang="ru-RU" sz="2400" dirty="0" err="1"/>
              <a:t>градуювання</a:t>
            </a:r>
            <a:r>
              <a:rPr lang="ru-RU" sz="2400" dirty="0"/>
              <a:t> </a:t>
            </a:r>
            <a:r>
              <a:rPr lang="ru-RU" sz="2400" dirty="0" err="1"/>
              <a:t>шкали</a:t>
            </a:r>
            <a:r>
              <a:rPr lang="ru-RU" sz="2400" dirty="0"/>
              <a:t> та </a:t>
            </a:r>
            <a:r>
              <a:rPr lang="ru-RU" sz="2400" dirty="0" err="1"/>
              <a:t>ін</a:t>
            </a:r>
            <a:r>
              <a:rPr lang="ru-RU" sz="2400" dirty="0"/>
              <a:t>. </a:t>
            </a:r>
          </a:p>
          <a:p>
            <a:pPr algn="just"/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418649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Прогресивні </a:t>
            </a:r>
            <a:r>
              <a:rPr lang="uk-UA" sz="3600" dirty="0" smtClean="0"/>
              <a:t>похибки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80728"/>
            <a:ext cx="7746064" cy="5616624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uk-UA" sz="2400" dirty="0" smtClean="0"/>
              <a:t>	</a:t>
            </a:r>
            <a:r>
              <a:rPr lang="uk-UA" sz="2400" b="1" dirty="0" smtClean="0"/>
              <a:t>Прогресивні похибки –</a:t>
            </a:r>
            <a:r>
              <a:rPr lang="uk-UA" sz="2400" dirty="0" smtClean="0"/>
              <a:t> це </a:t>
            </a:r>
            <a:r>
              <a:rPr lang="uk-UA" sz="2400" dirty="0"/>
              <a:t>похибки, які у процесі даної серії </a:t>
            </a:r>
            <a:r>
              <a:rPr lang="uk-UA" sz="2400" dirty="0" smtClean="0"/>
              <a:t>вимірювань </a:t>
            </a:r>
            <a:r>
              <a:rPr lang="uk-UA" sz="2400" dirty="0"/>
              <a:t>неперервно зростають або зменшуються, тобто є функцією </a:t>
            </a:r>
            <a:r>
              <a:rPr lang="uk-UA" sz="2400" dirty="0" smtClean="0"/>
              <a:t>часу. </a:t>
            </a:r>
            <a:r>
              <a:rPr lang="uk-UA" sz="2400" dirty="0"/>
              <a:t>Вони можуть бути спричинені повільним зменшенням (</a:t>
            </a:r>
            <a:r>
              <a:rPr lang="uk-UA" sz="2400" dirty="0" smtClean="0"/>
              <a:t>збільшенням</a:t>
            </a:r>
            <a:r>
              <a:rPr lang="uk-UA" sz="2400" dirty="0"/>
              <a:t>)  напруги  живлення,  прогріванням  приладу  і  іншими  </a:t>
            </a:r>
            <a:r>
              <a:rPr lang="uk-UA" sz="2400" dirty="0" smtClean="0"/>
              <a:t>причинами</a:t>
            </a:r>
            <a:r>
              <a:rPr lang="uk-UA" sz="24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187624" y="3645024"/>
            <a:ext cx="7827630" cy="271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84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pPr algn="ctr"/>
            <a:r>
              <a:rPr lang="uk-UA" sz="3600" dirty="0"/>
              <a:t>Періодичні похибки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96752"/>
            <a:ext cx="7746064" cy="5051648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uk-UA" sz="2400" dirty="0" smtClean="0"/>
              <a:t>	</a:t>
            </a:r>
            <a:r>
              <a:rPr lang="uk-UA" sz="2400" b="1" dirty="0" smtClean="0"/>
              <a:t>Періодичні </a:t>
            </a:r>
            <a:r>
              <a:rPr lang="uk-UA" sz="2400" b="1" dirty="0"/>
              <a:t>похибки</a:t>
            </a:r>
            <a:r>
              <a:rPr lang="uk-UA" sz="2400" dirty="0"/>
              <a:t>. До їх числа належать систематичні похибки, </a:t>
            </a:r>
            <a:r>
              <a:rPr lang="uk-UA" sz="2400" dirty="0" smtClean="0"/>
              <a:t>значення </a:t>
            </a:r>
            <a:r>
              <a:rPr lang="uk-UA" sz="2400" dirty="0"/>
              <a:t>яких є періодичною функцією або часу, або самої вимірюваної </a:t>
            </a:r>
            <a:r>
              <a:rPr lang="uk-UA" sz="2400" dirty="0" smtClean="0"/>
              <a:t>величини 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140969"/>
            <a:ext cx="7531086" cy="276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25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6624736" cy="1008112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Способи вилучення систематичних похибок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96752"/>
            <a:ext cx="7818072" cy="554461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400" dirty="0" smtClean="0"/>
              <a:t>	На </a:t>
            </a:r>
            <a:r>
              <a:rPr lang="ru-RU" sz="2400" dirty="0" err="1"/>
              <a:t>практиці</a:t>
            </a:r>
            <a:r>
              <a:rPr lang="ru-RU" sz="2400" dirty="0"/>
              <a:t> широко </a:t>
            </a:r>
            <a:r>
              <a:rPr lang="ru-RU" sz="2400" dirty="0" err="1"/>
              <a:t>застосовуються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способи</a:t>
            </a:r>
            <a:r>
              <a:rPr lang="ru-RU" sz="2400" dirty="0"/>
              <a:t> </a:t>
            </a:r>
            <a:r>
              <a:rPr lang="ru-RU" sz="2400" dirty="0" err="1"/>
              <a:t>вилучення</a:t>
            </a:r>
            <a:r>
              <a:rPr lang="ru-RU" sz="2400" dirty="0"/>
              <a:t> </a:t>
            </a:r>
            <a:r>
              <a:rPr lang="ru-RU" sz="2400" dirty="0" err="1" smtClean="0"/>
              <a:t>систематичних</a:t>
            </a:r>
            <a:r>
              <a:rPr lang="ru-RU" sz="2400" dirty="0" smtClean="0"/>
              <a:t>  </a:t>
            </a:r>
            <a:r>
              <a:rPr lang="ru-RU" sz="2400" dirty="0" err="1"/>
              <a:t>похибок</a:t>
            </a:r>
            <a:r>
              <a:rPr lang="ru-RU" sz="2400" dirty="0"/>
              <a:t>:  </a:t>
            </a:r>
            <a:endParaRPr lang="ru-RU" sz="24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err="1"/>
              <a:t>рандомізація</a:t>
            </a:r>
            <a:r>
              <a:rPr lang="ru-RU" sz="2400" dirty="0"/>
              <a:t>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err="1" smtClean="0"/>
              <a:t>дворазове</a:t>
            </a:r>
            <a:r>
              <a:rPr lang="ru-RU" sz="2400" dirty="0" smtClean="0"/>
              <a:t>  </a:t>
            </a:r>
            <a:r>
              <a:rPr lang="ru-RU" sz="2400" dirty="0" err="1"/>
              <a:t>спостереження</a:t>
            </a:r>
            <a:r>
              <a:rPr lang="ru-RU" sz="2400" dirty="0"/>
              <a:t>; </a:t>
            </a:r>
            <a:endParaRPr lang="ru-RU" sz="24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err="1" smtClean="0"/>
              <a:t>введення</a:t>
            </a:r>
            <a:r>
              <a:rPr lang="ru-RU" sz="2400" dirty="0" smtClean="0"/>
              <a:t> </a:t>
            </a:r>
            <a:r>
              <a:rPr lang="ru-RU" sz="2400" dirty="0"/>
              <a:t>поправок</a:t>
            </a:r>
            <a:r>
              <a:rPr lang="ru-RU" sz="2400" dirty="0" smtClean="0"/>
              <a:t>.</a:t>
            </a:r>
          </a:p>
          <a:p>
            <a:pPr marL="82296" indent="0" algn="just">
              <a:buNone/>
            </a:pPr>
            <a:r>
              <a:rPr lang="ru-RU" sz="2400" dirty="0" smtClean="0"/>
              <a:t>	</a:t>
            </a:r>
            <a:r>
              <a:rPr lang="ru-RU" sz="2400" b="1" dirty="0" err="1" smtClean="0"/>
              <a:t>Рандомізація</a:t>
            </a:r>
            <a:r>
              <a:rPr lang="ru-RU" sz="2400" dirty="0" smtClean="0"/>
              <a:t> – </a:t>
            </a:r>
            <a:r>
              <a:rPr lang="ru-RU" sz="2400" dirty="0" err="1" smtClean="0"/>
              <a:t>переведення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систематичної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похибки</a:t>
            </a:r>
            <a:r>
              <a:rPr lang="ru-RU" sz="2400" dirty="0" smtClean="0"/>
              <a:t> </a:t>
            </a:r>
            <a:r>
              <a:rPr lang="ru-RU" sz="2400" dirty="0"/>
              <a:t>у  </a:t>
            </a:r>
            <a:r>
              <a:rPr lang="ru-RU" sz="2400" dirty="0" err="1" smtClean="0"/>
              <a:t>випадкові</a:t>
            </a:r>
            <a:r>
              <a:rPr lang="ru-RU" sz="2400" dirty="0" smtClean="0"/>
              <a:t>. </a:t>
            </a:r>
            <a:r>
              <a:rPr lang="ru-RU" sz="2400" dirty="0" err="1" smtClean="0"/>
              <a:t>Обираеться</a:t>
            </a:r>
            <a:r>
              <a:rPr lang="ru-RU" sz="2400" dirty="0" smtClean="0"/>
              <a:t> </a:t>
            </a:r>
            <a:r>
              <a:rPr lang="en-US" sz="2400" dirty="0" smtClean="0"/>
              <a:t>n </a:t>
            </a:r>
            <a:r>
              <a:rPr lang="ru-RU" sz="2400" dirty="0" err="1" smtClean="0"/>
              <a:t>однотипних</a:t>
            </a:r>
            <a:r>
              <a:rPr lang="ru-RU" sz="2400" dirty="0" smtClean="0"/>
              <a:t> </a:t>
            </a:r>
            <a:r>
              <a:rPr lang="ru-RU" sz="2400" dirty="0" err="1"/>
              <a:t>засобів</a:t>
            </a:r>
            <a:r>
              <a:rPr lang="ru-RU" sz="2400" dirty="0"/>
              <a:t> </a:t>
            </a:r>
            <a:r>
              <a:rPr lang="ru-RU" sz="2400" dirty="0" err="1"/>
              <a:t>вимірювання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систематичною </a:t>
            </a:r>
            <a:r>
              <a:rPr lang="ru-RU" sz="2400" dirty="0" err="1"/>
              <a:t>похибкою</a:t>
            </a:r>
            <a:r>
              <a:rPr lang="ru-RU" sz="2400" dirty="0"/>
              <a:t> </a:t>
            </a:r>
            <a:r>
              <a:rPr lang="ru-RU" sz="2400" dirty="0" err="1" smtClean="0"/>
              <a:t>однакового</a:t>
            </a:r>
            <a:r>
              <a:rPr lang="ru-RU" sz="2400" dirty="0" smtClean="0"/>
              <a:t> </a:t>
            </a:r>
            <a:r>
              <a:rPr lang="ru-RU" sz="2400" dirty="0" err="1"/>
              <a:t>походження</a:t>
            </a:r>
            <a:r>
              <a:rPr lang="ru-RU" sz="2400" dirty="0"/>
              <a:t>;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/>
              <a:t>для </a:t>
            </a:r>
            <a:r>
              <a:rPr lang="ru-RU" sz="2400" dirty="0" err="1"/>
              <a:t>даного</a:t>
            </a:r>
            <a:r>
              <a:rPr lang="ru-RU" sz="2400" dirty="0"/>
              <a:t> </a:t>
            </a:r>
            <a:r>
              <a:rPr lang="ru-RU" sz="2400" dirty="0" err="1"/>
              <a:t>засобу</a:t>
            </a:r>
            <a:r>
              <a:rPr lang="ru-RU" sz="2400" dirty="0"/>
              <a:t> </a:t>
            </a:r>
            <a:r>
              <a:rPr lang="ru-RU" sz="2400" dirty="0" err="1"/>
              <a:t>ця</a:t>
            </a:r>
            <a:r>
              <a:rPr lang="ru-RU" sz="2400" dirty="0"/>
              <a:t> </a:t>
            </a:r>
            <a:r>
              <a:rPr lang="ru-RU" sz="2400" dirty="0" err="1"/>
              <a:t>похибка</a:t>
            </a:r>
            <a:r>
              <a:rPr lang="ru-RU" sz="2400" dirty="0"/>
              <a:t> </a:t>
            </a:r>
            <a:r>
              <a:rPr lang="ru-RU" sz="2400" dirty="0" err="1"/>
              <a:t>постійна</a:t>
            </a:r>
            <a:r>
              <a:rPr lang="ru-RU" sz="2400" dirty="0"/>
              <a:t>, то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smtClean="0"/>
              <a:t>пристрою </a:t>
            </a:r>
            <a:r>
              <a:rPr lang="ru-RU" sz="2400" dirty="0"/>
              <a:t>до пристрою вона </a:t>
            </a:r>
            <a:r>
              <a:rPr lang="ru-RU" sz="2400" dirty="0" err="1"/>
              <a:t>змінюється</a:t>
            </a:r>
            <a:r>
              <a:rPr lang="ru-RU" sz="2400" dirty="0"/>
              <a:t> </a:t>
            </a:r>
            <a:r>
              <a:rPr lang="ru-RU" sz="2400" dirty="0" err="1"/>
              <a:t>випадково</a:t>
            </a:r>
            <a:r>
              <a:rPr lang="ru-RU" sz="2400" dirty="0"/>
              <a:t>. Тому </a:t>
            </a:r>
            <a:r>
              <a:rPr lang="ru-RU" sz="2400" dirty="0" err="1"/>
              <a:t>вимірювання</a:t>
            </a:r>
            <a:r>
              <a:rPr lang="ru-RU" sz="2400" dirty="0"/>
              <a:t> </a:t>
            </a:r>
            <a:r>
              <a:rPr lang="ru-RU" sz="2400" dirty="0" err="1" smtClean="0"/>
              <a:t>однієї</a:t>
            </a:r>
            <a:r>
              <a:rPr lang="ru-RU" sz="2400" dirty="0" smtClean="0"/>
              <a:t> </a:t>
            </a:r>
            <a:r>
              <a:rPr lang="ru-RU" sz="2400" dirty="0"/>
              <a:t>і </a:t>
            </a:r>
            <a:r>
              <a:rPr lang="ru-RU" sz="2400" dirty="0" err="1"/>
              <a:t>тієї</a:t>
            </a:r>
            <a:r>
              <a:rPr lang="ru-RU" sz="2400" dirty="0"/>
              <a:t> </a:t>
            </a:r>
            <a:r>
              <a:rPr lang="ru-RU" sz="2400" dirty="0" err="1"/>
              <a:t>самої</a:t>
            </a:r>
            <a:r>
              <a:rPr lang="ru-RU" sz="2400" dirty="0"/>
              <a:t> </a:t>
            </a:r>
            <a:r>
              <a:rPr lang="ru-RU" sz="2400" dirty="0" err="1"/>
              <a:t>величини</a:t>
            </a:r>
            <a:r>
              <a:rPr lang="ru-RU" sz="2400" dirty="0"/>
              <a:t> </a:t>
            </a:r>
            <a:r>
              <a:rPr lang="ru-RU" sz="2400" dirty="0" err="1"/>
              <a:t>всіма</a:t>
            </a:r>
            <a:r>
              <a:rPr lang="ru-RU" sz="2400" dirty="0"/>
              <a:t> </a:t>
            </a:r>
            <a:r>
              <a:rPr lang="ru-RU" sz="2400" dirty="0" err="1"/>
              <a:t>засобами</a:t>
            </a:r>
            <a:r>
              <a:rPr lang="ru-RU" sz="2400" dirty="0"/>
              <a:t> і </a:t>
            </a:r>
            <a:r>
              <a:rPr lang="ru-RU" sz="2400" dirty="0" err="1"/>
              <a:t>усереднення</a:t>
            </a:r>
            <a:r>
              <a:rPr lang="ru-RU" sz="2400" dirty="0"/>
              <a:t> </a:t>
            </a:r>
            <a:r>
              <a:rPr lang="ru-RU" sz="2400" dirty="0" err="1"/>
              <a:t>результатів</a:t>
            </a:r>
            <a:r>
              <a:rPr lang="ru-RU" sz="2400" dirty="0"/>
              <a:t> </a:t>
            </a:r>
            <a:r>
              <a:rPr lang="ru-RU" sz="2400" dirty="0" err="1" smtClean="0"/>
              <a:t>одержаних</a:t>
            </a:r>
            <a:r>
              <a:rPr lang="ru-RU" sz="2400" dirty="0" smtClean="0"/>
              <a:t> </a:t>
            </a:r>
            <a:r>
              <a:rPr lang="ru-RU" sz="2400" dirty="0" err="1"/>
              <a:t>спостережень</a:t>
            </a:r>
            <a:r>
              <a:rPr lang="ru-RU" sz="2400" dirty="0"/>
              <a:t> дозволять </a:t>
            </a:r>
            <a:r>
              <a:rPr lang="ru-RU" sz="2400" dirty="0" err="1"/>
              <a:t>значно</a:t>
            </a:r>
            <a:r>
              <a:rPr lang="ru-RU" sz="2400" dirty="0"/>
              <a:t> </a:t>
            </a:r>
            <a:r>
              <a:rPr lang="ru-RU" sz="2400" dirty="0" err="1"/>
              <a:t>зменшити</a:t>
            </a:r>
            <a:r>
              <a:rPr lang="ru-RU" sz="2400" dirty="0"/>
              <a:t> </a:t>
            </a:r>
            <a:r>
              <a:rPr lang="ru-RU" sz="2400" dirty="0" err="1"/>
              <a:t>цю</a:t>
            </a:r>
            <a:r>
              <a:rPr lang="ru-RU" sz="2400" dirty="0"/>
              <a:t> </a:t>
            </a:r>
            <a:r>
              <a:rPr lang="ru-RU" sz="2400" dirty="0" err="1"/>
              <a:t>похибку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559136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 Похибки </a:t>
            </a:r>
            <a:r>
              <a:rPr lang="uk-UA" dirty="0" smtClean="0"/>
              <a:t>вимірювань</a:t>
            </a:r>
            <a:br>
              <a:rPr lang="uk-UA" dirty="0" smtClean="0"/>
            </a:br>
            <a:r>
              <a:rPr lang="uk-UA" sz="4000" dirty="0" smtClean="0"/>
              <a:t>Абсолютна похибка</a:t>
            </a:r>
            <a:endParaRPr lang="uk-UA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87624" y="1124744"/>
                <a:ext cx="7746064" cy="5544616"/>
              </a:xfrm>
            </p:spPr>
            <p:txBody>
              <a:bodyPr>
                <a:noAutofit/>
              </a:bodyPr>
              <a:lstStyle/>
              <a:p>
                <a:pPr marL="82296" indent="0" algn="just">
                  <a:buNone/>
                </a:pPr>
                <a:r>
                  <a:rPr lang="ru-RU" sz="2400" dirty="0" smtClean="0"/>
                  <a:t>	Р</a:t>
                </a:r>
                <a:r>
                  <a:rPr lang="uk-UA" sz="2400" dirty="0" err="1" smtClean="0"/>
                  <a:t>езультат</a:t>
                </a:r>
                <a:r>
                  <a:rPr lang="uk-UA" sz="2400" dirty="0" smtClean="0"/>
                  <a:t> вимірювання </a:t>
                </a:r>
                <a:r>
                  <a:rPr lang="uk-UA" sz="2400" dirty="0"/>
                  <a:t>завжди відрізняється від істинного значення вимірюваної </a:t>
                </a:r>
                <a:r>
                  <a:rPr lang="uk-UA" sz="2400" dirty="0" smtClean="0"/>
                  <a:t>величини</a:t>
                </a:r>
                <a:r>
                  <a:rPr lang="uk-UA" sz="2400" dirty="0"/>
                  <a:t>. Тому під час вимірювань ФВ виникає похибка, яка дорівнює різниці </a:t>
                </a:r>
                <a:r>
                  <a:rPr lang="uk-UA" sz="2400" dirty="0" smtClean="0"/>
                  <a:t>між значенням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uk-UA" sz="2400" dirty="0"/>
                  <a:t>фізичної величини та її істинним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uk-UA" sz="2400" dirty="0" smtClean="0"/>
                  <a:t> значенням. </a:t>
                </a:r>
              </a:p>
              <a:p>
                <a:pPr marL="82296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0" dirty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𝑋𝑖</m:t>
                      </m:r>
                    </m:oMath>
                  </m:oMathPara>
                </a14:m>
                <a:endParaRPr lang="uk-UA" sz="2400" dirty="0"/>
              </a:p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ru-RU" sz="2400" b="1" dirty="0" err="1" smtClean="0"/>
                  <a:t>Істинне</a:t>
                </a:r>
                <a:r>
                  <a:rPr lang="ru-RU" sz="2400" b="1" dirty="0" smtClean="0"/>
                  <a:t> </a:t>
                </a:r>
                <a:r>
                  <a:rPr lang="ru-RU" sz="2400" b="1" dirty="0" err="1" smtClean="0"/>
                  <a:t>значення</a:t>
                </a:r>
                <a:r>
                  <a:rPr lang="ru-RU" sz="2400" dirty="0" smtClean="0"/>
                  <a:t> </a:t>
                </a:r>
                <a:r>
                  <a:rPr lang="uk-UA" sz="2400" dirty="0" smtClean="0"/>
                  <a:t>–</a:t>
                </a:r>
                <a:r>
                  <a:rPr lang="en-US" sz="2400" dirty="0" smtClean="0"/>
                  <a:t> </a:t>
                </a:r>
                <a:r>
                  <a:rPr lang="uk-UA" sz="2400" dirty="0" smtClean="0"/>
                  <a:t>з</a:t>
                </a:r>
                <a:r>
                  <a:rPr lang="ru-RU" sz="2400" dirty="0" err="1" smtClean="0"/>
                  <a:t>начення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фізичної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величини</a:t>
                </a:r>
                <a:r>
                  <a:rPr lang="ru-RU" sz="2400" dirty="0"/>
                  <a:t>, яке </a:t>
                </a:r>
                <a:r>
                  <a:rPr lang="ru-RU" sz="2400" dirty="0" err="1"/>
                  <a:t>ідеально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відображало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б </a:t>
                </a:r>
                <a:r>
                  <a:rPr lang="ru-RU" sz="2400" dirty="0" err="1"/>
                  <a:t>певну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властивість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об’єкта</a:t>
                </a:r>
                <a:r>
                  <a:rPr lang="ru-RU" sz="2400" dirty="0" smtClean="0"/>
                  <a:t>.</a:t>
                </a:r>
              </a:p>
              <a:p>
                <a:pPr marL="82296" indent="0" algn="just">
                  <a:buNone/>
                </a:pPr>
                <a:r>
                  <a:rPr lang="uk-UA" sz="2400" dirty="0" smtClean="0"/>
                  <a:t>	</a:t>
                </a:r>
                <a:r>
                  <a:rPr lang="uk-UA" sz="2400" b="1" dirty="0" smtClean="0"/>
                  <a:t>Абсолютна </a:t>
                </a:r>
                <a:r>
                  <a:rPr lang="uk-UA" sz="2400" b="1" dirty="0"/>
                  <a:t>похибка </a:t>
                </a:r>
                <a:r>
                  <a:rPr lang="uk-UA" sz="2400" dirty="0" smtClean="0"/>
                  <a:t>вимірювання - різниця </a:t>
                </a:r>
                <a:r>
                  <a:rPr lang="uk-UA" sz="2400" dirty="0"/>
                  <a:t>між результатом </a:t>
                </a:r>
                <a:r>
                  <a:rPr lang="uk-UA" sz="2400" dirty="0" smtClean="0"/>
                  <a:t>вимірювання </a:t>
                </a:r>
                <a:r>
                  <a:rPr lang="uk-UA" sz="2400" dirty="0"/>
                  <a:t>і дійсним значенням вимірюваної </a:t>
                </a:r>
                <a:r>
                  <a:rPr lang="uk-UA" sz="2400" dirty="0" smtClean="0"/>
                  <a:t>величини.</a:t>
                </a:r>
              </a:p>
              <a:p>
                <a:pPr marL="82296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dirty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uk-UA" sz="2400" i="1" dirty="0">
                              <a:latin typeface="Cambria Math" panose="02040503050406030204" pitchFamily="18" charset="0"/>
                            </a:rPr>
                            <m:t>д</m:t>
                          </m:r>
                        </m:sub>
                      </m:sSub>
                    </m:oMath>
                  </m:oMathPara>
                </a14:m>
                <a:endParaRPr lang="uk-UA" sz="2400" dirty="0" smtClean="0"/>
              </a:p>
              <a:p>
                <a:pPr marL="82296" indent="0" algn="just">
                  <a:buNone/>
                </a:pPr>
                <a:r>
                  <a:rPr lang="ru-RU" sz="2400" dirty="0" smtClean="0"/>
                  <a:t>	Абсолютна </a:t>
                </a:r>
                <a:r>
                  <a:rPr lang="ru-RU" sz="2400" dirty="0" err="1" smtClean="0"/>
                  <a:t>похибка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виражена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в </a:t>
                </a:r>
                <a:r>
                  <a:rPr lang="ru-RU" sz="2400" dirty="0" err="1" smtClean="0"/>
                  <a:t>абсолютних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одиницях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вимірюваної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величини</a:t>
                </a:r>
                <a:r>
                  <a:rPr lang="ru-RU" sz="2400" dirty="0" smtClean="0"/>
                  <a:t>.</a:t>
                </a:r>
                <a:endParaRPr lang="uk-UA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7624" y="1124744"/>
                <a:ext cx="7746064" cy="5544616"/>
              </a:xfrm>
              <a:blipFill rotWithShape="0">
                <a:blip r:embed="rId2"/>
                <a:stretch>
                  <a:fillRect l="-157" t="-880" r="-1180" b="-429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56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432048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Дворазове  спостереження</a:t>
            </a:r>
            <a:endParaRPr lang="uk-UA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87624" y="692696"/>
                <a:ext cx="7746064" cy="5976664"/>
              </a:xfrm>
            </p:spPr>
            <p:txBody>
              <a:bodyPr>
                <a:normAutofit/>
              </a:bodyPr>
              <a:lstStyle/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ru-RU" sz="2400" dirty="0" smtClean="0"/>
                  <a:t>Суть  способу  </a:t>
                </a:r>
                <a:r>
                  <a:rPr lang="ru-RU" sz="2400" b="1" dirty="0" err="1"/>
                  <a:t>дворазових</a:t>
                </a:r>
                <a:r>
                  <a:rPr lang="ru-RU" sz="2400" b="1" dirty="0"/>
                  <a:t>  </a:t>
                </a:r>
                <a:r>
                  <a:rPr lang="ru-RU" sz="2400" b="1" dirty="0" err="1"/>
                  <a:t>спостережень</a:t>
                </a:r>
                <a:r>
                  <a:rPr lang="ru-RU" sz="2400" b="1" dirty="0"/>
                  <a:t>  </a:t>
                </a:r>
                <a:r>
                  <a:rPr lang="ru-RU" sz="2400" dirty="0" err="1"/>
                  <a:t>полягає</a:t>
                </a:r>
                <a:r>
                  <a:rPr lang="ru-RU" sz="2400" dirty="0"/>
                  <a:t>  в  тому,  </a:t>
                </a:r>
                <a:r>
                  <a:rPr lang="ru-RU" sz="2400" dirty="0" err="1"/>
                  <a:t>що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дану</a:t>
                </a:r>
                <a:r>
                  <a:rPr lang="ru-RU" sz="2400" dirty="0"/>
                  <a:t> </a:t>
                </a:r>
                <a:r>
                  <a:rPr lang="ru-RU" sz="2400" dirty="0" smtClean="0"/>
                  <a:t>величину </a:t>
                </a:r>
                <a:r>
                  <a:rPr lang="ru-RU" sz="2400" dirty="0" err="1"/>
                  <a:t>вимірюють</a:t>
                </a:r>
                <a:r>
                  <a:rPr lang="ru-RU" sz="2400" dirty="0"/>
                  <a:t> не один раз, а два, але </a:t>
                </a:r>
                <a:r>
                  <a:rPr lang="ru-RU" sz="2400" dirty="0" err="1"/>
                  <a:t>під</a:t>
                </a:r>
                <a:r>
                  <a:rPr lang="ru-RU" sz="2400" dirty="0"/>
                  <a:t> час другого </a:t>
                </a:r>
                <a:r>
                  <a:rPr lang="ru-RU" sz="2400" dirty="0" err="1" smtClean="0"/>
                  <a:t>вимірювання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умови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вимірювання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змінюють</a:t>
                </a:r>
                <a:r>
                  <a:rPr lang="ru-RU" sz="2400" dirty="0"/>
                  <a:t> так, </a:t>
                </a:r>
                <a:r>
                  <a:rPr lang="ru-RU" sz="2400" dirty="0" err="1"/>
                  <a:t>щоб</a:t>
                </a:r>
                <a:r>
                  <a:rPr lang="ru-RU" sz="2400" dirty="0"/>
                  <a:t> систематична </a:t>
                </a:r>
                <a:r>
                  <a:rPr lang="ru-RU" sz="2400" dirty="0" err="1"/>
                  <a:t>похибка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засобу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вимірювання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входила до </a:t>
                </a:r>
                <a:r>
                  <a:rPr lang="ru-RU" sz="2400" dirty="0" err="1"/>
                  <a:t>рівняння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вимірювання</a:t>
                </a:r>
                <a:r>
                  <a:rPr lang="ru-RU" sz="2400" dirty="0"/>
                  <a:t> з </a:t>
                </a:r>
                <a:r>
                  <a:rPr lang="ru-RU" sz="2400" dirty="0" err="1"/>
                  <a:t>протилежними</a:t>
                </a:r>
                <a:r>
                  <a:rPr lang="ru-RU" sz="2400" dirty="0"/>
                  <a:t> </a:t>
                </a:r>
                <a:r>
                  <a:rPr lang="ru-RU" sz="2400" dirty="0" smtClean="0"/>
                  <a:t>знаками</a:t>
                </a:r>
              </a:p>
              <a:p>
                <a:pPr marL="82296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</m:acc>
                    </m:oMath>
                  </m:oMathPara>
                </a14:m>
                <a:endParaRPr lang="en-US" sz="2400" dirty="0" smtClean="0"/>
              </a:p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ru-RU" sz="2400" dirty="0" err="1" smtClean="0"/>
                  <a:t>Середнє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з </a:t>
                </a:r>
                <a:r>
                  <a:rPr lang="ru-RU" sz="2400" dirty="0" err="1"/>
                  <a:t>результатів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двох</a:t>
                </a:r>
                <a:r>
                  <a:rPr lang="ru-RU" sz="2400" dirty="0"/>
                  <a:t> таких </a:t>
                </a:r>
                <a:r>
                  <a:rPr lang="ru-RU" sz="2400" dirty="0" err="1" smtClean="0"/>
                  <a:t>вимірювань</a:t>
                </a:r>
                <a:endParaRPr lang="en-US" sz="2400" dirty="0" smtClean="0"/>
              </a:p>
              <a:p>
                <a:pPr marL="82296" indent="0" algn="just">
                  <a:buNone/>
                </a:pPr>
                <a:endParaRPr lang="en-US" sz="2400" dirty="0" smtClean="0"/>
              </a:p>
              <a:p>
                <a:pPr marL="82296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д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82296" indent="0" algn="just">
                  <a:buNone/>
                </a:pPr>
                <a:r>
                  <a:rPr lang="ru-RU" sz="2400" dirty="0"/>
                  <a:t>буде </a:t>
                </a:r>
                <a:r>
                  <a:rPr lang="ru-RU" sz="2400" dirty="0" err="1"/>
                  <a:t>вільним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від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систематичної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похибки</a:t>
                </a:r>
                <a:r>
                  <a:rPr lang="ru-RU" sz="2400" dirty="0"/>
                  <a:t>, тому </a:t>
                </a:r>
                <a:r>
                  <a:rPr lang="ru-RU" sz="2400" dirty="0" err="1"/>
                  <a:t>що</a:t>
                </a:r>
                <a:r>
                  <a:rPr lang="ru-RU" sz="2400" dirty="0"/>
                  <a:t> систематична </a:t>
                </a:r>
                <a:r>
                  <a:rPr lang="ru-RU" sz="2400" dirty="0" err="1" smtClean="0"/>
                  <a:t>складова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похибки</a:t>
                </a:r>
                <a:r>
                  <a:rPr lang="ru-RU" sz="2400" dirty="0"/>
                  <a:t> входить до </a:t>
                </a:r>
                <a:r>
                  <a:rPr lang="ru-RU" sz="2400" dirty="0" err="1"/>
                  <a:t>останнього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рівняння</a:t>
                </a:r>
                <a:r>
                  <a:rPr lang="ru-RU" sz="2400" dirty="0"/>
                  <a:t> з </a:t>
                </a:r>
                <a:r>
                  <a:rPr lang="ru-RU" sz="2400" dirty="0" err="1"/>
                  <a:t>різними</a:t>
                </a:r>
                <a:r>
                  <a:rPr lang="ru-RU" sz="2400" dirty="0"/>
                  <a:t> </a:t>
                </a:r>
                <a:r>
                  <a:rPr lang="ru-RU" sz="2400" dirty="0" smtClean="0"/>
                  <a:t>знаками</a:t>
                </a:r>
                <a:r>
                  <a:rPr lang="uk-UA" sz="2400" dirty="0"/>
                  <a:t>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7624" y="692696"/>
                <a:ext cx="7746064" cy="5976664"/>
              </a:xfrm>
              <a:blipFill rotWithShape="0">
                <a:blip r:embed="rId2"/>
                <a:stretch>
                  <a:fillRect l="-157" t="-816" r="-118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4971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18058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Введення поправок</a:t>
            </a:r>
            <a:endParaRPr lang="uk-UA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87624" y="692696"/>
                <a:ext cx="7746064" cy="6048672"/>
              </a:xfrm>
            </p:spPr>
            <p:txBody>
              <a:bodyPr>
                <a:normAutofit/>
              </a:bodyPr>
              <a:lstStyle/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ru-RU" sz="2400" dirty="0" err="1" smtClean="0"/>
                  <a:t>Систематичні</a:t>
                </a:r>
                <a:r>
                  <a:rPr lang="ru-RU" sz="2400" dirty="0" smtClean="0"/>
                  <a:t>  </a:t>
                </a:r>
                <a:r>
                  <a:rPr lang="ru-RU" sz="2400" dirty="0" err="1"/>
                  <a:t>похибки</a:t>
                </a:r>
                <a:r>
                  <a:rPr lang="ru-RU" sz="2400" dirty="0"/>
                  <a:t>  з  </a:t>
                </a:r>
                <a:r>
                  <a:rPr lang="ru-RU" sz="2400" dirty="0" err="1"/>
                  <a:t>відомими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значеннями</a:t>
                </a:r>
                <a:r>
                  <a:rPr lang="ru-RU" sz="2400" dirty="0"/>
                  <a:t>  і  знаками  </a:t>
                </a:r>
                <a:r>
                  <a:rPr lang="ru-RU" sz="2400" dirty="0" err="1"/>
                  <a:t>можуть</a:t>
                </a:r>
                <a:r>
                  <a:rPr lang="ru-RU" sz="2400" dirty="0"/>
                  <a:t> </a:t>
                </a:r>
                <a:r>
                  <a:rPr lang="ru-RU" sz="2400" dirty="0" smtClean="0"/>
                  <a:t>бути </a:t>
                </a:r>
                <a:r>
                  <a:rPr lang="ru-RU" sz="2400" dirty="0" err="1"/>
                  <a:t>вилучені</a:t>
                </a:r>
                <a:r>
                  <a:rPr lang="ru-RU" sz="2400" dirty="0"/>
                  <a:t> і </a:t>
                </a:r>
                <a:r>
                  <a:rPr lang="ru-RU" sz="2400" dirty="0" err="1"/>
                  <a:t>після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проведення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вимірювань</a:t>
                </a:r>
                <a:r>
                  <a:rPr lang="ru-RU" sz="2400" dirty="0"/>
                  <a:t> при </a:t>
                </a:r>
                <a:r>
                  <a:rPr lang="ru-RU" sz="2400" dirty="0" err="1"/>
                  <a:t>обробці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їхніх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результатів</a:t>
                </a:r>
                <a:r>
                  <a:rPr lang="ru-RU" sz="2400" dirty="0"/>
                  <a:t>. З </a:t>
                </a:r>
                <a:r>
                  <a:rPr lang="ru-RU" sz="2400" dirty="0" err="1"/>
                  <a:t>цією</a:t>
                </a:r>
                <a:r>
                  <a:rPr lang="ru-RU" sz="2400" dirty="0"/>
                  <a:t> метою у </a:t>
                </a:r>
                <a:r>
                  <a:rPr lang="ru-RU" sz="2400" dirty="0" err="1"/>
                  <a:t>непоправлені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результати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спостережень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вводяться</a:t>
                </a:r>
                <a:r>
                  <a:rPr lang="ru-RU" sz="2400" dirty="0"/>
                  <a:t> </a:t>
                </a:r>
                <a:r>
                  <a:rPr lang="ru-RU" sz="2400" dirty="0" smtClean="0"/>
                  <a:t>поправки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ru-RU" sz="2400" i="1" dirty="0" err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ru-RU" sz="2400" dirty="0"/>
                  <a:t>  </a:t>
                </a:r>
                <a:r>
                  <a:rPr lang="ru-RU" sz="2400" dirty="0" err="1"/>
                  <a:t>або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ці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результати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домножають</a:t>
                </a:r>
                <a:r>
                  <a:rPr lang="ru-RU" sz="2400" dirty="0"/>
                  <a:t> на </a:t>
                </a:r>
                <a:r>
                  <a:rPr lang="ru-RU" sz="2400" dirty="0" err="1"/>
                  <a:t>коригувальний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коефіцієнт</a:t>
                </a:r>
                <a:r>
                  <a:rPr lang="ru-RU" sz="2400" dirty="0" smtClean="0"/>
                  <a:t> 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ru-RU" sz="2400" i="1" dirty="0" smtClean="0">
                  <a:latin typeface="Cambria Math" panose="02040503050406030204" pitchFamily="18" charset="0"/>
                </a:endParaRPr>
              </a:p>
              <a:p>
                <a:pPr marL="82296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uk-UA" sz="2400" b="0" i="1" smtClean="0">
                            <a:latin typeface="Cambria Math" panose="02040503050406030204" pitchFamily="18" charset="0"/>
                          </a:rPr>
                          <m:t>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uk-UA" sz="2400" dirty="0" smtClean="0"/>
                  <a:t> або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ru-RU" sz="2400" dirty="0" smtClean="0"/>
                  <a:t>.</a:t>
                </a:r>
              </a:p>
              <a:p>
                <a:pPr marL="82296" indent="0" algn="just">
                  <a:buNone/>
                </a:pPr>
                <a:r>
                  <a:rPr lang="ru-RU" sz="2400" dirty="0" smtClean="0"/>
                  <a:t>	</a:t>
                </a:r>
                <a:r>
                  <a:rPr lang="ru-RU" sz="2400" b="1" dirty="0" err="1" smtClean="0"/>
                  <a:t>Коригувальний</a:t>
                </a:r>
                <a:r>
                  <a:rPr lang="ru-RU" sz="2400" b="1" dirty="0" smtClean="0"/>
                  <a:t>  </a:t>
                </a:r>
                <a:r>
                  <a:rPr lang="ru-RU" sz="2400" b="1" dirty="0" err="1"/>
                  <a:t>коефіцієнт</a:t>
                </a:r>
                <a:r>
                  <a:rPr lang="ru-RU" sz="2400" b="1" dirty="0"/>
                  <a:t> </a:t>
                </a:r>
                <a:r>
                  <a:rPr lang="ru-RU" sz="2400" dirty="0"/>
                  <a:t>– </a:t>
                </a:r>
                <a:r>
                  <a:rPr lang="ru-RU" sz="2400" dirty="0" err="1"/>
                  <a:t>числовий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коефіцієнт</a:t>
                </a:r>
                <a:r>
                  <a:rPr lang="ru-RU" sz="2400" dirty="0"/>
                  <a:t> 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ru-RU" sz="2400" dirty="0"/>
                  <a:t>,  на  </a:t>
                </a:r>
                <a:r>
                  <a:rPr lang="ru-RU" sz="2400" dirty="0" err="1"/>
                  <a:t>який</a:t>
                </a:r>
                <a:r>
                  <a:rPr lang="ru-RU" sz="2400" dirty="0"/>
                  <a:t>  </a:t>
                </a:r>
                <a:r>
                  <a:rPr lang="ru-RU" sz="2400" dirty="0" err="1" smtClean="0"/>
                  <a:t>домножають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результат </a:t>
                </a:r>
                <a:r>
                  <a:rPr lang="ru-RU" sz="2400" dirty="0" err="1"/>
                  <a:t>вимірювання</a:t>
                </a:r>
                <a:r>
                  <a:rPr lang="ru-RU" sz="2400" dirty="0"/>
                  <a:t> з метою </a:t>
                </a:r>
                <a:r>
                  <a:rPr lang="ru-RU" sz="2400" dirty="0" err="1"/>
                  <a:t>вилучення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систематичної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похибки</a:t>
                </a:r>
                <a:r>
                  <a:rPr lang="ru-RU" sz="2400" dirty="0"/>
                  <a:t>. </a:t>
                </a:r>
              </a:p>
              <a:p>
                <a:pPr marL="82296" indent="0" algn="just">
                  <a:buNone/>
                </a:pPr>
                <a:endParaRPr lang="ru-RU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7624" y="692696"/>
                <a:ext cx="7746064" cy="6048672"/>
              </a:xfrm>
              <a:blipFill rotWithShape="0">
                <a:blip r:embed="rId2"/>
                <a:stretch>
                  <a:fillRect l="-157" t="-806" r="-118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226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18058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Випадкові похибки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692696"/>
            <a:ext cx="7746064" cy="6048672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uk-UA" sz="2400" dirty="0" smtClean="0"/>
              <a:t>	Похибки </a:t>
            </a:r>
            <a:r>
              <a:rPr lang="uk-UA" sz="2400" dirty="0"/>
              <a:t>вимірювань зазвичай носять випадковий характер. </a:t>
            </a:r>
            <a:r>
              <a:rPr lang="uk-UA" sz="2400" dirty="0" smtClean="0"/>
              <a:t>Випадковість </a:t>
            </a:r>
            <a:r>
              <a:rPr lang="uk-UA" sz="2400" dirty="0"/>
              <a:t>зумовлюється</a:t>
            </a:r>
            <a:r>
              <a:rPr lang="uk-UA" sz="2400" dirty="0" smtClean="0"/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400" dirty="0" err="1" smtClean="0"/>
              <a:t>нестаціонарністю</a:t>
            </a:r>
            <a:r>
              <a:rPr lang="uk-UA" sz="2400" dirty="0" smtClean="0"/>
              <a:t> </a:t>
            </a:r>
            <a:r>
              <a:rPr lang="uk-UA" sz="2400" dirty="0"/>
              <a:t>і випадковим характером </a:t>
            </a:r>
            <a:r>
              <a:rPr lang="uk-UA" sz="2400" dirty="0" smtClean="0"/>
              <a:t>вимірюваної </a:t>
            </a:r>
            <a:r>
              <a:rPr lang="uk-UA" sz="2400" dirty="0"/>
              <a:t>фізичної величини; </a:t>
            </a:r>
            <a:endParaRPr lang="uk-UA" sz="24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400" dirty="0" smtClean="0"/>
              <a:t>несталістю </a:t>
            </a:r>
            <a:r>
              <a:rPr lang="uk-UA" sz="2400" dirty="0"/>
              <a:t>метрологічних характеристик </a:t>
            </a:r>
            <a:r>
              <a:rPr lang="uk-UA" sz="2400" dirty="0" smtClean="0"/>
              <a:t>засобів  </a:t>
            </a:r>
            <a:r>
              <a:rPr lang="uk-UA" sz="2400" dirty="0"/>
              <a:t>вимірювань,  яка  визначається  випадковим  характером  </a:t>
            </a:r>
            <a:r>
              <a:rPr lang="uk-UA" sz="2400" dirty="0" smtClean="0"/>
              <a:t>формування </a:t>
            </a:r>
            <a:r>
              <a:rPr lang="uk-UA" sz="2400" dirty="0"/>
              <a:t>коефіцієнтів перетворення вимірювальних пристроїв; </a:t>
            </a:r>
            <a:endParaRPr lang="uk-UA" sz="24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400" dirty="0" smtClean="0"/>
              <a:t>випадковим характером </a:t>
            </a:r>
            <a:r>
              <a:rPr lang="uk-UA" sz="2400" dirty="0"/>
              <a:t>впливу зовнішніх факторів на засіб вимірювання у процесі </a:t>
            </a:r>
            <a:r>
              <a:rPr lang="uk-UA" sz="2400" dirty="0" smtClean="0"/>
              <a:t>вимірювального експерименту.</a:t>
            </a:r>
          </a:p>
          <a:p>
            <a:pPr marL="82296" indent="0" algn="just">
              <a:buNone/>
            </a:pPr>
            <a:r>
              <a:rPr lang="en-US" sz="2400" dirty="0" smtClean="0"/>
              <a:t>	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750279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404664"/>
                <a:ext cx="7498080" cy="5843736"/>
              </a:xfrm>
            </p:spPr>
            <p:txBody>
              <a:bodyPr>
                <a:normAutofit/>
              </a:bodyPr>
              <a:lstStyle/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uk-UA" sz="2400" dirty="0" smtClean="0"/>
                  <a:t>Кількісно </a:t>
                </a:r>
                <a:r>
                  <a:rPr lang="uk-UA" sz="2400" dirty="0"/>
                  <a:t>випадковий процес описують випадковою функцією часу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uk-UA" sz="2400" dirty="0"/>
                  <a:t>, яка в будь-який момент часу   може набувати різних значень із деяким розподілом імовірностей. Для будь-якого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uk-UA" sz="2400" dirty="0"/>
                  <a:t> значення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r>
                  <a:rPr lang="uk-UA" sz="2400" dirty="0" smtClean="0"/>
                  <a:t>є </a:t>
                </a:r>
                <a:r>
                  <a:rPr lang="uk-UA" sz="2400" dirty="0"/>
                  <a:t>випадковою величиною. </a:t>
                </a:r>
                <a:r>
                  <a:rPr lang="en-US" sz="2400" dirty="0" smtClean="0"/>
                  <a:t>	</a:t>
                </a:r>
              </a:p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ru-RU" sz="2400" dirty="0" err="1" smtClean="0"/>
                  <a:t>Випадковий</a:t>
                </a:r>
                <a:r>
                  <a:rPr lang="ru-RU" sz="2400" dirty="0" smtClean="0"/>
                  <a:t>  </a:t>
                </a:r>
                <a:r>
                  <a:rPr lang="ru-RU" sz="2400" dirty="0" err="1"/>
                  <a:t>процес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визначається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сукупністю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проявів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процесу</a:t>
                </a:r>
                <a:r>
                  <a:rPr lang="ru-RU" sz="2400" dirty="0"/>
                  <a:t>  в </a:t>
                </a:r>
                <a:r>
                  <a:rPr lang="ru-RU" sz="2400" dirty="0" err="1" smtClean="0"/>
                  <a:t>часі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і законами </a:t>
                </a:r>
                <a:r>
                  <a:rPr lang="ru-RU" sz="2400" dirty="0" err="1"/>
                  <a:t>цієї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сукупності</a:t>
                </a:r>
                <a:r>
                  <a:rPr lang="ru-RU" sz="2400" dirty="0"/>
                  <a:t>. </a:t>
                </a:r>
                <a:r>
                  <a:rPr lang="ru-RU" sz="2400" dirty="0" err="1"/>
                  <a:t>Функціональна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залежність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проявів</a:t>
                </a:r>
                <a:r>
                  <a:rPr lang="ru-RU" sz="2400" dirty="0"/>
                  <a:t> </a:t>
                </a:r>
                <a:r>
                  <a:rPr lang="ru-RU" sz="2400" dirty="0" smtClean="0"/>
                  <a:t>про</a:t>
                </a:r>
                <a:r>
                  <a:rPr lang="uk-UA" sz="2400" dirty="0" err="1" smtClean="0"/>
                  <a:t>цесу</a:t>
                </a:r>
                <a:r>
                  <a:rPr lang="uk-UA" sz="2400" dirty="0" smtClean="0"/>
                  <a:t> </a:t>
                </a:r>
                <a:r>
                  <a:rPr lang="uk-UA" sz="2400" dirty="0"/>
                  <a:t>називається </a:t>
                </a:r>
                <a:r>
                  <a:rPr lang="uk-UA" sz="2400" b="1" dirty="0"/>
                  <a:t>реалізацією випадкової функції</a:t>
                </a:r>
                <a:r>
                  <a:rPr lang="uk-UA" sz="2400" dirty="0"/>
                  <a:t>. </a:t>
                </a:r>
                <a:endParaRPr lang="en-US" sz="2400" dirty="0" smtClean="0"/>
              </a:p>
              <a:p>
                <a:pPr marL="82296" indent="0" algn="just">
                  <a:buNone/>
                </a:pPr>
                <a:r>
                  <a:rPr lang="en-US" sz="2400" dirty="0"/>
                  <a:t>	</a:t>
                </a:r>
                <a:r>
                  <a:rPr lang="ru-RU" sz="2400" dirty="0"/>
                  <a:t>Для  характеристики  </a:t>
                </a:r>
                <a:r>
                  <a:rPr lang="ru-RU" sz="2400" dirty="0" err="1"/>
                  <a:t>частоти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появи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випадкових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похибок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теорія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ймовірностей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пропонує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використовувати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закони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розподілу</a:t>
                </a:r>
                <a:r>
                  <a:rPr lang="ru-RU" sz="2400" dirty="0"/>
                  <a:t>.  При  </a:t>
                </a:r>
                <a:r>
                  <a:rPr lang="ru-RU" sz="2400" dirty="0" err="1"/>
                  <a:t>цьому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виділяється</a:t>
                </a:r>
                <a:r>
                  <a:rPr lang="ru-RU" sz="2400" dirty="0"/>
                  <a:t> два </a:t>
                </a:r>
                <a:r>
                  <a:rPr lang="ru-RU" sz="2400" dirty="0" err="1"/>
                  <a:t>види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опису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законів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розподілу</a:t>
                </a:r>
                <a:r>
                  <a:rPr lang="ru-RU" sz="2400" dirty="0"/>
                  <a:t>: </a:t>
                </a:r>
                <a:r>
                  <a:rPr lang="ru-RU" sz="2400" dirty="0" err="1"/>
                  <a:t>інтегральний</a:t>
                </a:r>
                <a:r>
                  <a:rPr lang="ru-RU" sz="2400" dirty="0"/>
                  <a:t> і </a:t>
                </a:r>
                <a:r>
                  <a:rPr lang="ru-RU" sz="2400" dirty="0" err="1"/>
                  <a:t>диференціальний</a:t>
                </a:r>
                <a:r>
                  <a:rPr lang="ru-RU" sz="2400" dirty="0"/>
                  <a:t>. </a:t>
                </a:r>
              </a:p>
              <a:p>
                <a:pPr algn="just"/>
                <a:endParaRPr lang="uk-UA" sz="2400" dirty="0"/>
              </a:p>
              <a:p>
                <a:pPr marL="82296" indent="0" algn="just">
                  <a:buNone/>
                </a:pPr>
                <a:endParaRPr lang="uk-UA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404664"/>
                <a:ext cx="7498080" cy="5843736"/>
              </a:xfrm>
              <a:blipFill rotWithShape="0">
                <a:blip r:embed="rId2"/>
                <a:stretch>
                  <a:fillRect l="-163" t="-834" r="-122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29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1540" y="332656"/>
            <a:ext cx="7498080" cy="504056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 smtClean="0"/>
              <a:t>Закони</a:t>
            </a:r>
            <a:r>
              <a:rPr lang="ru-RU" sz="3600" dirty="0" smtClean="0"/>
              <a:t> </a:t>
            </a:r>
            <a:r>
              <a:rPr lang="ru-RU" sz="3600" dirty="0" err="1" smtClean="0"/>
              <a:t>розподілу</a:t>
            </a:r>
            <a:endParaRPr lang="uk-UA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87624" y="836712"/>
                <a:ext cx="7746064" cy="5904656"/>
              </a:xfrm>
            </p:spPr>
            <p:txBody>
              <a:bodyPr>
                <a:normAutofit/>
              </a:bodyPr>
              <a:lstStyle/>
              <a:p>
                <a:pPr marL="82296" indent="0" algn="just">
                  <a:buNone/>
                </a:pPr>
                <a:r>
                  <a:rPr lang="uk-UA" sz="2400" dirty="0" smtClean="0"/>
                  <a:t>	</a:t>
                </a:r>
                <a:r>
                  <a:rPr lang="uk-UA" sz="2400" b="1" dirty="0" smtClean="0"/>
                  <a:t>Інтегральним  </a:t>
                </a:r>
                <a:r>
                  <a:rPr lang="uk-UA" sz="2400" b="1" dirty="0"/>
                  <a:t>законом  розподілу  </a:t>
                </a:r>
                <a:r>
                  <a:rPr lang="uk-UA" sz="2400" dirty="0"/>
                  <a:t>або  функцією  розподілу  ймовірностей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</a:t>
                </a:r>
                <a:r>
                  <a:rPr lang="uk-UA" sz="2400" dirty="0"/>
                  <a:t>випадкової  величини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uk-UA" sz="2400" dirty="0" smtClean="0"/>
                  <a:t>  </a:t>
                </a:r>
                <a:r>
                  <a:rPr lang="uk-UA" sz="2400" dirty="0"/>
                  <a:t>називають  функцію,  значення  якої  для </a:t>
                </a:r>
                <a:r>
                  <a:rPr lang="uk-UA" sz="2400" dirty="0" smtClean="0"/>
                  <a:t>кожного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2400" dirty="0" smtClean="0"/>
                  <a:t> </a:t>
                </a:r>
                <a:r>
                  <a:rPr lang="uk-UA" sz="2400" dirty="0"/>
                  <a:t>є ймовірністю події, яка полягає в тому, що випадкова </a:t>
                </a:r>
                <a:r>
                  <a:rPr lang="uk-UA" sz="2400" dirty="0" smtClean="0"/>
                  <a:t>величина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uk-UA" sz="2400" dirty="0" smtClean="0"/>
                  <a:t> </a:t>
                </a:r>
                <a:r>
                  <a:rPr lang="uk-UA" sz="2400" dirty="0"/>
                  <a:t>набуває значень, менших за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2400" dirty="0" smtClean="0"/>
                  <a:t>, </a:t>
                </a:r>
                <a:r>
                  <a:rPr lang="uk-UA" sz="2400" dirty="0"/>
                  <a:t>тобто </a:t>
                </a:r>
                <a:r>
                  <a:rPr lang="uk-UA" sz="2400" dirty="0" smtClean="0"/>
                  <a:t>функцію</a:t>
                </a:r>
                <a:endParaRPr lang="uk-UA" sz="2400" i="1" dirty="0" smtClean="0">
                  <a:latin typeface="Cambria Math" panose="02040503050406030204" pitchFamily="18" charset="0"/>
                </a:endParaRPr>
              </a:p>
              <a:p>
                <a:pPr marL="82296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&lt; 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uk-UA" sz="2400" dirty="0" smtClean="0"/>
                  <a:t>Дана </a:t>
                </a:r>
                <a:r>
                  <a:rPr lang="uk-UA" sz="2400" dirty="0"/>
                  <a:t>функція є неспадною функцією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2400" dirty="0" smtClean="0"/>
                  <a:t> </a:t>
                </a:r>
                <a:r>
                  <a:rPr lang="uk-UA" sz="2400" dirty="0"/>
                  <a:t>і змінюється в межах від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uk-UA" sz="2400" i="1" dirty="0">
                        <a:latin typeface="Cambria Math" panose="02040503050406030204" pitchFamily="18" charset="0"/>
                      </a:rPr>
                      <m:t>∞</m:t>
                    </m:r>
                    <m:r>
                      <a:rPr lang="uk-UA" sz="240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2400" dirty="0" smtClean="0"/>
                  <a:t>до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(+∞) = 1</m:t>
                    </m:r>
                  </m:oMath>
                </a14:m>
                <a:r>
                  <a:rPr lang="en-US" sz="2400" dirty="0"/>
                  <a:t>. </a:t>
                </a:r>
                <a:r>
                  <a:rPr lang="uk-UA" sz="2400" dirty="0"/>
                  <a:t>Вона існує для всіх випадкових величин як </a:t>
                </a:r>
                <a:r>
                  <a:rPr lang="uk-UA" sz="2400" dirty="0" smtClean="0"/>
                  <a:t>дискретних</a:t>
                </a:r>
                <a:r>
                  <a:rPr lang="uk-UA" sz="2400" dirty="0"/>
                  <a:t>, так і  неперервних.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7624" y="836712"/>
                <a:ext cx="7746064" cy="5904656"/>
              </a:xfrm>
              <a:blipFill rotWithShape="0">
                <a:blip r:embed="rId2"/>
                <a:stretch>
                  <a:fillRect l="-157" t="-826" r="-118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56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908720"/>
                <a:ext cx="7498080" cy="5832648"/>
              </a:xfrm>
            </p:spPr>
            <p:txBody>
              <a:bodyPr>
                <a:normAutofit/>
              </a:bodyPr>
              <a:lstStyle/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uk-UA" sz="2400" dirty="0" smtClean="0"/>
                  <a:t>Для </a:t>
                </a:r>
                <a:r>
                  <a:rPr lang="uk-UA" sz="2400" dirty="0"/>
                  <a:t>випадкової величини з неперервною і диференційованою функцією </a:t>
                </a:r>
                <a:r>
                  <a:rPr lang="uk-UA" sz="2400" dirty="0" smtClean="0"/>
                  <a:t>розподілу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uk-UA" sz="2400" dirty="0" smtClean="0"/>
                  <a:t>  </a:t>
                </a:r>
                <a:r>
                  <a:rPr lang="uk-UA" sz="2400" dirty="0"/>
                  <a:t>можна знайти </a:t>
                </a:r>
                <a:r>
                  <a:rPr lang="uk-UA" sz="2400" b="1" dirty="0"/>
                  <a:t>диференціальний закон розподілу</a:t>
                </a:r>
                <a:r>
                  <a:rPr lang="uk-UA" sz="2400" dirty="0"/>
                  <a:t> </a:t>
                </a:r>
                <a:r>
                  <a:rPr lang="uk-UA" sz="2400" dirty="0" smtClean="0"/>
                  <a:t>ймовірностей </a:t>
                </a:r>
                <a:r>
                  <a:rPr lang="uk-UA" sz="2400" dirty="0"/>
                  <a:t>як похідну від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uk-UA" sz="2400" dirty="0" smtClean="0"/>
                  <a:t>, </a:t>
                </a:r>
                <a:r>
                  <a:rPr lang="uk-UA" sz="2400" dirty="0"/>
                  <a:t>тобто </a:t>
                </a:r>
                <a:r>
                  <a:rPr lang="uk-UA" sz="2400" dirty="0" smtClean="0"/>
                  <a:t>як</a:t>
                </a:r>
                <a:r>
                  <a:rPr lang="en-US" sz="2400" dirty="0" smtClean="0"/>
                  <a:t> </a:t>
                </a:r>
              </a:p>
              <a:p>
                <a:pPr marL="82296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•</m:t>
                          </m:r>
                        </m:sup>
                      </m:sSup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 smtClean="0"/>
              </a:p>
              <a:p>
                <a:pPr marL="82296" indent="0" algn="just">
                  <a:buNone/>
                </a:pPr>
                <a:r>
                  <a:rPr lang="uk-UA" sz="2400" dirty="0" smtClean="0"/>
                  <a:t>Ця </a:t>
                </a:r>
                <a:r>
                  <a:rPr lang="uk-UA" sz="2400" dirty="0"/>
                  <a:t>залежність </a:t>
                </a:r>
                <a:r>
                  <a:rPr lang="uk-UA" sz="2400" dirty="0" smtClean="0"/>
                  <a:t>називається </a:t>
                </a:r>
                <a:r>
                  <a:rPr lang="uk-UA" sz="2400" i="1" dirty="0"/>
                  <a:t>щільністю розподілу ймовірностей</a:t>
                </a:r>
                <a:r>
                  <a:rPr lang="uk-UA" sz="2400" dirty="0"/>
                  <a:t>.  </a:t>
                </a:r>
              </a:p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uk-UA" sz="2400" dirty="0" smtClean="0"/>
                  <a:t>Вона </a:t>
                </a:r>
                <a:r>
                  <a:rPr lang="uk-UA" sz="2400" dirty="0"/>
                  <a:t>завжди позитивна і відповідає умові </a:t>
                </a:r>
                <a:r>
                  <a:rPr lang="uk-UA" sz="2400" dirty="0" smtClean="0"/>
                  <a:t>нормування</a:t>
                </a:r>
                <a:endParaRPr lang="en-US" sz="2400" dirty="0" smtClean="0"/>
              </a:p>
              <a:p>
                <a:pPr marL="82296" indent="0" algn="just">
                  <a:buNone/>
                </a:pPr>
                <a:endParaRPr lang="en-US" sz="2400" dirty="0"/>
              </a:p>
              <a:p>
                <a:pPr marL="82296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uk-UA" sz="2400" dirty="0"/>
              </a:p>
              <a:p>
                <a:pPr marL="82296" indent="0" algn="just">
                  <a:buNone/>
                </a:pPr>
                <a:r>
                  <a:rPr lang="uk-UA" sz="2400" dirty="0" smtClean="0"/>
                  <a:t>яка </a:t>
                </a:r>
                <a:r>
                  <a:rPr lang="uk-UA" sz="2400" dirty="0"/>
                  <a:t>безпосередньо витікає із властивостей інтегральної функції </a:t>
                </a:r>
                <a:r>
                  <a:rPr lang="uk-UA" sz="2400" dirty="0" smtClean="0"/>
                  <a:t>розподілу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  <a:endParaRPr lang="uk-UA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908720"/>
                <a:ext cx="7498080" cy="5832648"/>
              </a:xfrm>
              <a:blipFill rotWithShape="0">
                <a:blip r:embed="rId2"/>
                <a:stretch>
                  <a:fillRect l="-163" t="-836" r="-1220" b="-1588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 smtClean="0"/>
              <a:t>Закони</a:t>
            </a:r>
            <a:r>
              <a:rPr lang="ru-RU" sz="3600" dirty="0" smtClean="0"/>
              <a:t> </a:t>
            </a:r>
            <a:r>
              <a:rPr lang="ru-RU" sz="3600" dirty="0" err="1" smtClean="0"/>
              <a:t>розподілу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00717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18058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Приклади законів розподілу: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3396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400" dirty="0"/>
              <a:t>Розподіл </a:t>
            </a:r>
            <a:r>
              <a:rPr lang="uk-UA" sz="2400" dirty="0" smtClean="0"/>
              <a:t>Коші</a:t>
            </a:r>
            <a:r>
              <a:rPr lang="uk-UA" sz="2400" dirty="0"/>
              <a:t>;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/>
              <a:t>Розподіл  </a:t>
            </a:r>
            <a:r>
              <a:rPr lang="uk-UA" sz="2400" dirty="0" smtClean="0"/>
              <a:t>Лапласа;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/>
              <a:t>Розподіл  </a:t>
            </a:r>
            <a:r>
              <a:rPr lang="uk-UA" sz="2400" dirty="0" err="1"/>
              <a:t>Гаусса</a:t>
            </a:r>
            <a:r>
              <a:rPr lang="uk-UA" sz="2400" dirty="0"/>
              <a:t>. </a:t>
            </a:r>
            <a:endParaRPr lang="uk-UA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/>
              <a:t>Рівномірний закон розподілу</a:t>
            </a:r>
            <a:r>
              <a:rPr lang="uk-UA" sz="2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/>
              <a:t>Трапецеїдальний закон </a:t>
            </a:r>
            <a:r>
              <a:rPr lang="uk-UA" sz="2400" dirty="0" smtClean="0"/>
              <a:t>розподілу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/>
              <a:t>Розподіл</a:t>
            </a:r>
            <a:r>
              <a:rPr lang="ru-RU" sz="2400" dirty="0"/>
              <a:t> </a:t>
            </a:r>
            <a:r>
              <a:rPr lang="ru-RU" sz="2400" dirty="0" err="1"/>
              <a:t>Сімпсона</a:t>
            </a:r>
            <a:r>
              <a:rPr lang="ru-RU" sz="2400" dirty="0"/>
              <a:t> (</a:t>
            </a:r>
            <a:r>
              <a:rPr lang="ru-RU" sz="2400" dirty="0" err="1"/>
              <a:t>трикутний</a:t>
            </a:r>
            <a:r>
              <a:rPr lang="ru-RU" sz="2400" dirty="0"/>
              <a:t> закон </a:t>
            </a:r>
            <a:r>
              <a:rPr lang="ru-RU" sz="2400" dirty="0" err="1"/>
              <a:t>розподілу</a:t>
            </a:r>
            <a:r>
              <a:rPr lang="ru-RU" sz="2400" dirty="0"/>
              <a:t>)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50643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18058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Розподіл Коші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87624" y="908720"/>
                <a:ext cx="7746064" cy="5760640"/>
              </a:xfrm>
            </p:spPr>
            <p:txBody>
              <a:bodyPr>
                <a:noAutofit/>
              </a:bodyPr>
              <a:lstStyle/>
              <a:p>
                <a:pPr marL="82296" indent="0" algn="just">
                  <a:buNone/>
                </a:pPr>
                <a:r>
                  <a:rPr lang="uk-UA" sz="2400" dirty="0" smtClean="0"/>
                  <a:t>	Одним </a:t>
                </a:r>
                <a:r>
                  <a:rPr lang="uk-UA" sz="2400" dirty="0"/>
                  <a:t>із найпростіших законів розподілу є </a:t>
                </a:r>
                <a:r>
                  <a:rPr lang="uk-UA" sz="2400" dirty="0" smtClean="0"/>
                  <a:t>розподіл Коші, </a:t>
                </a:r>
                <a:r>
                  <a:rPr lang="uk-UA" sz="2400" dirty="0"/>
                  <a:t>щільність розподілу імовірностей якого </a:t>
                </a:r>
                <a:r>
                  <a:rPr lang="uk-UA" sz="2400" dirty="0" smtClean="0"/>
                  <a:t>визначається:</a:t>
                </a:r>
                <a:endParaRPr lang="en-US" sz="2400" dirty="0" smtClean="0"/>
              </a:p>
              <a:p>
                <a:pPr marL="82296" indent="0" algn="just">
                  <a:buNone/>
                </a:pPr>
                <a:endParaRPr lang="uk-UA" sz="2400" dirty="0" smtClean="0"/>
              </a:p>
              <a:p>
                <a:pPr marL="82296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(∆)=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𝛼𝜋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</m:den>
                                  </m:f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uk-UA" sz="2400" dirty="0" smtClean="0"/>
                  <a:t>Даний  </a:t>
                </a:r>
                <a:r>
                  <a:rPr lang="uk-UA" sz="2400" dirty="0"/>
                  <a:t>розподіл  близький  до  граничного  пологого,  тому  що  при </a:t>
                </a:r>
                <a:r>
                  <a:rPr lang="uk-UA" sz="2400" dirty="0" smtClean="0"/>
                  <a:t>більш  </a:t>
                </a:r>
                <a:r>
                  <a:rPr lang="uk-UA" sz="2400" dirty="0"/>
                  <a:t>пологих,  ніж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uk-UA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uk-UA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/>
                  <a:t>(</a:t>
                </a:r>
                <a:r>
                  <a:rPr lang="uk-UA" sz="2400" dirty="0" smtClean="0"/>
                  <a:t>де 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sz="2400" i="1" dirty="0">
                        <a:latin typeface="Cambria Math" panose="02040503050406030204" pitchFamily="18" charset="0"/>
                      </a:rPr>
                      <m:t>&gt;0)</m:t>
                    </m:r>
                  </m:oMath>
                </a14:m>
                <a:r>
                  <a:rPr lang="el-GR" sz="2400" dirty="0"/>
                  <a:t> ,  </a:t>
                </a:r>
                <a:r>
                  <a:rPr lang="uk-UA" sz="2400" dirty="0"/>
                  <a:t>спадах  площа  під  кривою  </a:t>
                </a:r>
                <a:r>
                  <a:rPr lang="uk-UA" sz="2400" dirty="0" smtClean="0"/>
                  <a:t>нескінченна </a:t>
                </a:r>
                <a:r>
                  <a:rPr lang="uk-UA" sz="2400" dirty="0"/>
                  <a:t>і не може бути </a:t>
                </a:r>
                <a:r>
                  <a:rPr lang="uk-UA" sz="2400" dirty="0" err="1"/>
                  <a:t>прирівненою</a:t>
                </a:r>
                <a:r>
                  <a:rPr lang="uk-UA" sz="2400" dirty="0"/>
                  <a:t> до одиниці, тобто не виконується </a:t>
                </a:r>
                <a:r>
                  <a:rPr lang="uk-UA" sz="2400" dirty="0" smtClean="0"/>
                  <a:t>умова </a:t>
                </a:r>
                <a:r>
                  <a:rPr lang="uk-UA" sz="2400" dirty="0"/>
                  <a:t>нормування, і такі криві не можуть описувати щільність розподілу </a:t>
                </a:r>
                <a:r>
                  <a:rPr lang="uk-UA" sz="2400" dirty="0" smtClean="0"/>
                  <a:t>ймовірностей</a:t>
                </a:r>
                <a:r>
                  <a:rPr lang="uk-UA" sz="2400" dirty="0"/>
                  <a:t>. </a:t>
                </a:r>
              </a:p>
              <a:p>
                <a:pPr marL="82296" indent="0" algn="just">
                  <a:buNone/>
                </a:pPr>
                <a:endParaRPr lang="uk-UA" sz="2400" dirty="0"/>
              </a:p>
              <a:p>
                <a:endParaRPr lang="uk-UA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7624" y="908720"/>
                <a:ext cx="7746064" cy="5760640"/>
              </a:xfrm>
              <a:blipFill rotWithShape="0">
                <a:blip r:embed="rId2"/>
                <a:stretch>
                  <a:fillRect l="-157" t="-847" r="-118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88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Графічне</a:t>
            </a:r>
            <a:r>
              <a:rPr lang="ru-RU" sz="2400" dirty="0" smtClean="0"/>
              <a:t> </a:t>
            </a:r>
            <a:r>
              <a:rPr lang="ru-RU" sz="2400" dirty="0" err="1" smtClean="0"/>
              <a:t>зображення</a:t>
            </a:r>
            <a:r>
              <a:rPr lang="ru-RU" sz="2400" dirty="0" smtClean="0"/>
              <a:t> закону </a:t>
            </a:r>
            <a:r>
              <a:rPr lang="ru-RU" sz="2400" dirty="0" err="1" smtClean="0"/>
              <a:t>розподілу</a:t>
            </a:r>
            <a:r>
              <a:rPr lang="ru-RU" sz="2400" dirty="0" smtClean="0"/>
              <a:t> </a:t>
            </a:r>
            <a:r>
              <a:rPr lang="ru-RU" sz="2400" dirty="0" err="1" smtClean="0"/>
              <a:t>Коші</a:t>
            </a:r>
            <a:endParaRPr lang="ru-RU" sz="2400" dirty="0" smtClean="0"/>
          </a:p>
          <a:p>
            <a:pPr marL="82296" indent="0">
              <a:buNone/>
            </a:pP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098" y="2381380"/>
            <a:ext cx="7064731" cy="363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4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74042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Розподіл  Лапласа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692696"/>
                <a:ext cx="7818072" cy="5976664"/>
              </a:xfrm>
            </p:spPr>
            <p:txBody>
              <a:bodyPr>
                <a:normAutofit/>
              </a:bodyPr>
              <a:lstStyle/>
              <a:p>
                <a:pPr marL="82296" indent="0">
                  <a:buNone/>
                </a:pPr>
                <a:r>
                  <a:rPr lang="uk-UA" sz="2400" dirty="0" smtClean="0"/>
                  <a:t>	Другим  </a:t>
                </a:r>
                <a:r>
                  <a:rPr lang="uk-UA" sz="2400" dirty="0"/>
                  <a:t>законом  розподілу,  із  більш  швидким </a:t>
                </a:r>
                <a:r>
                  <a:rPr lang="uk-UA" sz="2400" dirty="0" smtClean="0"/>
                  <a:t>спадом </a:t>
                </a:r>
                <a:r>
                  <a:rPr lang="uk-UA" sz="2400" dirty="0"/>
                  <a:t>густини при відхиленні х від центра розподілу, є розподіл </a:t>
                </a:r>
                <a:r>
                  <a:rPr lang="uk-UA" sz="2400" dirty="0" smtClean="0"/>
                  <a:t>Лапласа із густиною</a:t>
                </a:r>
                <a:endParaRPr lang="en-US" sz="2400" dirty="0" smtClean="0"/>
              </a:p>
              <a:p>
                <a:pPr marL="82296" indent="0">
                  <a:buNone/>
                </a:pPr>
                <a:endParaRPr lang="uk-UA" sz="2400" dirty="0" smtClean="0"/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82296" indent="0">
                  <a:buNone/>
                </a:pPr>
                <a:r>
                  <a:rPr lang="uk-UA" sz="2400" dirty="0"/>
                  <a:t>тобто двосторонній </a:t>
                </a:r>
                <a:r>
                  <a:rPr lang="uk-UA" sz="2400" dirty="0" smtClean="0"/>
                  <a:t>експоненціальний розподіл.</a:t>
                </a:r>
                <a:endParaRPr lang="en-US" sz="2400" dirty="0" smtClean="0"/>
              </a:p>
              <a:p>
                <a:pPr marL="82296" indent="0">
                  <a:buNone/>
                </a:pPr>
                <a:endParaRPr lang="uk-UA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692696"/>
                <a:ext cx="7818072" cy="5976664"/>
              </a:xfrm>
              <a:blipFill rotWithShape="0">
                <a:blip r:embed="rId2"/>
                <a:stretch>
                  <a:fillRect l="-78" t="-81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267124"/>
            <a:ext cx="6503008" cy="340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9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Дійсне значення фізичної величини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980728"/>
            <a:ext cx="7498080" cy="5688632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2400" dirty="0" smtClean="0"/>
              <a:t>	</a:t>
            </a:r>
            <a:r>
              <a:rPr lang="ru-RU" sz="2400" b="1" dirty="0" err="1" smtClean="0"/>
              <a:t>Дійсне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значення</a:t>
            </a:r>
            <a:r>
              <a:rPr lang="ru-RU" sz="2400" dirty="0" smtClean="0"/>
              <a:t> –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</a:t>
            </a:r>
            <a:r>
              <a:rPr lang="ru-RU" sz="2400" dirty="0" err="1"/>
              <a:t>фізичної</a:t>
            </a:r>
            <a:r>
              <a:rPr lang="ru-RU" sz="2400" dirty="0"/>
              <a:t> </a:t>
            </a:r>
            <a:r>
              <a:rPr lang="ru-RU" sz="2400" dirty="0" err="1"/>
              <a:t>величини</a:t>
            </a:r>
            <a:r>
              <a:rPr lang="ru-RU" sz="2400" dirty="0"/>
              <a:t>, </a:t>
            </a:r>
            <a:r>
              <a:rPr lang="ru-RU" sz="2400" dirty="0" err="1"/>
              <a:t>знайдене</a:t>
            </a:r>
            <a:r>
              <a:rPr lang="ru-RU" sz="2400" dirty="0"/>
              <a:t> </a:t>
            </a:r>
            <a:r>
              <a:rPr lang="ru-RU" sz="2400" dirty="0" err="1" smtClean="0"/>
              <a:t>експериментальним</a:t>
            </a:r>
            <a:r>
              <a:rPr lang="ru-RU" sz="2400" dirty="0" smtClean="0"/>
              <a:t> </a:t>
            </a:r>
            <a:r>
              <a:rPr lang="ru-RU" sz="2400" dirty="0"/>
              <a:t>шляхом і </a:t>
            </a:r>
            <a:r>
              <a:rPr lang="ru-RU" sz="2400" dirty="0" err="1"/>
              <a:t>настільки</a:t>
            </a:r>
            <a:r>
              <a:rPr lang="ru-RU" sz="2400" dirty="0"/>
              <a:t> </a:t>
            </a:r>
            <a:r>
              <a:rPr lang="ru-RU" sz="2400" dirty="0" err="1"/>
              <a:t>наближене</a:t>
            </a:r>
            <a:r>
              <a:rPr lang="ru-RU" sz="2400" dirty="0"/>
              <a:t> до </a:t>
            </a:r>
            <a:r>
              <a:rPr lang="ru-RU" sz="2400" dirty="0" err="1"/>
              <a:t>істинного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/>
              <a:t>використати</a:t>
            </a:r>
            <a:r>
              <a:rPr lang="ru-RU" sz="2400" dirty="0"/>
              <a:t> </a:t>
            </a:r>
            <a:r>
              <a:rPr lang="ru-RU" sz="2400" dirty="0" err="1"/>
              <a:t>замість</a:t>
            </a:r>
            <a:r>
              <a:rPr lang="ru-RU" sz="2400" dirty="0"/>
              <a:t> </a:t>
            </a:r>
            <a:r>
              <a:rPr lang="ru-RU" sz="2400" dirty="0" err="1"/>
              <a:t>істинного</a:t>
            </a:r>
            <a:r>
              <a:rPr lang="ru-RU" sz="2400" dirty="0"/>
              <a:t> для </a:t>
            </a:r>
            <a:r>
              <a:rPr lang="ru-RU" sz="2400" dirty="0" err="1"/>
              <a:t>даної</a:t>
            </a:r>
            <a:r>
              <a:rPr lang="ru-RU" sz="2400" dirty="0"/>
              <a:t> мети. </a:t>
            </a:r>
          </a:p>
          <a:p>
            <a:pPr marL="82296" indent="0" algn="just">
              <a:buNone/>
            </a:pPr>
            <a:r>
              <a:rPr lang="ru-RU" sz="2400" dirty="0" smtClean="0"/>
              <a:t>	На </a:t>
            </a:r>
            <a:r>
              <a:rPr lang="ru-RU" sz="2400" dirty="0" err="1"/>
              <a:t>практиці</a:t>
            </a:r>
            <a:r>
              <a:rPr lang="ru-RU" sz="2400" dirty="0"/>
              <a:t> </a:t>
            </a:r>
            <a:r>
              <a:rPr lang="ru-RU" sz="2400" dirty="0" err="1"/>
              <a:t>дійсне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ФВ </a:t>
            </a:r>
            <a:r>
              <a:rPr lang="ru-RU" sz="2400" dirty="0" err="1"/>
              <a:t>може</a:t>
            </a:r>
            <a:r>
              <a:rPr lang="ru-RU" sz="2400" dirty="0"/>
              <a:t> бути </a:t>
            </a:r>
            <a:r>
              <a:rPr lang="ru-RU" sz="2400" dirty="0" err="1"/>
              <a:t>знайдено</a:t>
            </a:r>
            <a:r>
              <a:rPr lang="ru-RU" sz="2400" dirty="0"/>
              <a:t>: </a:t>
            </a:r>
          </a:p>
          <a:p>
            <a:pPr algn="just"/>
            <a:r>
              <a:rPr lang="ru-RU" sz="2400" dirty="0" smtClean="0"/>
              <a:t>за  </a:t>
            </a:r>
            <a:r>
              <a:rPr lang="ru-RU" sz="2400" dirty="0" err="1"/>
              <a:t>допомогою</a:t>
            </a:r>
            <a:r>
              <a:rPr lang="ru-RU" sz="2400" dirty="0"/>
              <a:t>  </a:t>
            </a:r>
            <a:r>
              <a:rPr lang="ru-RU" sz="2400" dirty="0" err="1"/>
              <a:t>багаторазових</a:t>
            </a:r>
            <a:r>
              <a:rPr lang="ru-RU" sz="2400" dirty="0"/>
              <a:t>  </a:t>
            </a:r>
            <a:r>
              <a:rPr lang="ru-RU" sz="2400" dirty="0" err="1"/>
              <a:t>вимірювань</a:t>
            </a:r>
            <a:r>
              <a:rPr lang="ru-RU" sz="2400" dirty="0"/>
              <a:t>  </a:t>
            </a:r>
            <a:r>
              <a:rPr lang="ru-RU" sz="2400" dirty="0" err="1"/>
              <a:t>із</a:t>
            </a:r>
            <a:r>
              <a:rPr lang="ru-RU" sz="2400" dirty="0"/>
              <a:t>  </a:t>
            </a:r>
            <a:r>
              <a:rPr lang="ru-RU" sz="2400" dirty="0" err="1"/>
              <a:t>наступним</a:t>
            </a:r>
            <a:r>
              <a:rPr lang="ru-RU" sz="2400" dirty="0"/>
              <a:t>  </a:t>
            </a:r>
            <a:r>
              <a:rPr lang="ru-RU" sz="2400" dirty="0" err="1" smtClean="0"/>
              <a:t>усередненням</a:t>
            </a:r>
            <a:r>
              <a:rPr lang="ru-RU" sz="2400" dirty="0" smtClean="0"/>
              <a:t> </a:t>
            </a:r>
            <a:r>
              <a:rPr lang="ru-RU" sz="2400" dirty="0" err="1"/>
              <a:t>результатів</a:t>
            </a:r>
            <a:r>
              <a:rPr lang="ru-RU" sz="2400" dirty="0"/>
              <a:t> </a:t>
            </a:r>
            <a:r>
              <a:rPr lang="ru-RU" sz="2400" dirty="0" err="1"/>
              <a:t>спостережень</a:t>
            </a:r>
            <a:r>
              <a:rPr lang="ru-RU" sz="2400" dirty="0"/>
              <a:t> і </a:t>
            </a:r>
            <a:r>
              <a:rPr lang="ru-RU" sz="2400" dirty="0" err="1"/>
              <a:t>поданням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</a:t>
            </a:r>
            <a:r>
              <a:rPr lang="ru-RU" sz="2400" dirty="0" err="1"/>
              <a:t>середнього</a:t>
            </a:r>
            <a:r>
              <a:rPr lang="ru-RU" sz="2400" dirty="0"/>
              <a:t> як </a:t>
            </a:r>
            <a:r>
              <a:rPr lang="ru-RU" sz="2400" dirty="0" err="1" smtClean="0"/>
              <a:t>дійсного</a:t>
            </a:r>
            <a:r>
              <a:rPr lang="ru-RU" sz="2400" dirty="0"/>
              <a:t>; </a:t>
            </a:r>
          </a:p>
          <a:p>
            <a:pPr algn="just"/>
            <a:r>
              <a:rPr lang="ru-RU" sz="2400" dirty="0" smtClean="0"/>
              <a:t>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зразкового</a:t>
            </a:r>
            <a:r>
              <a:rPr lang="ru-RU" sz="2400" dirty="0"/>
              <a:t> </a:t>
            </a:r>
            <a:r>
              <a:rPr lang="ru-RU" sz="2400" dirty="0" err="1"/>
              <a:t>засобу</a:t>
            </a:r>
            <a:r>
              <a:rPr lang="ru-RU" sz="2400" dirty="0"/>
              <a:t> </a:t>
            </a:r>
            <a:r>
              <a:rPr lang="ru-RU" sz="2400" dirty="0" err="1" smtClean="0"/>
              <a:t>вим</a:t>
            </a:r>
            <a:r>
              <a:rPr lang="ru-RU" sz="2400" dirty="0" err="1"/>
              <a:t>ірювання</a:t>
            </a:r>
            <a:r>
              <a:rPr lang="ru-RU" sz="2400" dirty="0" smtClean="0"/>
              <a:t>.</a:t>
            </a:r>
          </a:p>
          <a:p>
            <a:pPr marL="82296" indent="0" algn="just">
              <a:buNone/>
            </a:pPr>
            <a:r>
              <a:rPr lang="ru-RU" sz="2400" dirty="0" smtClean="0"/>
              <a:t>	</a:t>
            </a:r>
            <a:r>
              <a:rPr lang="ru-RU" sz="2400" b="1" dirty="0" err="1" smtClean="0"/>
              <a:t>Зразковим</a:t>
            </a:r>
            <a:r>
              <a:rPr lang="ru-RU" sz="2400" b="1" dirty="0" smtClean="0"/>
              <a:t> </a:t>
            </a:r>
            <a:r>
              <a:rPr lang="ru-RU" sz="2400" dirty="0" err="1"/>
              <a:t>називають</a:t>
            </a:r>
            <a:r>
              <a:rPr lang="ru-RU" sz="2400" dirty="0"/>
              <a:t> </a:t>
            </a:r>
            <a:r>
              <a:rPr lang="ru-RU" sz="2400" dirty="0" err="1"/>
              <a:t>засіб</a:t>
            </a:r>
            <a:r>
              <a:rPr lang="ru-RU" sz="2400" dirty="0"/>
              <a:t> </a:t>
            </a:r>
            <a:r>
              <a:rPr lang="ru-RU" sz="2400" dirty="0" err="1"/>
              <a:t>вимірювання</a:t>
            </a:r>
            <a:r>
              <a:rPr lang="ru-RU" sz="2400" dirty="0"/>
              <a:t> в 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клас</a:t>
            </a:r>
            <a:r>
              <a:rPr lang="ru-RU" sz="2400" dirty="0"/>
              <a:t> </a:t>
            </a:r>
            <a:r>
              <a:rPr lang="ru-RU" sz="2400" dirty="0" err="1"/>
              <a:t>точності</a:t>
            </a:r>
            <a:r>
              <a:rPr lang="ru-RU" sz="2400" dirty="0"/>
              <a:t> в 3 – 5 </a:t>
            </a:r>
            <a:r>
              <a:rPr lang="ru-RU" sz="2400" dirty="0" err="1" smtClean="0"/>
              <a:t>разів</a:t>
            </a:r>
            <a:r>
              <a:rPr lang="ru-RU" sz="2400" dirty="0" smtClean="0"/>
              <a:t>  </a:t>
            </a:r>
            <a:r>
              <a:rPr lang="ru-RU" sz="2400" dirty="0" err="1"/>
              <a:t>вищий</a:t>
            </a:r>
            <a:r>
              <a:rPr lang="ru-RU" sz="2400" dirty="0"/>
              <a:t>,  </a:t>
            </a:r>
            <a:r>
              <a:rPr lang="ru-RU" sz="2400" dirty="0" err="1"/>
              <a:t>ніж</a:t>
            </a:r>
            <a:r>
              <a:rPr lang="ru-RU" sz="2400" dirty="0"/>
              <a:t>  </a:t>
            </a:r>
            <a:r>
              <a:rPr lang="ru-RU" sz="2400" dirty="0" err="1"/>
              <a:t>клас</a:t>
            </a:r>
            <a:r>
              <a:rPr lang="ru-RU" sz="2400" dirty="0"/>
              <a:t>  </a:t>
            </a:r>
            <a:r>
              <a:rPr lang="ru-RU" sz="2400" dirty="0" err="1"/>
              <a:t>точності</a:t>
            </a:r>
            <a:r>
              <a:rPr lang="ru-RU" sz="2400" dirty="0"/>
              <a:t>  </a:t>
            </a:r>
            <a:r>
              <a:rPr lang="ru-RU" sz="2400" dirty="0" err="1"/>
              <a:t>засобу</a:t>
            </a:r>
            <a:r>
              <a:rPr lang="ru-RU" sz="2400" dirty="0"/>
              <a:t>  </a:t>
            </a:r>
            <a:r>
              <a:rPr lang="ru-RU" sz="2400" dirty="0" err="1"/>
              <a:t>вимірювальної</a:t>
            </a:r>
            <a:r>
              <a:rPr lang="ru-RU" sz="2400" dirty="0"/>
              <a:t>  </a:t>
            </a:r>
            <a:r>
              <a:rPr lang="ru-RU" sz="2400" dirty="0" err="1"/>
              <a:t>техніки</a:t>
            </a:r>
            <a:r>
              <a:rPr lang="ru-RU" sz="2400" dirty="0"/>
              <a:t>,  для  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 smtClean="0"/>
              <a:t>оцінюється</a:t>
            </a:r>
            <a:r>
              <a:rPr lang="ru-RU" sz="2400" dirty="0" smtClean="0"/>
              <a:t> </a:t>
            </a:r>
            <a:r>
              <a:rPr lang="ru-RU" sz="2400" dirty="0" err="1"/>
              <a:t>похибка</a:t>
            </a:r>
            <a:r>
              <a:rPr lang="ru-RU" sz="2400" dirty="0"/>
              <a:t>. 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87386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418058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Розподіл  </a:t>
            </a:r>
            <a:r>
              <a:rPr lang="uk-UA" sz="3600" dirty="0" err="1"/>
              <a:t>Гаусса</a:t>
            </a:r>
            <a:endParaRPr lang="uk-UA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534690"/>
                <a:ext cx="7818072" cy="6134670"/>
              </a:xfrm>
            </p:spPr>
            <p:txBody>
              <a:bodyPr>
                <a:normAutofit/>
              </a:bodyPr>
              <a:lstStyle/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ru-RU" sz="2400" dirty="0" err="1" smtClean="0"/>
                  <a:t>Серед</a:t>
                </a:r>
                <a:r>
                  <a:rPr lang="ru-RU" sz="2400" dirty="0" smtClean="0"/>
                  <a:t>  </a:t>
                </a:r>
                <a:r>
                  <a:rPr lang="ru-RU" sz="2400" dirty="0" err="1"/>
                  <a:t>законів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розподілу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нормальний</a:t>
                </a:r>
                <a:r>
                  <a:rPr lang="ru-RU" sz="2400" dirty="0"/>
                  <a:t>  закон  </a:t>
                </a:r>
                <a:r>
                  <a:rPr lang="ru-RU" sz="2400" dirty="0" err="1" smtClean="0"/>
                  <a:t>займає</a:t>
                </a:r>
                <a:r>
                  <a:rPr lang="ru-RU" sz="2400" dirty="0" smtClean="0"/>
                  <a:t>  </a:t>
                </a:r>
                <a:r>
                  <a:rPr lang="ru-RU" sz="2400" dirty="0" err="1"/>
                  <a:t>провідне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місце</a:t>
                </a:r>
                <a:r>
                  <a:rPr lang="ru-RU" sz="2400" dirty="0"/>
                  <a:t>,  особливо  для  </a:t>
                </a:r>
                <a:r>
                  <a:rPr lang="ru-RU" sz="2400" dirty="0" err="1"/>
                  <a:t>оцінення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похибок</a:t>
                </a:r>
                <a:r>
                  <a:rPr lang="ru-RU" sz="2400" dirty="0"/>
                  <a:t>  </a:t>
                </a:r>
                <a:r>
                  <a:rPr lang="ru-RU" sz="2400" dirty="0" err="1" smtClean="0"/>
                  <a:t>вимірювань</a:t>
                </a:r>
                <a:r>
                  <a:rPr lang="en-US" sz="2400" dirty="0"/>
                  <a:t>.</a:t>
                </a:r>
                <a:r>
                  <a:rPr lang="en-US" sz="2400" dirty="0" smtClean="0"/>
                  <a:t> </a:t>
                </a:r>
                <a:r>
                  <a:rPr lang="ru-RU" sz="2400" dirty="0" err="1" smtClean="0"/>
                  <a:t>Щільність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імовірностей</a:t>
                </a:r>
                <a:r>
                  <a:rPr lang="ru-RU" sz="2400" dirty="0"/>
                  <a:t> нормального закону </a:t>
                </a:r>
                <a:r>
                  <a:rPr lang="ru-RU" sz="2400" dirty="0" err="1"/>
                  <a:t>описується</a:t>
                </a:r>
                <a:r>
                  <a:rPr lang="ru-RU" sz="2400" dirty="0"/>
                  <a:t> </a:t>
                </a:r>
                <a:r>
                  <a:rPr lang="ru-RU" sz="2400" dirty="0" smtClean="0"/>
                  <a:t>так</a:t>
                </a:r>
                <a:endParaRPr lang="en-US" sz="2400" dirty="0" smtClean="0"/>
              </a:p>
              <a:p>
                <a:pPr marL="82296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uk-UA" sz="2400" dirty="0" smtClean="0"/>
                  <a:t>де 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l-GR" sz="2400" dirty="0"/>
                  <a:t> – </a:t>
                </a:r>
                <a:r>
                  <a:rPr lang="uk-UA" sz="2400" dirty="0"/>
                  <a:t>середнє квадратичне відхилення;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uk-UA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∆−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uk-UA" sz="2400" dirty="0" smtClean="0"/>
                  <a:t>випадкова похибка.</a:t>
                </a:r>
                <a:endParaRPr lang="en-US" sz="2400" dirty="0" smtClean="0"/>
              </a:p>
              <a:p>
                <a:pPr marL="82296" indent="0" algn="just">
                  <a:buNone/>
                </a:pPr>
                <a:endParaRPr lang="uk-UA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534690"/>
                <a:ext cx="7818072" cy="6134670"/>
              </a:xfrm>
              <a:blipFill rotWithShape="0">
                <a:blip r:embed="rId2"/>
                <a:stretch>
                  <a:fillRect l="-78" t="-795" r="-265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894" y="3927662"/>
            <a:ext cx="6609524" cy="2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9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18058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Рівномірний закон розподілу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87624" y="764704"/>
                <a:ext cx="7746064" cy="5904656"/>
              </a:xfrm>
            </p:spPr>
            <p:txBody>
              <a:bodyPr>
                <a:normAutofit/>
              </a:bodyPr>
              <a:lstStyle/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uk-UA" sz="2400" dirty="0" smtClean="0"/>
                  <a:t>Якщо неперервна  </a:t>
                </a:r>
                <a:r>
                  <a:rPr lang="uk-UA" sz="2400" dirty="0"/>
                  <a:t>випадкова  похибка  набуває </a:t>
                </a:r>
                <a:r>
                  <a:rPr lang="uk-UA" sz="2400" dirty="0" smtClean="0"/>
                  <a:t>значень </a:t>
                </a:r>
                <a:r>
                  <a:rPr lang="uk-UA" sz="2400" dirty="0"/>
                  <a:t>тільки в межах деякого </a:t>
                </a:r>
                <a:r>
                  <a:rPr lang="uk-UA" sz="2400" dirty="0" smtClean="0"/>
                  <a:t>кінцевого  </a:t>
                </a:r>
                <a:r>
                  <a:rPr lang="uk-UA" sz="2400" dirty="0"/>
                  <a:t>інтервалу  від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l-GR" sz="24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l-GR" sz="2400" dirty="0"/>
                  <a:t> </a:t>
                </a:r>
                <a:r>
                  <a:rPr lang="uk-UA" sz="2400" dirty="0"/>
                  <a:t>до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0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l-GR" sz="2400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l-GR" sz="2400" dirty="0"/>
                  <a:t> </a:t>
                </a:r>
                <a:r>
                  <a:rPr lang="uk-UA" sz="2400" dirty="0"/>
                  <a:t>з  постійною </a:t>
                </a:r>
                <a:r>
                  <a:rPr lang="uk-UA" sz="2400" dirty="0" smtClean="0"/>
                  <a:t>щільністю </a:t>
                </a:r>
                <a:r>
                  <a:rPr lang="uk-UA" sz="2400" dirty="0"/>
                  <a:t>ймовірностей, то закон </a:t>
                </a:r>
                <a:r>
                  <a:rPr lang="uk-UA" sz="2400" dirty="0" smtClean="0"/>
                  <a:t>розподілу </a:t>
                </a:r>
                <a:r>
                  <a:rPr lang="uk-UA" sz="2400" dirty="0"/>
                  <a:t>називають </a:t>
                </a:r>
                <a:r>
                  <a:rPr lang="uk-UA" sz="2400" dirty="0" smtClean="0"/>
                  <a:t>рівномірним.</a:t>
                </a:r>
                <a:endParaRPr lang="en-US" sz="2400" dirty="0"/>
              </a:p>
              <a:p>
                <a:pPr marL="82296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</a:rPr>
                                  <m:t>при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ru-RU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ru-R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=0 </m:t>
                                </m:r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</a:rPr>
                                  <m:t>при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ru-RU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</m:e>
                                </m:d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82296" indent="0" algn="just">
                  <a:buNone/>
                </a:pPr>
                <a:endParaRPr lang="uk-UA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7624" y="764704"/>
                <a:ext cx="7746064" cy="5904656"/>
              </a:xfrm>
              <a:blipFill rotWithShape="0">
                <a:blip r:embed="rId2"/>
                <a:stretch>
                  <a:fillRect l="-157" t="-826" r="-118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147" y="3789040"/>
            <a:ext cx="346367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5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404664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Трапецеїдальний закон розподілу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548680"/>
                <a:ext cx="7818072" cy="6192688"/>
              </a:xfrm>
            </p:spPr>
            <p:txBody>
              <a:bodyPr>
                <a:normAutofit/>
              </a:bodyPr>
              <a:lstStyle/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uk-UA" sz="2400" dirty="0" smtClean="0"/>
                  <a:t>Похибка </a:t>
                </a:r>
                <a:r>
                  <a:rPr lang="uk-UA" sz="2400" dirty="0"/>
                  <a:t>вимірювання має такий </a:t>
                </a:r>
                <a:r>
                  <a:rPr lang="uk-UA" sz="2400" dirty="0" smtClean="0"/>
                  <a:t>закон </a:t>
                </a:r>
                <a:r>
                  <a:rPr lang="uk-UA" sz="2400" dirty="0"/>
                  <a:t>розподілу у </a:t>
                </a:r>
                <a:r>
                  <a:rPr lang="uk-UA" sz="2400" dirty="0" smtClean="0"/>
                  <a:t>випадку, </a:t>
                </a:r>
                <a:r>
                  <a:rPr lang="uk-UA" sz="2400" dirty="0"/>
                  <a:t>коли вона є складовою двох </a:t>
                </a:r>
                <a:r>
                  <a:rPr lang="uk-UA" sz="2400" dirty="0" smtClean="0"/>
                  <a:t>незалежних </a:t>
                </a:r>
                <a:r>
                  <a:rPr lang="uk-UA" sz="2400" dirty="0"/>
                  <a:t>складових, кожна з яких має рівномірний закон розподілу, але </a:t>
                </a:r>
                <a:r>
                  <a:rPr lang="uk-UA" sz="2400" dirty="0" smtClean="0"/>
                  <a:t>ширина </a:t>
                </a:r>
                <a:r>
                  <a:rPr lang="uk-UA" sz="2400" dirty="0"/>
                  <a:t>інтервалів рівномірних законів різна. Наприклад, при </a:t>
                </a:r>
                <a:r>
                  <a:rPr lang="uk-UA" sz="2400" dirty="0" smtClean="0"/>
                  <a:t>послідовному  </a:t>
                </a:r>
                <a:r>
                  <a:rPr lang="uk-UA" sz="2400" dirty="0"/>
                  <a:t>з’єднанні  двох  вимірювальних  перетворювачів,  один  з  яких  має </a:t>
                </a:r>
                <a:r>
                  <a:rPr lang="uk-UA" sz="2400" dirty="0" smtClean="0"/>
                  <a:t>похибку</a:t>
                </a:r>
                <a:r>
                  <a:rPr lang="uk-UA" sz="2400" dirty="0"/>
                  <a:t>, рівномірно розподілену в інтервалі  ± </a:t>
                </a:r>
                <a:r>
                  <a:rPr lang="el-GR" sz="2400" dirty="0"/>
                  <a:t>Δ1, </a:t>
                </a:r>
                <a:r>
                  <a:rPr lang="uk-UA" sz="2400" dirty="0"/>
                  <a:t>а другий – </a:t>
                </a:r>
                <a:r>
                  <a:rPr lang="uk-UA" sz="2400" dirty="0" smtClean="0"/>
                  <a:t>рівномірно </a:t>
                </a:r>
                <a:r>
                  <a:rPr lang="uk-UA" sz="2400" dirty="0"/>
                  <a:t>розподілену в інтервалі  ± </a:t>
                </a:r>
                <a:r>
                  <a:rPr lang="el-GR" sz="2400" dirty="0"/>
                  <a:t>Δ2. </a:t>
                </a:r>
                <a:r>
                  <a:rPr lang="uk-UA" sz="2400" dirty="0"/>
                  <a:t>Тоді сумарна похибка вимірювального </a:t>
                </a:r>
                <a:r>
                  <a:rPr lang="uk-UA" sz="2400" dirty="0" smtClean="0"/>
                  <a:t>перетворення </a:t>
                </a:r>
                <a:r>
                  <a:rPr lang="uk-UA" sz="2400" dirty="0"/>
                  <a:t>буде описуватися трапецеїдальним законом розподілу </a:t>
                </a:r>
                <a:endParaRPr lang="en-US" sz="2400" dirty="0" smtClean="0"/>
              </a:p>
              <a:p>
                <a:pPr marL="82296" indent="0" algn="just">
                  <a:buNone/>
                </a:pPr>
                <a:endParaRPr lang="en-US" sz="2400" dirty="0" smtClean="0"/>
              </a:p>
              <a:p>
                <a:pPr marL="82296" indent="0" algn="just">
                  <a:buNone/>
                </a:pPr>
                <a:endParaRPr lang="en-US" sz="2400" dirty="0" smtClean="0"/>
              </a:p>
              <a:p>
                <a:pPr marL="82296" indent="0" algn="just">
                  <a:buNone/>
                </a:pPr>
                <a:endParaRPr lang="en-US" sz="2400" dirty="0"/>
              </a:p>
              <a:p>
                <a:pPr marL="82296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        </m:t>
                                </m:r>
                                <m:r>
                                  <a:rPr lang="uk-UA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при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;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∆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uk-UA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при </m:t>
                                </m:r>
                                <m:f>
                                  <m:fPr>
                                    <m:ctrlPr>
                                      <a:rPr lang="uk-UA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uk-UA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uk-UA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uk-UA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</m:e>
                                </m:d>
                                <m:r>
                                  <a:rPr lang="uk-UA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;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              пр</m:t>
                                </m:r>
                                <m:r>
                                  <a:rPr lang="uk-UA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и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uk-UA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uk-UA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</m:e>
                                </m:d>
                                <m:r>
                                  <a:rPr lang="uk-UA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uk-UA" sz="2400" dirty="0"/>
              </a:p>
              <a:p>
                <a:pPr algn="just"/>
                <a:endParaRPr lang="uk-UA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548680"/>
                <a:ext cx="7818072" cy="6192688"/>
              </a:xfrm>
              <a:blipFill rotWithShape="0">
                <a:blip r:embed="rId2"/>
                <a:stretch>
                  <a:fillRect l="-78" t="-787" r="-116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34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/>
              <a:t>Трапецеїдальний закон розподілу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001" y="1988840"/>
            <a:ext cx="5141293" cy="36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012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062" y="3717033"/>
            <a:ext cx="4196218" cy="31401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864096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/>
              <a:t>Розподіл</a:t>
            </a:r>
            <a:r>
              <a:rPr lang="ru-RU" sz="3600" dirty="0"/>
              <a:t> </a:t>
            </a:r>
            <a:r>
              <a:rPr lang="ru-RU" sz="3600" dirty="0" err="1"/>
              <a:t>Сімпсона</a:t>
            </a:r>
            <a:r>
              <a:rPr lang="ru-RU" sz="3600" dirty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(</a:t>
            </a:r>
            <a:r>
              <a:rPr lang="ru-RU" sz="3600" dirty="0" err="1"/>
              <a:t>трикутний</a:t>
            </a:r>
            <a:r>
              <a:rPr lang="ru-RU" sz="3600" dirty="0"/>
              <a:t> закон </a:t>
            </a:r>
            <a:r>
              <a:rPr lang="ru-RU" sz="3600" dirty="0" err="1"/>
              <a:t>розподілу</a:t>
            </a:r>
            <a:r>
              <a:rPr lang="ru-RU" sz="3600" dirty="0"/>
              <a:t>)</a:t>
            </a:r>
            <a:endParaRPr lang="uk-UA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87624" y="1124744"/>
                <a:ext cx="7746064" cy="5616624"/>
              </a:xfrm>
            </p:spPr>
            <p:txBody>
              <a:bodyPr>
                <a:normAutofit/>
              </a:bodyPr>
              <a:lstStyle/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uk-UA" sz="2400" dirty="0" smtClean="0"/>
                  <a:t>Такий </a:t>
                </a:r>
                <a:r>
                  <a:rPr lang="uk-UA" sz="2400" dirty="0"/>
                  <a:t>розподіл є </a:t>
                </a:r>
                <a:r>
                  <a:rPr lang="uk-UA" sz="2400" dirty="0" smtClean="0"/>
                  <a:t>окремим </a:t>
                </a:r>
                <a:r>
                  <a:rPr lang="uk-UA" sz="2400" dirty="0"/>
                  <a:t>випадком трапецеїдального, коли складові похибки мають </a:t>
                </a:r>
                <a:r>
                  <a:rPr lang="uk-UA" sz="2400" dirty="0" smtClean="0"/>
                  <a:t>однакові </a:t>
                </a:r>
                <a:r>
                  <a:rPr lang="uk-UA" sz="2400" dirty="0"/>
                  <a:t>рівномірні </a:t>
                </a:r>
                <a:r>
                  <a:rPr lang="uk-UA" sz="2400" dirty="0" smtClean="0"/>
                  <a:t>закони розподілу</a:t>
                </a:r>
              </a:p>
              <a:p>
                <a:pPr marL="82296" indent="0" algn="just">
                  <a:buNone/>
                </a:pPr>
                <a:endParaRPr lang="en-US" sz="2400" dirty="0"/>
              </a:p>
              <a:p>
                <a:pPr marL="82296" indent="0" algn="just">
                  <a:buNone/>
                </a:pPr>
                <a:endParaRPr lang="en-US" sz="2400" dirty="0" smtClean="0"/>
              </a:p>
              <a:p>
                <a:pPr marL="82296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∆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uk-UA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при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uk-UA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uk-UA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uk-UA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uk-UA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                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uk-UA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при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uk-UA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uk-UA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</m:e>
                                </m:d>
                                <m:r>
                                  <a:rPr lang="uk-UA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uk-UA" sz="2400" dirty="0" smtClean="0"/>
              </a:p>
              <a:p>
                <a:pPr marL="82296" indent="0" algn="just">
                  <a:buNone/>
                </a:pPr>
                <a:endParaRPr lang="uk-UA" sz="2400" dirty="0"/>
              </a:p>
              <a:p>
                <a:pPr marL="82296" indent="0" algn="just">
                  <a:buNone/>
                </a:pPr>
                <a:endParaRPr lang="uk-UA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7624" y="1124744"/>
                <a:ext cx="7746064" cy="5616624"/>
              </a:xfrm>
              <a:blipFill rotWithShape="0">
                <a:blip r:embed="rId3"/>
                <a:stretch>
                  <a:fillRect l="-157" t="-32899" r="-1180" b="-2985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6523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7242008" cy="720080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Математичне сподівання і дисперсія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124744"/>
            <a:ext cx="7530040" cy="554461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Основними</a:t>
            </a:r>
            <a:r>
              <a:rPr lang="ru-RU" sz="2400" dirty="0" smtClean="0"/>
              <a:t> </a:t>
            </a:r>
            <a:r>
              <a:rPr lang="ru-RU" sz="2400" dirty="0" err="1"/>
              <a:t>числовими</a:t>
            </a:r>
            <a:r>
              <a:rPr lang="ru-RU" sz="2400" dirty="0"/>
              <a:t> характеристиками </a:t>
            </a:r>
            <a:r>
              <a:rPr lang="ru-RU" sz="2400" dirty="0" err="1"/>
              <a:t>законів</a:t>
            </a:r>
            <a:r>
              <a:rPr lang="ru-RU" sz="2400" dirty="0"/>
              <a:t> </a:t>
            </a:r>
            <a:r>
              <a:rPr lang="ru-RU" sz="2400" dirty="0" err="1"/>
              <a:t>розподілу</a:t>
            </a:r>
            <a:r>
              <a:rPr lang="ru-RU" sz="2400" dirty="0"/>
              <a:t> є </a:t>
            </a:r>
            <a:r>
              <a:rPr lang="ru-RU" sz="2400" dirty="0" err="1" smtClean="0"/>
              <a:t>математичне</a:t>
            </a:r>
            <a:r>
              <a:rPr lang="ru-RU" sz="2400" dirty="0" smtClean="0"/>
              <a:t> </a:t>
            </a:r>
            <a:r>
              <a:rPr lang="ru-RU" sz="2400" dirty="0" err="1"/>
              <a:t>сподівання</a:t>
            </a:r>
            <a:r>
              <a:rPr lang="ru-RU" sz="2400" dirty="0"/>
              <a:t> і </a:t>
            </a:r>
            <a:r>
              <a:rPr lang="ru-RU" sz="2400" dirty="0" err="1"/>
              <a:t>дисперсія</a:t>
            </a:r>
            <a:r>
              <a:rPr lang="ru-RU" sz="2400" dirty="0" smtClean="0"/>
              <a:t>.</a:t>
            </a:r>
          </a:p>
          <a:p>
            <a:pPr marL="82296" indent="0" algn="just">
              <a:buNone/>
            </a:pPr>
            <a:r>
              <a:rPr lang="uk-UA" sz="2400" dirty="0" smtClean="0"/>
              <a:t>	</a:t>
            </a:r>
            <a:r>
              <a:rPr lang="uk-UA" sz="2400" b="1" dirty="0" smtClean="0"/>
              <a:t>Математичне </a:t>
            </a:r>
            <a:r>
              <a:rPr lang="uk-UA" sz="2400" b="1" dirty="0"/>
              <a:t>сподівання </a:t>
            </a:r>
            <a:r>
              <a:rPr lang="uk-UA" sz="2400" dirty="0"/>
              <a:t>похибки вимірювань є невипадковою </a:t>
            </a:r>
            <a:r>
              <a:rPr lang="uk-UA" sz="2400" dirty="0" smtClean="0"/>
              <a:t>величиною</a:t>
            </a:r>
            <a:r>
              <a:rPr lang="uk-UA" sz="2400" dirty="0"/>
              <a:t>,  відносно  якої  розсіюються  інші  значення  похибки  при  повторних </a:t>
            </a:r>
            <a:r>
              <a:rPr lang="uk-UA" sz="2400" dirty="0" smtClean="0"/>
              <a:t>вимірюваннях</a:t>
            </a:r>
            <a:r>
              <a:rPr lang="uk-UA" sz="2400" dirty="0"/>
              <a:t>. </a:t>
            </a:r>
            <a:r>
              <a:rPr lang="uk-UA" sz="2400" dirty="0" smtClean="0"/>
              <a:t>Математичне </a:t>
            </a:r>
            <a:r>
              <a:rPr lang="uk-UA" sz="2400" dirty="0"/>
              <a:t>сподівання характеризує систематичну складову </a:t>
            </a:r>
            <a:r>
              <a:rPr lang="uk-UA" sz="2400" dirty="0" smtClean="0"/>
              <a:t>похибки</a:t>
            </a:r>
            <a:r>
              <a:rPr lang="uk-UA" sz="2400" dirty="0"/>
              <a:t>. </a:t>
            </a:r>
          </a:p>
          <a:p>
            <a:pPr marL="82296" indent="0" algn="just">
              <a:buNone/>
            </a:pPr>
            <a:r>
              <a:rPr lang="uk-UA" sz="2400" dirty="0" smtClean="0"/>
              <a:t>	</a:t>
            </a:r>
            <a:r>
              <a:rPr lang="uk-UA" sz="2400" b="1" dirty="0" smtClean="0"/>
              <a:t>Дисперсія</a:t>
            </a:r>
            <a:r>
              <a:rPr lang="uk-UA" sz="2400" dirty="0" smtClean="0"/>
              <a:t>  </a:t>
            </a:r>
            <a:r>
              <a:rPr lang="uk-UA" sz="2400" dirty="0"/>
              <a:t>похибки  характеризує  ступінь  розсіювання  окремих  значень </a:t>
            </a:r>
            <a:r>
              <a:rPr lang="uk-UA" sz="2400" dirty="0" smtClean="0"/>
              <a:t>похибки </a:t>
            </a:r>
            <a:r>
              <a:rPr lang="uk-UA" sz="2400" dirty="0"/>
              <a:t>відносно математичного сподівання. </a:t>
            </a:r>
            <a:r>
              <a:rPr lang="uk-UA" sz="2400" dirty="0" smtClean="0"/>
              <a:t>Чим </a:t>
            </a:r>
            <a:r>
              <a:rPr lang="uk-UA" sz="2400" dirty="0"/>
              <a:t>менша дисперсія, тим точніше виконано вимірювання. Отже, </a:t>
            </a:r>
            <a:r>
              <a:rPr lang="uk-UA" sz="2400" dirty="0" smtClean="0"/>
              <a:t>дисперсія </a:t>
            </a:r>
            <a:r>
              <a:rPr lang="uk-UA" sz="2400" dirty="0"/>
              <a:t>може служити характеристикою точності вимірювань. </a:t>
            </a:r>
          </a:p>
        </p:txBody>
      </p:sp>
    </p:spTree>
    <p:extLst>
      <p:ext uri="{BB962C8B-B14F-4D97-AF65-F5344CB8AC3E}">
        <p14:creationId xmlns:p14="http://schemas.microsoft.com/office/powerpoint/2010/main" val="354408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87624" y="0"/>
                <a:ext cx="7746064" cy="6741368"/>
              </a:xfrm>
            </p:spPr>
            <p:txBody>
              <a:bodyPr>
                <a:noAutofit/>
              </a:bodyPr>
              <a:lstStyle/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ru-RU" sz="2400" dirty="0" err="1" smtClean="0"/>
                  <a:t>Оскільки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дисперсія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виражається</a:t>
                </a:r>
                <a:r>
                  <a:rPr lang="ru-RU" sz="2400" dirty="0"/>
                  <a:t> в </a:t>
                </a:r>
                <a:r>
                  <a:rPr lang="ru-RU" sz="2400" dirty="0" err="1"/>
                  <a:t>одиницях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похибки</a:t>
                </a:r>
                <a:r>
                  <a:rPr lang="ru-RU" sz="2400" dirty="0"/>
                  <a:t> в </a:t>
                </a:r>
                <a:r>
                  <a:rPr lang="ru-RU" sz="2400" dirty="0" err="1" smtClean="0"/>
                  <a:t>квадраті</a:t>
                </a:r>
                <a:r>
                  <a:rPr lang="ru-RU" sz="2400" dirty="0"/>
                  <a:t>, то </a:t>
                </a:r>
                <a:r>
                  <a:rPr lang="ru-RU" sz="2400" dirty="0" smtClean="0"/>
                  <a:t>як </a:t>
                </a:r>
                <a:r>
                  <a:rPr lang="ru-RU" sz="2400" dirty="0" err="1" smtClean="0"/>
                  <a:t>числову</a:t>
                </a:r>
                <a:r>
                  <a:rPr lang="ru-RU" sz="2400" dirty="0" smtClean="0"/>
                  <a:t> характеристику </a:t>
                </a:r>
                <a:r>
                  <a:rPr lang="ru-RU" sz="2400" dirty="0" err="1"/>
                  <a:t>точності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вимірювань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використовують</a:t>
                </a:r>
                <a:r>
                  <a:rPr lang="ru-RU" sz="2400" dirty="0" smtClean="0"/>
                  <a:t> </a:t>
                </a:r>
                <a:r>
                  <a:rPr lang="ru-RU" sz="2400" b="1" dirty="0" err="1"/>
                  <a:t>середнє</a:t>
                </a:r>
                <a:r>
                  <a:rPr lang="ru-RU" sz="2400" b="1" dirty="0"/>
                  <a:t> </a:t>
                </a:r>
                <a:r>
                  <a:rPr lang="ru-RU" sz="2400" b="1" dirty="0" err="1"/>
                  <a:t>квадратичне</a:t>
                </a:r>
                <a:r>
                  <a:rPr lang="ru-RU" sz="2400" b="1" dirty="0"/>
                  <a:t> </a:t>
                </a:r>
                <a:r>
                  <a:rPr lang="ru-RU" sz="2400" b="1" dirty="0" err="1"/>
                  <a:t>відхилення</a:t>
                </a:r>
                <a:r>
                  <a:rPr lang="ru-RU" sz="2400" b="1" dirty="0"/>
                  <a:t> </a:t>
                </a:r>
                <a:r>
                  <a:rPr lang="ru-RU" sz="2400" dirty="0" smtClean="0"/>
                  <a:t>з </a:t>
                </a:r>
                <a:r>
                  <a:rPr lang="ru-RU" sz="2400" dirty="0"/>
                  <a:t>знаком плюс і в </a:t>
                </a:r>
                <a:r>
                  <a:rPr lang="ru-RU" sz="2400" dirty="0" err="1"/>
                  <a:t>одиницях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вимірюваної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величини</a:t>
                </a:r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r>
                      <a:rPr lang="uk-UA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uk-U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uk-U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rad>
                  </m:oMath>
                </a14:m>
                <a:r>
                  <a:rPr lang="uk-UA" sz="2400" dirty="0" smtClean="0"/>
                  <a:t>.</a:t>
                </a:r>
                <a:endParaRPr lang="en-US" sz="2400" dirty="0" smtClean="0"/>
              </a:p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ru-RU" sz="2400" dirty="0" err="1" smtClean="0"/>
                  <a:t>Максимальне</a:t>
                </a:r>
                <a:r>
                  <a:rPr lang="ru-RU" sz="2400" dirty="0" smtClean="0"/>
                  <a:t>  </a:t>
                </a:r>
                <a:r>
                  <a:rPr lang="ru-RU" sz="2400" dirty="0" err="1"/>
                  <a:t>значення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похибки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залежить</a:t>
                </a:r>
                <a:r>
                  <a:rPr lang="ru-RU" sz="2400" dirty="0"/>
                  <a:t>  не  </a:t>
                </a:r>
                <a:r>
                  <a:rPr lang="ru-RU" sz="2400" dirty="0" err="1"/>
                  <a:t>тільки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від</a:t>
                </a:r>
                <a:r>
                  <a:rPr lang="ru-RU" sz="2400" dirty="0"/>
                  <a:t> 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ru-RU" sz="2400" dirty="0" smtClean="0"/>
                  <a:t>,  </a:t>
                </a:r>
                <a:r>
                  <a:rPr lang="ru-RU" sz="2400" dirty="0"/>
                  <a:t>але  й </a:t>
                </a:r>
                <a:r>
                  <a:rPr lang="ru-RU" sz="2400" dirty="0" err="1" smtClean="0"/>
                  <a:t>від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виду закону </a:t>
                </a:r>
                <a:r>
                  <a:rPr lang="ru-RU" sz="2400" dirty="0" err="1" smtClean="0"/>
                  <a:t>розподілу</a:t>
                </a:r>
                <a:r>
                  <a:rPr lang="ru-RU" sz="2400" dirty="0" smtClean="0"/>
                  <a:t>, а </a:t>
                </a:r>
                <a:r>
                  <a:rPr lang="ru-RU" sz="2400" dirty="0" err="1" smtClean="0"/>
                  <a:t>саме</a:t>
                </a:r>
                <a:r>
                  <a:rPr lang="ru-RU" sz="2400" dirty="0" smtClean="0"/>
                  <a:t>, коли </a:t>
                </a:r>
                <a:r>
                  <a:rPr lang="ru-RU" sz="2400" dirty="0" err="1"/>
                  <a:t>розподіл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похибки</a:t>
                </a:r>
                <a:r>
                  <a:rPr lang="ru-RU" sz="2400" dirty="0"/>
                  <a:t> теоретично не </a:t>
                </a:r>
                <a:r>
                  <a:rPr lang="ru-RU" sz="2400" dirty="0" err="1" smtClean="0"/>
                  <a:t>обмежений</a:t>
                </a:r>
                <a:r>
                  <a:rPr lang="ru-RU" sz="2400" dirty="0" smtClean="0"/>
                  <a:t>. </a:t>
                </a:r>
                <a:r>
                  <a:rPr lang="ru-RU" sz="2400" dirty="0"/>
                  <a:t>В </a:t>
                </a:r>
                <a:r>
                  <a:rPr lang="ru-RU" sz="2400" dirty="0" err="1"/>
                  <a:t>цьому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випадку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можна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говорити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тільки</a:t>
                </a:r>
                <a:r>
                  <a:rPr lang="ru-RU" sz="2400" dirty="0"/>
                  <a:t> про </a:t>
                </a:r>
                <a:r>
                  <a:rPr lang="ru-RU" sz="2400" dirty="0" err="1" smtClean="0"/>
                  <a:t>інтервал</a:t>
                </a:r>
                <a:r>
                  <a:rPr lang="ru-RU" sz="2400" dirty="0"/>
                  <a:t>, за </a:t>
                </a:r>
                <a:r>
                  <a:rPr lang="ru-RU" sz="2400" dirty="0" err="1"/>
                  <a:t>границі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якого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похибка</a:t>
                </a:r>
                <a:r>
                  <a:rPr lang="ru-RU" sz="2400" dirty="0"/>
                  <a:t> не </a:t>
                </a:r>
                <a:r>
                  <a:rPr lang="ru-RU" sz="2400" dirty="0" err="1"/>
                  <a:t>виходить</a:t>
                </a:r>
                <a:r>
                  <a:rPr lang="ru-RU" sz="2400" dirty="0"/>
                  <a:t> з </a:t>
                </a:r>
                <a:r>
                  <a:rPr lang="ru-RU" sz="2400" dirty="0" err="1"/>
                  <a:t>деякою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ймовірністю</a:t>
                </a:r>
                <a:r>
                  <a:rPr lang="ru-RU" sz="2400" dirty="0"/>
                  <a:t>. </a:t>
                </a:r>
                <a:r>
                  <a:rPr lang="ru-RU" sz="2400" dirty="0" err="1" smtClean="0"/>
                  <a:t>Цей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інтервал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називають</a:t>
                </a:r>
                <a:r>
                  <a:rPr lang="ru-RU" sz="2400" dirty="0"/>
                  <a:t> </a:t>
                </a:r>
                <a:r>
                  <a:rPr lang="ru-RU" sz="2400" b="1" dirty="0" err="1"/>
                  <a:t>довірчим</a:t>
                </a:r>
                <a:r>
                  <a:rPr lang="ru-RU" sz="2400" dirty="0"/>
                  <a:t>, а </a:t>
                </a:r>
                <a:r>
                  <a:rPr lang="ru-RU" sz="2400" dirty="0" err="1"/>
                  <a:t>ймовірність</a:t>
                </a:r>
                <a:r>
                  <a:rPr lang="ru-RU" sz="2400" dirty="0"/>
                  <a:t>, </a:t>
                </a:r>
                <a:r>
                  <a:rPr lang="ru-RU" sz="2400" dirty="0" err="1"/>
                  <a:t>що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характеризує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його</a:t>
                </a:r>
                <a:r>
                  <a:rPr lang="ru-RU" sz="2400" dirty="0"/>
                  <a:t>, </a:t>
                </a:r>
                <a:r>
                  <a:rPr lang="ru-RU" sz="2400" dirty="0" smtClean="0"/>
                  <a:t>– </a:t>
                </a:r>
                <a:r>
                  <a:rPr lang="ru-RU" sz="2400" b="1" dirty="0" err="1"/>
                  <a:t>довірчою</a:t>
                </a:r>
                <a:r>
                  <a:rPr lang="ru-RU" sz="2400" b="1" dirty="0"/>
                  <a:t> </a:t>
                </a:r>
                <a:r>
                  <a:rPr lang="ru-RU" sz="2400" b="1" dirty="0" err="1"/>
                  <a:t>ймовірністю</a:t>
                </a:r>
                <a:r>
                  <a:rPr lang="ru-RU" sz="2400" dirty="0"/>
                  <a:t>. </a:t>
                </a:r>
                <a:endParaRPr lang="ru-RU" sz="2400" dirty="0" smtClean="0"/>
              </a:p>
              <a:p>
                <a:pPr marL="82296" indent="0" algn="just">
                  <a:buNone/>
                </a:pPr>
                <a:r>
                  <a:rPr lang="ru-RU" sz="2400" dirty="0"/>
                  <a:t>	</a:t>
                </a:r>
                <a:r>
                  <a:rPr lang="ru-RU" sz="2400" dirty="0" smtClean="0"/>
                  <a:t>В </a:t>
                </a:r>
                <a:r>
                  <a:rPr lang="ru-RU" sz="2400" dirty="0" err="1"/>
                  <a:t>практиці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вимірювань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задають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різні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значення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довірчої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ймовірності</a:t>
                </a:r>
                <a:r>
                  <a:rPr lang="ru-RU" sz="2400" dirty="0" smtClean="0"/>
                  <a:t>: </a:t>
                </a:r>
                <a:r>
                  <a:rPr lang="ru-RU" sz="2400" dirty="0"/>
                  <a:t>0,90; 0,95; 0,98; 0,99; 0,9973; 0,999. </a:t>
                </a:r>
                <a:r>
                  <a:rPr lang="ru-RU" sz="2400" dirty="0" err="1"/>
                  <a:t>Довірчий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інтервал</a:t>
                </a:r>
                <a:r>
                  <a:rPr lang="ru-RU" sz="2400" dirty="0"/>
                  <a:t> і </a:t>
                </a:r>
                <a:r>
                  <a:rPr lang="ru-RU" sz="2400" dirty="0" err="1" smtClean="0"/>
                  <a:t>довірчу</a:t>
                </a:r>
                <a:r>
                  <a:rPr lang="ru-RU" sz="2400" dirty="0" smtClean="0"/>
                  <a:t>  </a:t>
                </a:r>
                <a:r>
                  <a:rPr lang="ru-RU" sz="2400" dirty="0" err="1"/>
                  <a:t>ймовірність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вибирають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залежно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від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конкретних</a:t>
                </a:r>
                <a:r>
                  <a:rPr lang="ru-RU" sz="2400" dirty="0"/>
                  <a:t>  умов  </a:t>
                </a:r>
                <a:r>
                  <a:rPr lang="ru-RU" sz="2400" dirty="0" err="1" smtClean="0"/>
                  <a:t>вимірювання</a:t>
                </a:r>
                <a:r>
                  <a:rPr lang="ru-RU" sz="2400" dirty="0"/>
                  <a:t>. </a:t>
                </a:r>
                <a:endParaRPr lang="uk-UA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7624" y="0"/>
                <a:ext cx="7746064" cy="6741368"/>
              </a:xfrm>
              <a:blipFill rotWithShape="0">
                <a:blip r:embed="rId2"/>
                <a:stretch>
                  <a:fillRect l="-157" t="-723" r="-1180" b="-153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51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7348" y="116632"/>
            <a:ext cx="7498080" cy="418058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Композиція законів розподілу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534690"/>
                <a:ext cx="7818072" cy="6206678"/>
              </a:xfrm>
            </p:spPr>
            <p:txBody>
              <a:bodyPr>
                <a:normAutofit/>
              </a:bodyPr>
              <a:lstStyle/>
              <a:p>
                <a:pPr marL="82296" indent="0" algn="just">
                  <a:buNone/>
                </a:pPr>
                <a:r>
                  <a:rPr lang="uk-UA" sz="2400" dirty="0" smtClean="0"/>
                  <a:t>	Особливості  </a:t>
                </a:r>
                <a:r>
                  <a:rPr lang="uk-UA" sz="2400" dirty="0"/>
                  <a:t>законів  розподілу  випадкових  похибок  вимірювань </a:t>
                </a:r>
                <a:r>
                  <a:rPr lang="uk-UA" sz="2400" dirty="0" smtClean="0"/>
                  <a:t>полягають </a:t>
                </a:r>
                <a:r>
                  <a:rPr lang="uk-UA" sz="2400" dirty="0"/>
                  <a:t>в їх великій кількості. Дана обставина пояснюється тим, що </a:t>
                </a:r>
                <a:r>
                  <a:rPr lang="uk-UA" sz="2400" dirty="0" smtClean="0"/>
                  <a:t>сумарна </a:t>
                </a:r>
                <a:r>
                  <a:rPr lang="uk-UA" sz="2400" dirty="0"/>
                  <a:t>похибка засобу вимірювальної техніки є сумою декількох </a:t>
                </a:r>
                <a:r>
                  <a:rPr lang="uk-UA" sz="2400" dirty="0" smtClean="0"/>
                  <a:t>складових</a:t>
                </a:r>
                <a:r>
                  <a:rPr lang="uk-UA" sz="2400" dirty="0"/>
                  <a:t>. Якщо ці складові розглядати як випадкові величини, то </a:t>
                </a:r>
                <a:r>
                  <a:rPr lang="uk-UA" sz="2400" dirty="0" smtClean="0"/>
                  <a:t>підсумовування  </a:t>
                </a:r>
                <a:r>
                  <a:rPr lang="uk-UA" sz="2400" dirty="0"/>
                  <a:t>складових  похибок  зводиться  до  підсумовування  випадкових </a:t>
                </a:r>
                <a:r>
                  <a:rPr lang="uk-UA" sz="2400" dirty="0" smtClean="0"/>
                  <a:t>величин</a:t>
                </a:r>
                <a:r>
                  <a:rPr lang="uk-UA" sz="2400" dirty="0"/>
                  <a:t>. Але під час підсумовування випадкових величин закон їх </a:t>
                </a:r>
                <a:r>
                  <a:rPr lang="uk-UA" sz="2400" dirty="0" smtClean="0"/>
                  <a:t>розподілу </a:t>
                </a:r>
                <a:r>
                  <a:rPr lang="uk-UA" sz="2400" dirty="0"/>
                  <a:t>суттєво змінює </a:t>
                </a:r>
                <a:r>
                  <a:rPr lang="uk-UA" sz="2400" dirty="0" smtClean="0"/>
                  <a:t>свою </a:t>
                </a:r>
                <a:r>
                  <a:rPr lang="uk-UA" sz="2400" dirty="0"/>
                  <a:t>форму</a:t>
                </a:r>
                <a:r>
                  <a:rPr lang="uk-UA" sz="2400" dirty="0" smtClean="0"/>
                  <a:t>.</a:t>
                </a:r>
              </a:p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uk-UA" sz="2400" dirty="0" smtClean="0"/>
                  <a:t>Закон  </a:t>
                </a:r>
                <a:r>
                  <a:rPr lang="uk-UA" sz="2400" dirty="0"/>
                  <a:t>розподілу  суми  незалежних  випадкових  величин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uk-UA" sz="2400" dirty="0" smtClean="0"/>
                  <a:t>, </a:t>
                </a:r>
                <a:r>
                  <a:rPr lang="uk-UA" sz="2400" dirty="0"/>
                  <a:t>що мають відповідні розподіли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uk-UA" sz="2400" dirty="0"/>
                  <a:t>і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uk-UA" sz="2400" dirty="0" smtClean="0"/>
                  <a:t>називається </a:t>
                </a:r>
                <a:r>
                  <a:rPr lang="uk-UA" sz="2400" dirty="0"/>
                  <a:t>композицією і представляється інтегралом </a:t>
                </a:r>
                <a:r>
                  <a:rPr lang="uk-UA" sz="2400" dirty="0" smtClean="0"/>
                  <a:t>згортки.</a:t>
                </a:r>
                <a:endParaRPr lang="en-US" sz="2400" dirty="0" smtClean="0"/>
              </a:p>
              <a:p>
                <a:pPr marL="82296" indent="0" algn="just">
                  <a:buNone/>
                </a:pPr>
                <a:endParaRPr lang="en-US" sz="2400" dirty="0"/>
              </a:p>
              <a:p>
                <a:pPr marL="82296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534690"/>
                <a:ext cx="7818072" cy="6206678"/>
              </a:xfrm>
              <a:blipFill rotWithShape="0">
                <a:blip r:embed="rId2"/>
                <a:stretch>
                  <a:fillRect l="-78" t="-786" r="-1169" b="-3231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73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936104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/>
              <a:t>Оцінювання</a:t>
            </a:r>
            <a:r>
              <a:rPr lang="ru-RU" sz="3600" dirty="0"/>
              <a:t> </a:t>
            </a:r>
            <a:r>
              <a:rPr lang="ru-RU" sz="3600" dirty="0" err="1"/>
              <a:t>випадкових</a:t>
            </a:r>
            <a:r>
              <a:rPr lang="ru-RU" sz="3600" dirty="0"/>
              <a:t> </a:t>
            </a:r>
            <a:r>
              <a:rPr lang="ru-RU" sz="3600" dirty="0" err="1"/>
              <a:t>похибок</a:t>
            </a:r>
            <a:r>
              <a:rPr lang="ru-RU" sz="3600" dirty="0"/>
              <a:t> </a:t>
            </a:r>
            <a:r>
              <a:rPr lang="ru-RU" sz="3600" dirty="0" err="1"/>
              <a:t>прямих</a:t>
            </a:r>
            <a:r>
              <a:rPr lang="ru-RU" sz="3600" dirty="0"/>
              <a:t> </a:t>
            </a:r>
            <a:r>
              <a:rPr lang="ru-RU" sz="3600" dirty="0" err="1"/>
              <a:t>вимірювань</a:t>
            </a:r>
            <a:endParaRPr lang="uk-UA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87624" y="1124744"/>
                <a:ext cx="7746064" cy="5616624"/>
              </a:xfrm>
            </p:spPr>
            <p:txBody>
              <a:bodyPr>
                <a:normAutofit/>
              </a:bodyPr>
              <a:lstStyle/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uk-UA" sz="2400" dirty="0" smtClean="0"/>
                  <a:t>Випадкові  </a:t>
                </a:r>
                <a:r>
                  <a:rPr lang="uk-UA" sz="2400" dirty="0"/>
                  <a:t>похибки  проявляються  при  багаторазових  </a:t>
                </a:r>
                <a:r>
                  <a:rPr lang="uk-UA" sz="2400" dirty="0" smtClean="0"/>
                  <a:t>вимірюваннях </a:t>
                </a:r>
                <a:r>
                  <a:rPr lang="uk-UA" sz="2400" dirty="0"/>
                  <a:t>однієї фізичної величини в однакових умовах одним оператором і за </a:t>
                </a:r>
                <a:r>
                  <a:rPr lang="uk-UA" sz="2400" dirty="0" smtClean="0"/>
                  <a:t>допомогою </a:t>
                </a:r>
                <a:r>
                  <a:rPr lang="uk-UA" sz="2400" dirty="0"/>
                  <a:t>одного і того самого засобу вимірювання. Такі вимірювання </a:t>
                </a:r>
                <a:r>
                  <a:rPr lang="uk-UA" sz="2400" dirty="0" smtClean="0"/>
                  <a:t>прийнято </a:t>
                </a:r>
                <a:r>
                  <a:rPr lang="uk-UA" sz="2400" dirty="0"/>
                  <a:t>називати </a:t>
                </a:r>
                <a:r>
                  <a:rPr lang="uk-UA" sz="2400" b="1" dirty="0" err="1"/>
                  <a:t>рівноточними</a:t>
                </a:r>
                <a:r>
                  <a:rPr lang="uk-UA" sz="2400" dirty="0"/>
                  <a:t>. </a:t>
                </a:r>
              </a:p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uk-UA" sz="2400" dirty="0" smtClean="0"/>
                  <a:t>При  </a:t>
                </a:r>
                <a:r>
                  <a:rPr lang="uk-UA" sz="2400" dirty="0"/>
                  <a:t>статистичній  обробці  результатів  багаторазових  вимірювань </a:t>
                </a:r>
                <a:r>
                  <a:rPr lang="uk-UA" sz="2400" dirty="0" smtClean="0"/>
                  <a:t>необхідно </a:t>
                </a:r>
                <a:r>
                  <a:rPr lang="uk-UA" sz="2400" dirty="0"/>
                  <a:t>виконати таку послідовність дій: </a:t>
                </a:r>
              </a:p>
              <a:p>
                <a:pPr marL="82296" indent="0" algn="just">
                  <a:buNone/>
                </a:pPr>
                <a:r>
                  <a:rPr lang="en-US" sz="2400" dirty="0" smtClean="0"/>
                  <a:t>	1) </a:t>
                </a:r>
                <a:r>
                  <a:rPr lang="uk-UA" sz="2400" dirty="0" smtClean="0"/>
                  <a:t>Провести  </a:t>
                </a:r>
                <a:r>
                  <a:rPr lang="uk-UA" sz="2400" dirty="0"/>
                  <a:t>багаторазові  вимірювання  і  отримати  масив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uk-U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uk-U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uk-UA" sz="2400" dirty="0" smtClean="0"/>
                  <a:t>вимірювальної </a:t>
                </a:r>
                <a:r>
                  <a:rPr lang="uk-UA" sz="2400" dirty="0"/>
                  <a:t>інформації; </a:t>
                </a:r>
              </a:p>
              <a:p>
                <a:pPr marL="82296" indent="0" algn="just">
                  <a:buNone/>
                </a:pPr>
                <a:r>
                  <a:rPr lang="en-US" sz="2400" dirty="0" smtClean="0"/>
                  <a:t>	2) </a:t>
                </a:r>
                <a:r>
                  <a:rPr lang="uk-UA" sz="2400" dirty="0" smtClean="0"/>
                  <a:t>Ввести  </a:t>
                </a:r>
                <a:r>
                  <a:rPr lang="uk-UA" sz="2400" dirty="0"/>
                  <a:t>поправку  в  результати  вимірювань,  вилучивши  відомі </a:t>
                </a:r>
                <a:r>
                  <a:rPr lang="uk-UA" sz="2400" dirty="0" smtClean="0"/>
                  <a:t>систематичні </a:t>
                </a:r>
                <a:r>
                  <a:rPr lang="uk-UA" sz="2400" dirty="0"/>
                  <a:t>похибки; 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7624" y="1124744"/>
                <a:ext cx="7746064" cy="5616624"/>
              </a:xfrm>
              <a:blipFill rotWithShape="0">
                <a:blip r:embed="rId2"/>
                <a:stretch>
                  <a:fillRect l="-157" t="-869" r="-118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26469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259632" y="1124744"/>
                <a:ext cx="7674056" cy="5544616"/>
              </a:xfrm>
            </p:spPr>
            <p:txBody>
              <a:bodyPr>
                <a:normAutofit/>
              </a:bodyPr>
              <a:lstStyle/>
              <a:p>
                <a:pPr marL="82296" indent="0" algn="just">
                  <a:buNone/>
                </a:pPr>
                <a:r>
                  <a:rPr lang="en-US" sz="2400" dirty="0" smtClean="0"/>
                  <a:t>	3) </a:t>
                </a:r>
                <a:r>
                  <a:rPr lang="ru-RU" sz="2400" dirty="0" err="1" smtClean="0"/>
                  <a:t>Знайти</a:t>
                </a:r>
                <a:r>
                  <a:rPr lang="ru-RU" sz="2400" dirty="0" smtClean="0"/>
                  <a:t>  </a:t>
                </a:r>
                <a:r>
                  <a:rPr lang="ru-RU" sz="2400" dirty="0" err="1"/>
                  <a:t>математичне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сподівання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поправлених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результатів</a:t>
                </a:r>
                <a:r>
                  <a:rPr lang="ru-RU" sz="2400" dirty="0"/>
                  <a:t>  </a:t>
                </a:r>
                <a:r>
                  <a:rPr lang="ru-RU" sz="2400" dirty="0" err="1" smtClean="0"/>
                  <a:t>спостережень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і </a:t>
                </a:r>
                <a:r>
                  <a:rPr lang="ru-RU" sz="2400" dirty="0" err="1"/>
                  <a:t>взяти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його</a:t>
                </a:r>
                <a:r>
                  <a:rPr lang="ru-RU" sz="2400" dirty="0"/>
                  <a:t> за </a:t>
                </a:r>
                <a:r>
                  <a:rPr lang="ru-RU" sz="2400" dirty="0" err="1"/>
                  <a:t>дійсне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значення</a:t>
                </a:r>
                <a:r>
                  <a:rPr lang="ru-RU" sz="2400" dirty="0"/>
                  <a:t>. </a:t>
                </a:r>
              </a:p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ru-RU" sz="2400" dirty="0" smtClean="0"/>
                  <a:t>Для </a:t>
                </a:r>
                <a:r>
                  <a:rPr lang="ru-RU" sz="2400" dirty="0"/>
                  <a:t>нормального закону </a:t>
                </a:r>
                <a:r>
                  <a:rPr lang="ru-RU" sz="2400" dirty="0" err="1"/>
                  <a:t>розподілу</a:t>
                </a:r>
                <a:r>
                  <a:rPr lang="ru-RU" sz="2400" dirty="0"/>
                  <a:t>, а </a:t>
                </a:r>
                <a:r>
                  <a:rPr lang="ru-RU" sz="2400" dirty="0" err="1"/>
                  <a:t>якщо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поступитися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ефективністю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оцінки</a:t>
                </a:r>
                <a:r>
                  <a:rPr lang="ru-RU" sz="2400" dirty="0"/>
                  <a:t>, то й для </a:t>
                </a:r>
                <a:r>
                  <a:rPr lang="ru-RU" sz="2400" dirty="0" err="1"/>
                  <a:t>всіх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симетричних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розподілів</a:t>
                </a:r>
                <a:r>
                  <a:rPr lang="ru-RU" sz="2400" dirty="0"/>
                  <a:t>, за </a:t>
                </a:r>
                <a:r>
                  <a:rPr lang="ru-RU" sz="2400" dirty="0" err="1"/>
                  <a:t>оцінку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математичного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сподівання</a:t>
                </a:r>
                <a:r>
                  <a:rPr lang="ru-RU" sz="2400" dirty="0"/>
                  <a:t> ряду </a:t>
                </a:r>
                <a:r>
                  <a:rPr lang="ru-RU" sz="2400" dirty="0" err="1"/>
                  <a:t>рівноточних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спостережень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беруть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середнє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арифметичне</a:t>
                </a:r>
                <a:r>
                  <a:rPr lang="ru-RU" sz="2400" dirty="0" smtClean="0"/>
                  <a:t> </a:t>
                </a:r>
                <a:endParaRPr lang="en-US" sz="2400" dirty="0" smtClean="0"/>
              </a:p>
              <a:p>
                <a:pPr marL="82296" indent="0" algn="just">
                  <a:buNone/>
                </a:pPr>
                <a:endParaRPr lang="en-US" sz="2400" dirty="0" smtClean="0"/>
              </a:p>
              <a:p>
                <a:pPr marL="82296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9632" y="1124744"/>
                <a:ext cx="7674056" cy="5544616"/>
              </a:xfrm>
              <a:blipFill rotWithShape="0">
                <a:blip r:embed="rId2"/>
                <a:stretch>
                  <a:fillRect l="-159" t="-990" r="-1191" b="-836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864096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/>
              <a:t>Оцінювання</a:t>
            </a:r>
            <a:r>
              <a:rPr lang="ru-RU" sz="3600" dirty="0"/>
              <a:t> </a:t>
            </a:r>
            <a:r>
              <a:rPr lang="ru-RU" sz="3600" dirty="0" err="1"/>
              <a:t>випадкових</a:t>
            </a:r>
            <a:r>
              <a:rPr lang="ru-RU" sz="3600" dirty="0"/>
              <a:t> </a:t>
            </a:r>
            <a:r>
              <a:rPr lang="ru-RU" sz="3600" dirty="0" err="1"/>
              <a:t>похибок</a:t>
            </a:r>
            <a:r>
              <a:rPr lang="ru-RU" sz="3600" dirty="0"/>
              <a:t> </a:t>
            </a:r>
            <a:r>
              <a:rPr lang="ru-RU" sz="3600" dirty="0" err="1"/>
              <a:t>прямих</a:t>
            </a:r>
            <a:r>
              <a:rPr lang="ru-RU" sz="3600" dirty="0"/>
              <a:t> </a:t>
            </a:r>
            <a:r>
              <a:rPr lang="ru-RU" sz="3600" dirty="0" err="1"/>
              <a:t>вимірювань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548126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Поправка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259632" y="908720"/>
                <a:ext cx="7674056" cy="5760640"/>
              </a:xfrm>
            </p:spPr>
            <p:txBody>
              <a:bodyPr>
                <a:noAutofit/>
              </a:bodyPr>
              <a:lstStyle/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ru-RU" sz="2400" dirty="0" err="1" smtClean="0"/>
                  <a:t>Якщо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абсолютну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похибку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взяти</a:t>
                </a:r>
                <a:r>
                  <a:rPr lang="ru-RU" sz="2400" dirty="0"/>
                  <a:t> з </a:t>
                </a:r>
                <a:r>
                  <a:rPr lang="ru-RU" sz="2400" dirty="0" err="1"/>
                  <a:t>протилежним</a:t>
                </a:r>
                <a:r>
                  <a:rPr lang="ru-RU" sz="2400" dirty="0"/>
                  <a:t> знаком і </a:t>
                </a:r>
                <a:r>
                  <a:rPr lang="ru-RU" sz="2400" dirty="0" err="1"/>
                  <a:t>алгебрично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додати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ru-RU" sz="24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ru-RU" sz="2400" dirty="0" smtClean="0"/>
                  <a:t> до </a:t>
                </a:r>
                <a:r>
                  <a:rPr lang="ru-RU" sz="2400" dirty="0"/>
                  <a:t>результату </a:t>
                </a:r>
                <a:r>
                  <a:rPr lang="ru-RU" sz="2400" dirty="0" err="1"/>
                  <a:t>вимірювання</a:t>
                </a:r>
                <a:r>
                  <a:rPr lang="ru-RU" sz="2400" dirty="0"/>
                  <a:t>, то </a:t>
                </a:r>
                <a:r>
                  <a:rPr lang="ru-RU" sz="2400" dirty="0" err="1"/>
                  <a:t>можна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вилучити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систематичну</a:t>
                </a:r>
                <a:r>
                  <a:rPr lang="ru-RU" sz="2400" dirty="0" smtClean="0"/>
                  <a:t>  </a:t>
                </a:r>
                <a:r>
                  <a:rPr lang="ru-RU" sz="2400" dirty="0" err="1"/>
                  <a:t>похибку</a:t>
                </a:r>
                <a:r>
                  <a:rPr lang="ru-RU" sz="2400" dirty="0"/>
                  <a:t>  з  </a:t>
                </a:r>
                <a:r>
                  <a:rPr lang="ru-RU" sz="2400" dirty="0" err="1"/>
                  <a:t>результатів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вимірювання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або</a:t>
                </a:r>
                <a:r>
                  <a:rPr lang="ru-RU" sz="2400" dirty="0"/>
                  <a:t>  ввести  поправку  в </a:t>
                </a:r>
                <a:r>
                  <a:rPr lang="ru-RU" sz="2400" dirty="0" err="1" smtClean="0"/>
                  <a:t>результати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вимірювання</a:t>
                </a:r>
                <a:r>
                  <a:rPr lang="ru-RU" sz="2400" dirty="0"/>
                  <a:t>. </a:t>
                </a:r>
              </a:p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ru-RU" sz="2400" b="1" dirty="0" smtClean="0"/>
                  <a:t>Поправка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– </a:t>
                </a:r>
                <a:r>
                  <a:rPr lang="ru-RU" sz="2400" dirty="0" err="1"/>
                  <a:t>значення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величини</a:t>
                </a:r>
                <a:r>
                  <a:rPr lang="ru-RU" sz="2400" dirty="0"/>
                  <a:t>, </a:t>
                </a:r>
                <a:r>
                  <a:rPr lang="ru-RU" sz="2400" dirty="0" err="1"/>
                  <a:t>що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алгебрично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додається</a:t>
                </a:r>
                <a:r>
                  <a:rPr lang="ru-RU" sz="2400" dirty="0"/>
                  <a:t> до </a:t>
                </a:r>
                <a:r>
                  <a:rPr lang="ru-RU" sz="2400" dirty="0" smtClean="0"/>
                  <a:t>результату </a:t>
                </a:r>
                <a:r>
                  <a:rPr lang="ru-RU" sz="2400" dirty="0" err="1"/>
                  <a:t>вимірювання</a:t>
                </a:r>
                <a:r>
                  <a:rPr lang="ru-RU" sz="2400" dirty="0"/>
                  <a:t> з метою </a:t>
                </a:r>
                <a:r>
                  <a:rPr lang="ru-RU" sz="2400" dirty="0" err="1" smtClean="0"/>
                  <a:t>вилучення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систематичної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похибки</a:t>
                </a:r>
                <a:r>
                  <a:rPr lang="ru-RU" sz="2400" dirty="0"/>
                  <a:t>. </a:t>
                </a:r>
                <a:endParaRPr lang="en-US" sz="2400" dirty="0" smtClean="0"/>
              </a:p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ru-RU" sz="2400" dirty="0"/>
                  <a:t>У </a:t>
                </a:r>
                <a:r>
                  <a:rPr lang="ru-RU" sz="2400" dirty="0" err="1"/>
                  <a:t>багатьох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випадках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числове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значення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абсолютної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похибки</a:t>
                </a:r>
                <a:r>
                  <a:rPr lang="ru-RU" sz="2400" dirty="0"/>
                  <a:t> не </a:t>
                </a:r>
                <a:r>
                  <a:rPr lang="ru-RU" sz="2400" dirty="0" err="1"/>
                  <a:t>дає</a:t>
                </a:r>
                <a:r>
                  <a:rPr lang="ru-RU" sz="2400" dirty="0"/>
                  <a:t> </a:t>
                </a:r>
                <a:r>
                  <a:rPr lang="ru-RU" sz="2400" dirty="0" smtClean="0"/>
                  <a:t>правильного </a:t>
                </a:r>
                <a:r>
                  <a:rPr lang="ru-RU" sz="2400" dirty="0" err="1"/>
                  <a:t>уявлення</a:t>
                </a:r>
                <a:r>
                  <a:rPr lang="ru-RU" sz="2400" dirty="0"/>
                  <a:t> про </a:t>
                </a:r>
                <a:r>
                  <a:rPr lang="ru-RU" sz="2400" dirty="0" err="1"/>
                  <a:t>точність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вимірювання</a:t>
                </a:r>
                <a:r>
                  <a:rPr lang="ru-RU" sz="2400" dirty="0"/>
                  <a:t>, </a:t>
                </a:r>
                <a:r>
                  <a:rPr lang="ru-RU" sz="2400" dirty="0" err="1"/>
                  <a:t>ступінь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достовірності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одержаного</a:t>
                </a:r>
                <a:r>
                  <a:rPr lang="ru-RU" sz="2400" dirty="0" smtClean="0"/>
                  <a:t>  </a:t>
                </a:r>
                <a:r>
                  <a:rPr lang="ru-RU" sz="2400" dirty="0"/>
                  <a:t>результату.  Тому  введено  </a:t>
                </a:r>
                <a:r>
                  <a:rPr lang="ru-RU" sz="2400" dirty="0" err="1"/>
                  <a:t>більш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універсальну</a:t>
                </a:r>
                <a:r>
                  <a:rPr lang="ru-RU" sz="2400" dirty="0"/>
                  <a:t>  </a:t>
                </a:r>
                <a:r>
                  <a:rPr lang="ru-RU" sz="2400" dirty="0" smtClean="0"/>
                  <a:t>характеристику </a:t>
                </a:r>
                <a:r>
                  <a:rPr lang="ru-RU" sz="2400" dirty="0" err="1"/>
                  <a:t>точності</a:t>
                </a:r>
                <a:r>
                  <a:rPr lang="ru-RU" sz="2400" dirty="0"/>
                  <a:t> у </a:t>
                </a:r>
                <a:r>
                  <a:rPr lang="ru-RU" sz="2400" dirty="0" err="1"/>
                  <a:t>вигляді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відносної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похибки</a:t>
                </a:r>
                <a:endParaRPr lang="ru-RU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9632" y="908720"/>
                <a:ext cx="7674056" cy="5760640"/>
              </a:xfrm>
              <a:blipFill rotWithShape="0">
                <a:blip r:embed="rId2"/>
                <a:stretch>
                  <a:fillRect l="-159" t="-847" r="-119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12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87624" y="980728"/>
                <a:ext cx="7746064" cy="5760640"/>
              </a:xfrm>
            </p:spPr>
            <p:txBody>
              <a:bodyPr>
                <a:normAutofit/>
              </a:bodyPr>
              <a:lstStyle/>
              <a:p>
                <a:pPr marL="82296" indent="0" algn="just">
                  <a:buNone/>
                </a:pPr>
                <a:r>
                  <a:rPr lang="en-US" sz="2400" dirty="0" smtClean="0"/>
                  <a:t>	4)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Визначити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випадкове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відхилення</a:t>
                </a:r>
                <a:r>
                  <a:rPr lang="ru-RU" sz="2400" dirty="0"/>
                  <a:t>. </a:t>
                </a:r>
              </a:p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ru-RU" sz="2400" dirty="0" err="1" smtClean="0"/>
                  <a:t>Різниця</a:t>
                </a:r>
                <a:r>
                  <a:rPr lang="ru-RU" sz="2400" dirty="0" smtClean="0"/>
                  <a:t> </a:t>
                </a:r>
                <a:endParaRPr lang="en-US" sz="2400" dirty="0" smtClean="0"/>
              </a:p>
              <a:p>
                <a:pPr marL="82296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  <a:p>
                <a:pPr marL="82296" indent="0" algn="just">
                  <a:buNone/>
                </a:pPr>
                <a:r>
                  <a:rPr lang="ru-RU" sz="2400" dirty="0"/>
                  <a:t>є </a:t>
                </a:r>
                <a:r>
                  <a:rPr lang="ru-RU" sz="2400" dirty="0" err="1"/>
                  <a:t>випадковим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відхиленням</a:t>
                </a:r>
                <a:r>
                  <a:rPr lang="ru-RU" sz="2400" dirty="0"/>
                  <a:t> (</a:t>
                </a:r>
                <a:r>
                  <a:rPr lang="ru-RU" sz="2400" dirty="0" err="1"/>
                  <a:t>випадковою</a:t>
                </a:r>
                <a:r>
                  <a:rPr lang="ru-RU" sz="2400" dirty="0"/>
                  <a:t>  абсолютною  </a:t>
                </a:r>
                <a:r>
                  <a:rPr lang="ru-RU" sz="2400" dirty="0" err="1"/>
                  <a:t>похибкою</a:t>
                </a:r>
                <a:r>
                  <a:rPr lang="ru-RU" sz="2400" dirty="0"/>
                  <a:t>)  при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ru-RU" sz="2400" dirty="0" err="1"/>
                  <a:t>му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спостереженні</a:t>
                </a:r>
                <a:r>
                  <a:rPr lang="ru-RU" sz="2400" dirty="0"/>
                  <a:t>. Вона </a:t>
                </a:r>
                <a:r>
                  <a:rPr lang="ru-RU" sz="2400" dirty="0" err="1"/>
                  <a:t>може</a:t>
                </a:r>
                <a:r>
                  <a:rPr lang="ru-RU" sz="2400" dirty="0"/>
                  <a:t> бути </a:t>
                </a:r>
                <a:r>
                  <a:rPr lang="ru-RU" sz="2400" dirty="0" err="1"/>
                  <a:t>додатною</a:t>
                </a:r>
                <a:r>
                  <a:rPr lang="ru-RU" sz="2400" dirty="0"/>
                  <a:t> і </a:t>
                </a:r>
                <a:r>
                  <a:rPr lang="ru-RU" sz="2400" dirty="0" err="1"/>
                  <a:t>від’ємною</a:t>
                </a:r>
                <a:r>
                  <a:rPr lang="ru-RU" sz="2400" dirty="0"/>
                  <a:t>. </a:t>
                </a:r>
              </a:p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ru-RU" sz="2400" dirty="0" err="1" smtClean="0"/>
                  <a:t>Середнє</a:t>
                </a:r>
                <a:r>
                  <a:rPr lang="ru-RU" sz="2400" dirty="0" smtClean="0"/>
                  <a:t>  </a:t>
                </a:r>
                <a:r>
                  <a:rPr lang="ru-RU" sz="2400" dirty="0" err="1"/>
                  <a:t>арифметичне</a:t>
                </a:r>
                <a:r>
                  <a:rPr lang="ru-RU" sz="2400" dirty="0"/>
                  <a:t>,  </a:t>
                </a:r>
                <a:r>
                  <a:rPr lang="ru-RU" sz="2400" dirty="0" err="1"/>
                  <a:t>незалежно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від</a:t>
                </a:r>
                <a:r>
                  <a:rPr lang="ru-RU" sz="2400" dirty="0"/>
                  <a:t>  закону  </a:t>
                </a:r>
                <a:r>
                  <a:rPr lang="ru-RU" sz="2400" dirty="0" err="1"/>
                  <a:t>розподілу</a:t>
                </a:r>
                <a:r>
                  <a:rPr lang="ru-RU" sz="2400" dirty="0"/>
                  <a:t>,  </a:t>
                </a:r>
                <a:r>
                  <a:rPr lang="ru-RU" sz="2400" dirty="0" err="1"/>
                  <a:t>має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такі</a:t>
                </a:r>
                <a:r>
                  <a:rPr lang="ru-RU" sz="2400" dirty="0"/>
                  <a:t> </a:t>
                </a:r>
                <a:r>
                  <a:rPr lang="uk-UA" sz="2400" dirty="0"/>
                  <a:t>в</a:t>
                </a:r>
                <a:r>
                  <a:rPr lang="ru-RU" sz="2400" dirty="0" err="1" smtClean="0"/>
                  <a:t>ластивості</a:t>
                </a:r>
                <a:endParaRPr lang="ru-RU" sz="2400" dirty="0" smtClean="0"/>
              </a:p>
              <a:p>
                <a:pPr marL="82296" indent="0" algn="just">
                  <a:buNone/>
                </a:pPr>
                <a:endParaRPr lang="en-US" sz="2400" dirty="0" smtClean="0"/>
              </a:p>
              <a:p>
                <a:pPr marL="82296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0 </m:t>
                          </m:r>
                          <m:r>
                            <a:rPr lang="uk-U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uk-UA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uk-U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uk-U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uk-U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e>
                      </m:nary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  <a:p>
                <a:pPr marL="82296" indent="0" algn="just">
                  <a:buNone/>
                </a:pPr>
                <a:r>
                  <a:rPr lang="ru-RU" sz="2400" dirty="0" err="1" smtClean="0"/>
                  <a:t>які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використовуються</a:t>
                </a:r>
                <a:r>
                  <a:rPr lang="ru-RU" sz="2400" dirty="0"/>
                  <a:t> для </a:t>
                </a:r>
                <a:r>
                  <a:rPr lang="ru-RU" sz="2400" dirty="0" err="1"/>
                  <a:t>перевірки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правильності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обчислення</a:t>
                </a:r>
                <a:r>
                  <a:rPr lang="ru-RU" sz="2400" dirty="0"/>
                  <a:t> x;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7624" y="980728"/>
                <a:ext cx="7746064" cy="5760640"/>
              </a:xfrm>
              <a:blipFill rotWithShape="0">
                <a:blip r:embed="rId2"/>
                <a:stretch>
                  <a:fillRect l="-157" t="-952" r="-1180" b="-687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576064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/>
              <a:t>Оцінювання</a:t>
            </a:r>
            <a:r>
              <a:rPr lang="ru-RU" sz="3600" dirty="0"/>
              <a:t> </a:t>
            </a:r>
            <a:r>
              <a:rPr lang="ru-RU" sz="3600" dirty="0" err="1"/>
              <a:t>випадкових</a:t>
            </a:r>
            <a:r>
              <a:rPr lang="ru-RU" sz="3600" dirty="0"/>
              <a:t> </a:t>
            </a:r>
            <a:r>
              <a:rPr lang="ru-RU" sz="3600" dirty="0" err="1"/>
              <a:t>похибок</a:t>
            </a:r>
            <a:r>
              <a:rPr lang="ru-RU" sz="3600" dirty="0"/>
              <a:t> </a:t>
            </a:r>
            <a:r>
              <a:rPr lang="ru-RU" sz="3600" dirty="0" err="1"/>
              <a:t>прямих</a:t>
            </a:r>
            <a:r>
              <a:rPr lang="ru-RU" sz="3600" dirty="0"/>
              <a:t> </a:t>
            </a:r>
            <a:r>
              <a:rPr lang="ru-RU" sz="3600" dirty="0" err="1"/>
              <a:t>вимірювань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6612793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87624" y="1124744"/>
                <a:ext cx="7746064" cy="5544616"/>
              </a:xfrm>
            </p:spPr>
            <p:txBody>
              <a:bodyPr>
                <a:normAutofit/>
              </a:bodyPr>
              <a:lstStyle/>
              <a:p>
                <a:pPr marL="82296" indent="0" algn="just">
                  <a:buNone/>
                </a:pPr>
                <a:r>
                  <a:rPr lang="ru-RU" sz="2400" dirty="0" smtClean="0"/>
                  <a:t>	5) </a:t>
                </a:r>
                <a:r>
                  <a:rPr lang="ru-RU" sz="2400" dirty="0" err="1"/>
                  <a:t>Обчислити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експериментальне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середнє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квадратичне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відхилення</a:t>
                </a:r>
                <a:r>
                  <a:rPr lang="ru-RU" sz="2400" dirty="0"/>
                  <a:t> </a:t>
                </a:r>
                <a:r>
                  <a:rPr lang="ru-RU" sz="2400" dirty="0" smtClean="0"/>
                  <a:t>(</a:t>
                </a:r>
                <a:r>
                  <a:rPr lang="ru-RU" sz="2400" dirty="0"/>
                  <a:t>СКВ) </a:t>
                </a:r>
                <a:r>
                  <a:rPr lang="ru-RU" sz="2400" dirty="0" err="1"/>
                  <a:t>результатів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вимірювання</a:t>
                </a:r>
                <a:r>
                  <a:rPr lang="ru-RU" sz="2400" dirty="0"/>
                  <a:t> за формулою Бесселя </a:t>
                </a:r>
                <a:endParaRPr lang="en-US" sz="2400" dirty="0" smtClean="0"/>
              </a:p>
              <a:p>
                <a:pPr marL="82296" indent="0">
                  <a:buNone/>
                </a:pPr>
                <a:endParaRPr lang="ru-RU" sz="2400" dirty="0"/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uk-UA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uk-UA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uk-UA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𝜗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uk-UA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 smtClean="0"/>
              </a:p>
              <a:p>
                <a:pPr marL="82296" indent="0" algn="just">
                  <a:buNone/>
                </a:pPr>
                <a:r>
                  <a:rPr lang="ru-RU" sz="2400" dirty="0" smtClean="0"/>
                  <a:t>де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ru-RU" sz="2400" i="1" baseline="-25000" dirty="0" err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ru-RU" sz="2400" dirty="0"/>
                  <a:t>  – результат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ru-RU" sz="2400" dirty="0"/>
                  <a:t>-</a:t>
                </a:r>
                <a:r>
                  <a:rPr lang="ru-RU" sz="2400" dirty="0" err="1"/>
                  <a:t>го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вимірювання</a:t>
                </a:r>
                <a:r>
                  <a:rPr lang="ru-RU" sz="2400" dirty="0"/>
                  <a:t>; 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/>
                  <a:t> – </a:t>
                </a:r>
                <a:r>
                  <a:rPr lang="ru-RU" sz="2400" dirty="0" err="1"/>
                  <a:t>середнє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арифметичне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ru-RU" sz="2400" dirty="0"/>
                  <a:t> </a:t>
                </a:r>
                <a:r>
                  <a:rPr lang="ru-RU" sz="2400" dirty="0" err="1" smtClean="0"/>
                  <a:t>результатів</a:t>
                </a:r>
                <a:r>
                  <a:rPr lang="ru-RU" sz="2400" dirty="0"/>
                  <a:t>. </a:t>
                </a:r>
                <a:endParaRPr lang="en-US" sz="2400" dirty="0" smtClean="0"/>
              </a:p>
              <a:p>
                <a:pPr marL="82296" indent="0" algn="just">
                  <a:buNone/>
                </a:pPr>
                <a:r>
                  <a:rPr lang="en-US" sz="2400" dirty="0" smtClean="0"/>
                  <a:t>	6) </a:t>
                </a:r>
                <a:r>
                  <a:rPr lang="ru-RU" sz="2400" dirty="0" err="1" smtClean="0"/>
                  <a:t>Визначити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середнє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квадратичне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відхилення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середнього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арифметичного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за формулою </a:t>
                </a:r>
                <a:endParaRPr lang="en-US" sz="2400" dirty="0" smtClean="0"/>
              </a:p>
              <a:p>
                <a:pPr marL="82296" indent="0" algn="just">
                  <a:buNone/>
                </a:pPr>
                <a:endParaRPr lang="en-US" sz="2400" dirty="0"/>
              </a:p>
              <a:p>
                <a:pPr marL="82296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uk-UA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acc>
                        <m:accPr>
                          <m:chr m:val="̅"/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]=</m:t>
                      </m:r>
                      <m:f>
                        <m:fPr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uk-UA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7624" y="1124744"/>
                <a:ext cx="7746064" cy="5544616"/>
              </a:xfrm>
              <a:blipFill rotWithShape="0">
                <a:blip r:embed="rId2"/>
                <a:stretch>
                  <a:fillRect l="-157" t="-880" r="-118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/>
              <a:t>Оцінювання</a:t>
            </a:r>
            <a:r>
              <a:rPr lang="ru-RU" sz="3600" dirty="0"/>
              <a:t> </a:t>
            </a:r>
            <a:r>
              <a:rPr lang="ru-RU" sz="3600" dirty="0" err="1"/>
              <a:t>випадкових</a:t>
            </a:r>
            <a:r>
              <a:rPr lang="ru-RU" sz="3600" dirty="0"/>
              <a:t> </a:t>
            </a:r>
            <a:r>
              <a:rPr lang="ru-RU" sz="3600" dirty="0" err="1"/>
              <a:t>похибок</a:t>
            </a:r>
            <a:r>
              <a:rPr lang="ru-RU" sz="3600" dirty="0"/>
              <a:t> </a:t>
            </a:r>
            <a:r>
              <a:rPr lang="ru-RU" sz="3600" dirty="0" err="1"/>
              <a:t>прямих</a:t>
            </a:r>
            <a:r>
              <a:rPr lang="ru-RU" sz="3600" dirty="0"/>
              <a:t> </a:t>
            </a:r>
            <a:r>
              <a:rPr lang="ru-RU" sz="3600" dirty="0" err="1"/>
              <a:t>вимірювань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5083495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1196752"/>
                <a:ext cx="7818072" cy="5544616"/>
              </a:xfrm>
            </p:spPr>
            <p:txBody>
              <a:bodyPr>
                <a:normAutofit/>
              </a:bodyPr>
              <a:lstStyle/>
              <a:p>
                <a:pPr marL="82296" indent="0" algn="just">
                  <a:buNone/>
                </a:pPr>
                <a:r>
                  <a:rPr lang="en-US" sz="2400" dirty="0" smtClean="0"/>
                  <a:t>	7) </a:t>
                </a:r>
                <a:r>
                  <a:rPr lang="uk-UA" sz="2400" dirty="0" smtClean="0"/>
                  <a:t>Визначити  </a:t>
                </a:r>
                <a:r>
                  <a:rPr lang="uk-UA" sz="2400" dirty="0"/>
                  <a:t>довірчі  границі  похибки  вимірювання,  що  являють </a:t>
                </a:r>
                <a:r>
                  <a:rPr lang="uk-UA" sz="2400" dirty="0" smtClean="0"/>
                  <a:t>собою  </a:t>
                </a:r>
                <a:r>
                  <a:rPr lang="uk-UA" sz="2400" dirty="0"/>
                  <a:t>верхню  й  нижню  межі,  які  накривають  із  заданою  ймовірністю </a:t>
                </a:r>
                <a:r>
                  <a:rPr lang="uk-UA" sz="2400" dirty="0" smtClean="0"/>
                  <a:t>похибку </a:t>
                </a:r>
                <a:r>
                  <a:rPr lang="uk-UA" sz="2400" dirty="0"/>
                  <a:t>вимірювання. </a:t>
                </a:r>
                <a:endParaRPr lang="en-US" sz="2400" dirty="0" smtClean="0"/>
              </a:p>
              <a:p>
                <a:pPr marL="82296" indent="0" algn="just">
                  <a:buNone/>
                </a:pPr>
                <a:r>
                  <a:rPr lang="en-US" sz="2400" dirty="0"/>
                  <a:t>	</a:t>
                </a:r>
                <a:r>
                  <a:rPr lang="uk-UA" sz="2400" dirty="0" smtClean="0"/>
                  <a:t>Якщо  </a:t>
                </a:r>
                <a:r>
                  <a:rPr lang="uk-UA" sz="2400" dirty="0"/>
                  <a:t>число  вимірювань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≤20…30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:r>
                  <a:rPr lang="uk-UA" sz="2400" dirty="0"/>
                  <a:t>то  довірчий  інтервал  </a:t>
                </a:r>
                <a:r>
                  <a:rPr lang="uk-UA" sz="2400" dirty="0" smtClean="0"/>
                  <a:t>випадкової  </a:t>
                </a:r>
                <a:r>
                  <a:rPr lang="uk-UA" sz="2400" dirty="0"/>
                  <a:t>похибки  при  заданих  імовірності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uk-UA" sz="2400" dirty="0" smtClean="0"/>
                  <a:t>і</a:t>
                </a:r>
                <a:r>
                  <a:rPr lang="en-US" sz="2400" dirty="0" smtClean="0"/>
                  <a:t> </a:t>
                </a:r>
                <a:r>
                  <a:rPr lang="uk-UA" sz="2400" dirty="0" smtClean="0"/>
                  <a:t>середньому  </a:t>
                </a:r>
                <a:r>
                  <a:rPr lang="uk-UA" sz="2400" dirty="0"/>
                  <a:t>квадратичному </a:t>
                </a:r>
                <a:r>
                  <a:rPr lang="uk-UA" sz="2400" dirty="0" smtClean="0"/>
                  <a:t>відхиленні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uk-UA" sz="2400" dirty="0" smtClean="0"/>
                  <a:t>визначається </a:t>
                </a:r>
                <a:r>
                  <a:rPr lang="uk-UA" sz="2400" dirty="0"/>
                  <a:t>за формулою </a:t>
                </a:r>
                <a:r>
                  <a:rPr lang="uk-UA" sz="2400" dirty="0" smtClean="0"/>
                  <a:t>Стьюдента</a:t>
                </a:r>
                <a:endParaRPr lang="en-US" sz="2400" dirty="0" smtClean="0"/>
              </a:p>
              <a:p>
                <a:pPr marL="82296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acc>
                        <m:accPr>
                          <m:chr m:val="̅"/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uk-U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acc>
                        <m:accPr>
                          <m:chr m:val="̅"/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 smtClean="0"/>
              </a:p>
              <a:p>
                <a:pPr marL="82296" indent="0" algn="just">
                  <a:buNone/>
                </a:pPr>
                <a:r>
                  <a:rPr lang="uk-UA" sz="2400" dirty="0"/>
                  <a:t>де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uk-UA" sz="2400" dirty="0" smtClean="0"/>
                  <a:t> </a:t>
                </a:r>
                <a:r>
                  <a:rPr lang="uk-UA" sz="2400" dirty="0"/>
                  <a:t>– коефіцієнт розподілу Стьюдента, який залежить від заданої </a:t>
                </a:r>
                <a:r>
                  <a:rPr lang="uk-UA" sz="2400" dirty="0" smtClean="0"/>
                  <a:t>ймовірності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uk-UA" sz="2400" dirty="0" smtClean="0"/>
                  <a:t> </a:t>
                </a:r>
                <a:r>
                  <a:rPr lang="uk-UA" sz="2400" dirty="0"/>
                  <a:t>і числа вимірювань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. </a:t>
                </a:r>
                <a:endParaRPr lang="en-US" sz="2400" dirty="0" smtClean="0"/>
              </a:p>
              <a:p>
                <a:pPr marL="82296" indent="0" algn="just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8) </a:t>
                </a:r>
                <a:r>
                  <a:rPr lang="ru-RU" sz="2400" dirty="0" smtClean="0"/>
                  <a:t>Подати </a:t>
                </a:r>
                <a:r>
                  <a:rPr lang="ru-RU" sz="2400" dirty="0"/>
                  <a:t>результат </a:t>
                </a:r>
                <a:r>
                  <a:rPr lang="ru-RU" sz="2400" dirty="0" err="1" smtClean="0"/>
                  <a:t>вимірювання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д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uk-UA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1196752"/>
                <a:ext cx="7818072" cy="5544616"/>
              </a:xfrm>
              <a:blipFill rotWithShape="0">
                <a:blip r:embed="rId2"/>
                <a:stretch>
                  <a:fillRect l="-78" t="-989" r="-116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/>
              <a:t>Оцінювання</a:t>
            </a:r>
            <a:r>
              <a:rPr lang="ru-RU" sz="3600" dirty="0"/>
              <a:t> </a:t>
            </a:r>
            <a:r>
              <a:rPr lang="ru-RU" sz="3600" dirty="0" err="1"/>
              <a:t>випадкових</a:t>
            </a:r>
            <a:r>
              <a:rPr lang="ru-RU" sz="3600" dirty="0"/>
              <a:t> </a:t>
            </a:r>
            <a:r>
              <a:rPr lang="ru-RU" sz="3600" dirty="0" err="1"/>
              <a:t>похибок</a:t>
            </a:r>
            <a:r>
              <a:rPr lang="ru-RU" sz="3600" dirty="0"/>
              <a:t> </a:t>
            </a:r>
            <a:r>
              <a:rPr lang="ru-RU" sz="3600" dirty="0" err="1"/>
              <a:t>прямих</a:t>
            </a:r>
            <a:r>
              <a:rPr lang="ru-RU" sz="3600" dirty="0"/>
              <a:t> </a:t>
            </a:r>
            <a:r>
              <a:rPr lang="ru-RU" sz="3600" dirty="0" err="1"/>
              <a:t>вимірювань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8235464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920880" cy="648072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Методика оцінювання випадкових </a:t>
            </a:r>
            <a:r>
              <a:rPr lang="uk-UA" sz="3600" dirty="0" smtClean="0"/>
              <a:t>похибок</a:t>
            </a:r>
            <a:r>
              <a:rPr lang="en-US" sz="3600" dirty="0"/>
              <a:t> </a:t>
            </a:r>
            <a:r>
              <a:rPr lang="ru-RU" sz="3600" dirty="0" err="1" smtClean="0"/>
              <a:t>опосередкованих</a:t>
            </a:r>
            <a:r>
              <a:rPr lang="ru-RU" sz="3600" dirty="0" smtClean="0"/>
              <a:t> </a:t>
            </a:r>
            <a:r>
              <a:rPr lang="ru-RU" sz="3600" dirty="0" err="1"/>
              <a:t>вимірювань</a:t>
            </a:r>
            <a:endParaRPr lang="uk-UA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1124744"/>
                <a:ext cx="7818072" cy="5616624"/>
              </a:xfrm>
            </p:spPr>
            <p:txBody>
              <a:bodyPr>
                <a:normAutofit/>
              </a:bodyPr>
              <a:lstStyle/>
              <a:p>
                <a:pPr marL="82296" indent="0" algn="just">
                  <a:buNone/>
                </a:pPr>
                <a:r>
                  <a:rPr lang="ru-RU" sz="2400" dirty="0" smtClean="0"/>
                  <a:t>	</a:t>
                </a:r>
                <a:r>
                  <a:rPr lang="ru-RU" sz="2400" dirty="0" err="1" smtClean="0"/>
                  <a:t>Оцінку</a:t>
                </a:r>
                <a:r>
                  <a:rPr lang="ru-RU" sz="2400" dirty="0" smtClean="0"/>
                  <a:t>  </a:t>
                </a:r>
                <a:r>
                  <a:rPr lang="ru-RU" sz="2400" dirty="0" err="1"/>
                  <a:t>випадкових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похибок</a:t>
                </a:r>
                <a:r>
                  <a:rPr lang="ru-RU" sz="2400" dirty="0"/>
                  <a:t>  </a:t>
                </a:r>
                <a:r>
                  <a:rPr lang="ru-RU" sz="2400" dirty="0" err="1" smtClean="0"/>
                  <a:t>опосередкованих</a:t>
                </a:r>
                <a:r>
                  <a:rPr lang="ru-RU" sz="2400" dirty="0" smtClean="0"/>
                  <a:t>  </a:t>
                </a:r>
                <a:r>
                  <a:rPr lang="ru-RU" sz="2400" dirty="0" err="1"/>
                  <a:t>вимірювань</a:t>
                </a:r>
                <a:r>
                  <a:rPr lang="ru-RU" sz="2400" dirty="0"/>
                  <a:t>  </a:t>
                </a:r>
                <a:r>
                  <a:rPr lang="ru-RU" sz="2400" dirty="0" err="1" smtClean="0"/>
                  <a:t>необхідно</a:t>
                </a:r>
                <a:r>
                  <a:rPr lang="en-US" sz="2400" dirty="0" smtClean="0"/>
                  <a:t> </a:t>
                </a:r>
                <a:r>
                  <a:rPr lang="ru-RU" sz="2400" dirty="0" err="1" smtClean="0"/>
                  <a:t>здійснювати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за такою методикою: </a:t>
                </a:r>
                <a:endParaRPr lang="ru-RU" sz="2400" dirty="0" smtClean="0"/>
              </a:p>
              <a:p>
                <a:pPr marL="82296" indent="0" algn="just">
                  <a:buNone/>
                </a:pPr>
                <a:r>
                  <a:rPr lang="ru-RU" sz="2400" dirty="0" smtClean="0"/>
                  <a:t>	1) </a:t>
                </a:r>
                <a:r>
                  <a:rPr lang="ru-RU" sz="2400" dirty="0" err="1" smtClean="0"/>
                  <a:t>Визначити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для </a:t>
                </a:r>
                <a:r>
                  <a:rPr lang="ru-RU" sz="2400" dirty="0" err="1"/>
                  <a:t>результатів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прями</a:t>
                </a:r>
                <a:r>
                  <a:rPr lang="ru-RU" sz="2400" dirty="0" err="1"/>
                  <a:t>х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вимірювань</a:t>
                </a:r>
                <a:r>
                  <a:rPr lang="en-US" sz="2400" dirty="0" smtClean="0"/>
                  <a:t> </a:t>
                </a:r>
                <a:r>
                  <a:rPr lang="ru-RU" sz="2400" dirty="0" err="1" smtClean="0"/>
                  <a:t>опосередкованих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вимірювань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ru-RU" sz="2400" dirty="0"/>
                  <a:t>і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l-GR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l-GR" sz="24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uk-UA" sz="2400" b="0" i="0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 smtClean="0"/>
              </a:p>
              <a:p>
                <a:pPr marL="82296" indent="0" algn="just">
                  <a:buNone/>
                </a:pPr>
                <a:r>
                  <a:rPr lang="ru-RU" sz="2400" dirty="0" smtClean="0"/>
                  <a:t>	2) </a:t>
                </a:r>
                <a:r>
                  <a:rPr lang="ru-RU" sz="2400" dirty="0" err="1" smtClean="0"/>
                  <a:t>Визначити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значення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невідомої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величини</a:t>
                </a:r>
                <a:r>
                  <a:rPr lang="ru-RU" sz="2400" dirty="0"/>
                  <a:t> </a:t>
                </a:r>
                <a:endParaRPr lang="ru-RU" sz="2400" dirty="0" smtClean="0"/>
              </a:p>
              <a:p>
                <a:pPr marL="82296" indent="0" algn="ctr">
                  <a:buNone/>
                </a:pP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2,…,</m:t>
                    </m:r>
                    <m:r>
                      <a:rPr lang="ru-RU" sz="2400" i="1" dirty="0" err="1" smtClean="0">
                        <a:latin typeface="Cambria Math" panose="02040503050406030204" pitchFamily="18" charset="0"/>
                      </a:rPr>
                      <m:t>𝑥𝑛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400" dirty="0" smtClean="0"/>
                  <a:t>;</a:t>
                </a:r>
              </a:p>
              <a:p>
                <a:pPr marL="82296" indent="0" algn="just">
                  <a:buNone/>
                </a:pPr>
                <a:r>
                  <a:rPr lang="ru-RU" sz="2400" dirty="0" smtClean="0"/>
                  <a:t>	3) </a:t>
                </a:r>
                <a:r>
                  <a:rPr lang="ru-RU" sz="2400" dirty="0" err="1" smtClean="0"/>
                  <a:t>Визначити</a:t>
                </a:r>
                <a:r>
                  <a:rPr lang="ru-RU" sz="2400" dirty="0" smtClean="0"/>
                  <a:t> вагу </a:t>
                </a:r>
                <a:r>
                  <a:rPr lang="ru-RU" sz="2400" dirty="0" err="1" smtClean="0"/>
                  <a:t>кожної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часткової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похибки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опосередкованих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вимірюваннь</a:t>
                </a:r>
                <a:endParaRPr lang="ru-RU" sz="2400" dirty="0" smtClean="0"/>
              </a:p>
              <a:p>
                <a:pPr marL="82296" indent="0" algn="just">
                  <a:buNone/>
                </a:pPr>
                <a:endParaRPr lang="ru-RU" sz="2400" dirty="0" smtClean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1124744"/>
                <a:ext cx="7818072" cy="5616624"/>
              </a:xfrm>
              <a:blipFill rotWithShape="0">
                <a:blip r:embed="rId2"/>
                <a:stretch>
                  <a:fillRect l="-78" t="-869" r="-116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4999691"/>
            <a:ext cx="1567394" cy="94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357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87624" y="188640"/>
                <a:ext cx="7746064" cy="6480720"/>
              </a:xfrm>
            </p:spPr>
            <p:txBody>
              <a:bodyPr>
                <a:normAutofit/>
              </a:bodyPr>
              <a:lstStyle/>
              <a:p>
                <a:pPr marL="82296" indent="0" algn="just">
                  <a:buNone/>
                </a:pPr>
                <a:r>
                  <a:rPr lang="ru-RU" sz="2400" dirty="0" smtClean="0"/>
                  <a:t>	4) </a:t>
                </a:r>
                <a:r>
                  <a:rPr lang="ru-RU" sz="2400" dirty="0" err="1" smtClean="0"/>
                  <a:t>Обчислити</a:t>
                </a:r>
                <a:r>
                  <a:rPr lang="ru-RU" sz="2400" dirty="0" smtClean="0"/>
                  <a:t>  </a:t>
                </a:r>
                <a:r>
                  <a:rPr lang="ru-RU" sz="2400" dirty="0" err="1"/>
                  <a:t>часткові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випадкові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похибки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опосередкованих</a:t>
                </a:r>
                <a:r>
                  <a:rPr lang="ru-RU" sz="2400" dirty="0"/>
                  <a:t>  </a:t>
                </a:r>
                <a:r>
                  <a:rPr lang="ru-RU" sz="2400" dirty="0" err="1" smtClean="0"/>
                  <a:t>вимірювань</a:t>
                </a:r>
                <a:endParaRPr lang="ru-RU" sz="2400" dirty="0" smtClean="0"/>
              </a:p>
              <a:p>
                <a:pPr marL="82296" indent="0" algn="just">
                  <a:buNone/>
                </a:pPr>
                <a:endParaRPr lang="ru-RU" sz="2400" dirty="0"/>
              </a:p>
              <a:p>
                <a:pPr marL="82296" indent="0" algn="just">
                  <a:buNone/>
                </a:pPr>
                <a:endParaRPr lang="ru-RU" sz="2400" dirty="0" smtClean="0"/>
              </a:p>
              <a:p>
                <a:pPr marL="82296" indent="0" algn="just">
                  <a:buNone/>
                </a:pPr>
                <a:r>
                  <a:rPr lang="ru-RU" sz="2400" dirty="0" smtClean="0"/>
                  <a:t>	5</a:t>
                </a:r>
                <a:r>
                  <a:rPr lang="ru-RU" sz="2400" dirty="0"/>
                  <a:t>) </a:t>
                </a:r>
                <a:r>
                  <a:rPr lang="ru-RU" sz="2400" dirty="0" err="1"/>
                  <a:t>Знайти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оцінку</a:t>
                </a:r>
                <a:r>
                  <a:rPr lang="ru-RU" sz="2400" dirty="0"/>
                  <a:t> СКВ результату </a:t>
                </a:r>
                <a:r>
                  <a:rPr lang="ru-RU" sz="2400" dirty="0" err="1"/>
                  <a:t>опосередкованих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вимірювань</a:t>
                </a:r>
                <a:r>
                  <a:rPr lang="ru-RU" sz="2400" dirty="0" smtClean="0"/>
                  <a:t> </a:t>
                </a:r>
              </a:p>
              <a:p>
                <a:pPr marL="82296" indent="0" algn="just">
                  <a:buNone/>
                </a:pPr>
                <a:endParaRPr lang="uk-UA" sz="2400" dirty="0" smtClean="0"/>
              </a:p>
              <a:p>
                <a:pPr marL="82296" indent="0" algn="just">
                  <a:buNone/>
                </a:pPr>
                <a:endParaRPr lang="uk-UA" sz="2400" dirty="0"/>
              </a:p>
              <a:p>
                <a:pPr marL="82296" indent="0" algn="just">
                  <a:buNone/>
                </a:pPr>
                <a:r>
                  <a:rPr lang="ru-RU" sz="2400" dirty="0" smtClean="0"/>
                  <a:t>	6) </a:t>
                </a:r>
                <a:r>
                  <a:rPr lang="ru-RU" sz="2400" dirty="0" err="1" smtClean="0"/>
                  <a:t>Знайти</a:t>
                </a:r>
                <a:r>
                  <a:rPr lang="ru-RU" sz="2400" dirty="0" smtClean="0"/>
                  <a:t> за таблицею </a:t>
                </a:r>
                <a:r>
                  <a:rPr lang="ru-RU" sz="2400" dirty="0" err="1" smtClean="0"/>
                  <a:t>коефіцієнт</a:t>
                </a:r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ru-RU" sz="2400" dirty="0" smtClean="0"/>
                  <a:t> Стьюдента  </a:t>
                </a:r>
                <a:r>
                  <a:rPr lang="ru-RU" sz="2400" dirty="0"/>
                  <a:t>за  </a:t>
                </a:r>
                <a:r>
                  <a:rPr lang="ru-RU" sz="2400" dirty="0" err="1"/>
                  <a:t>заданою</a:t>
                </a:r>
                <a:r>
                  <a:rPr lang="ru-RU" sz="2400" dirty="0"/>
                  <a:t>  </a:t>
                </a:r>
                <a:r>
                  <a:rPr lang="ru-RU" sz="2400" dirty="0" err="1" smtClean="0"/>
                  <a:t>довірчою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ймовірністю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Р</m:t>
                    </m:r>
                  </m:oMath>
                </a14:m>
                <a:r>
                  <a:rPr lang="ru-RU" sz="2400" dirty="0"/>
                  <a:t> і </a:t>
                </a:r>
                <a:r>
                  <a:rPr lang="ru-RU" sz="2400" dirty="0" err="1"/>
                  <a:t>кількістю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вимірювань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.</a:t>
                </a:r>
                <a:endParaRPr lang="uk-UA" sz="2400" dirty="0" smtClean="0"/>
              </a:p>
              <a:p>
                <a:pPr marL="82296" indent="0" algn="just">
                  <a:buNone/>
                </a:pPr>
                <a:r>
                  <a:rPr lang="ru-RU" sz="2400" dirty="0" smtClean="0"/>
                  <a:t>	7) </a:t>
                </a:r>
                <a:r>
                  <a:rPr lang="ru-RU" sz="2400" dirty="0" err="1" smtClean="0"/>
                  <a:t>Знайти</a:t>
                </a:r>
                <a:r>
                  <a:rPr lang="ru-RU" sz="2400" dirty="0" smtClean="0"/>
                  <a:t>  </a:t>
                </a:r>
                <a:r>
                  <a:rPr lang="ru-RU" sz="2400" dirty="0" err="1"/>
                  <a:t>граничні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значення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випадково</a:t>
                </a:r>
                <a:r>
                  <a:rPr lang="ru-RU" sz="2400" dirty="0"/>
                  <a:t> ї  </a:t>
                </a:r>
                <a:r>
                  <a:rPr lang="ru-RU" sz="2400" dirty="0" err="1"/>
                  <a:t>складової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похибки</a:t>
                </a:r>
                <a:r>
                  <a:rPr lang="ru-RU" sz="2400" dirty="0"/>
                  <a:t>,  </a:t>
                </a:r>
                <a:r>
                  <a:rPr lang="ru-RU" sz="2400" dirty="0" smtClean="0"/>
                  <a:t>яку </a:t>
                </a:r>
                <a:r>
                  <a:rPr lang="ru-RU" sz="2400" dirty="0" err="1" smtClean="0"/>
                  <a:t>беруть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за </a:t>
                </a:r>
                <a:r>
                  <a:rPr lang="ru-RU" sz="2400" dirty="0" err="1"/>
                  <a:t>похибку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опосередкованого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вимірювання</a:t>
                </a:r>
                <a:endParaRPr lang="uk-UA" sz="24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7624" y="188640"/>
                <a:ext cx="7746064" cy="6480720"/>
              </a:xfrm>
              <a:blipFill rotWithShape="0">
                <a:blip r:embed="rId2"/>
                <a:stretch>
                  <a:fillRect l="-157" t="-753" r="-118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182" y="980728"/>
            <a:ext cx="2538947" cy="10081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0184" y="2634692"/>
            <a:ext cx="3100941" cy="1152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9721" y="6158589"/>
            <a:ext cx="1701868" cy="43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532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188640"/>
                <a:ext cx="7818072" cy="6480720"/>
              </a:xfrm>
            </p:spPr>
            <p:txBody>
              <a:bodyPr>
                <a:normAutofit/>
              </a:bodyPr>
              <a:lstStyle/>
              <a:p>
                <a:pPr marL="82296" indent="0">
                  <a:buNone/>
                </a:pPr>
                <a:r>
                  <a:rPr lang="uk-UA" sz="2400" dirty="0" smtClean="0"/>
                  <a:t>8) </a:t>
                </a:r>
                <a:r>
                  <a:rPr lang="ru-RU" sz="2400" dirty="0" err="1" smtClean="0"/>
                  <a:t>Записати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результат </a:t>
                </a:r>
                <a:r>
                  <a:rPr lang="ru-RU" sz="2400" dirty="0" err="1"/>
                  <a:t>опосередкованого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вимірювання</a:t>
                </a:r>
                <a:r>
                  <a:rPr lang="ru-RU" sz="2400" dirty="0"/>
                  <a:t> </a:t>
                </a:r>
                <a:endParaRPr lang="ru-RU" sz="2400" dirty="0" smtClean="0"/>
              </a:p>
              <a:p>
                <a:pPr marL="82296" indent="0" algn="ctr">
                  <a:buNone/>
                </a:pP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 ± </m:t>
                    </m:r>
                    <m:r>
                      <m:rPr>
                        <m:sty m:val="p"/>
                      </m:rPr>
                      <a:rPr lang="ru-RU" sz="2400" i="0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ru-RU" sz="2400" i="1" dirty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ru-RU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ru-RU" sz="2400" dirty="0"/>
                  <a:t>.</a:t>
                </a:r>
                <a:r>
                  <a:rPr lang="uk-UA" sz="2400" dirty="0" smtClean="0"/>
                  <a:t> </a:t>
                </a:r>
              </a:p>
              <a:p>
                <a:endParaRPr lang="uk-UA" sz="2400" dirty="0" smtClean="0"/>
              </a:p>
              <a:p>
                <a:endParaRPr lang="uk-UA" sz="2400" dirty="0"/>
              </a:p>
              <a:p>
                <a:r>
                  <a:rPr lang="uk-UA" sz="2400" dirty="0"/>
                  <a:t>Таблиця «Значення коефіцієнта </a:t>
                </a:r>
                <a:r>
                  <a:rPr lang="uk-UA" sz="2400" dirty="0" smtClean="0"/>
                  <a:t>Стьюдента»</a:t>
                </a:r>
                <a:endParaRPr lang="uk-UA" sz="24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188640"/>
                <a:ext cx="7818072" cy="6480720"/>
              </a:xfrm>
              <a:blipFill rotWithShape="0">
                <a:blip r:embed="rId2"/>
                <a:stretch>
                  <a:fillRect l="-78" t="-75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466" y="2420888"/>
            <a:ext cx="7774874" cy="350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912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87624" y="332656"/>
                <a:ext cx="7848872" cy="6336704"/>
              </a:xfrm>
            </p:spPr>
            <p:txBody>
              <a:bodyPr>
                <a:normAutofit/>
              </a:bodyPr>
              <a:lstStyle/>
              <a:p>
                <a:pPr marL="82296" indent="0" algn="just">
                  <a:buNone/>
                </a:pPr>
                <a:r>
                  <a:rPr lang="ru-RU" sz="2400" dirty="0" smtClean="0"/>
                  <a:t>Для  </a:t>
                </a:r>
                <a:r>
                  <a:rPr lang="ru-RU" sz="2400" dirty="0" err="1" smtClean="0"/>
                  <a:t>визначення</a:t>
                </a:r>
                <a:r>
                  <a:rPr lang="ru-RU" sz="2400" dirty="0" smtClean="0"/>
                  <a:t>  </a:t>
                </a:r>
                <a:r>
                  <a:rPr lang="ru-RU" sz="2400" dirty="0" err="1"/>
                  <a:t>похибки</a:t>
                </a:r>
                <a:r>
                  <a:rPr lang="ru-RU" sz="2400" dirty="0"/>
                  <a:t>  результату  </a:t>
                </a:r>
                <a:r>
                  <a:rPr lang="ru-RU" sz="2400" dirty="0" err="1" smtClean="0"/>
                  <a:t>опосередкованого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вимірювання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необхідно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застосовувати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такі</a:t>
                </a:r>
                <a:r>
                  <a:rPr lang="ru-RU" sz="2400" dirty="0" smtClean="0"/>
                  <a:t> правила:</a:t>
                </a:r>
              </a:p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ru-RU" sz="2400" dirty="0" smtClean="0"/>
                  <a:t>1</a:t>
                </a:r>
                <a:r>
                  <a:rPr lang="ru-RU" sz="2400" dirty="0"/>
                  <a:t>) </a:t>
                </a:r>
                <a:r>
                  <a:rPr lang="ru-RU" sz="2400" dirty="0" err="1" smtClean="0"/>
                  <a:t>Якщо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результат </a:t>
                </a:r>
                <a:r>
                  <a:rPr lang="ru-RU" sz="2400" dirty="0" err="1"/>
                  <a:t>вимірювання</a:t>
                </a:r>
                <a:r>
                  <a:rPr lang="ru-RU" sz="2400" dirty="0"/>
                  <a:t> є </a:t>
                </a:r>
                <a:r>
                  <a:rPr lang="ru-RU" sz="2400" dirty="0" smtClean="0"/>
                  <a:t>сумою </a:t>
                </a:r>
                <a:r>
                  <a:rPr lang="ru-RU" sz="2400" dirty="0" err="1"/>
                  <a:t>або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різницею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двох</a:t>
                </a:r>
                <a:r>
                  <a:rPr lang="ru-RU" sz="2400" dirty="0"/>
                  <a:t> і </a:t>
                </a:r>
                <a:r>
                  <a:rPr lang="ru-RU" sz="2400" dirty="0" err="1" smtClean="0"/>
                  <a:t>більше</a:t>
                </a:r>
                <a:r>
                  <a:rPr lang="ru-RU" sz="2400" dirty="0" smtClean="0"/>
                  <a:t>  </a:t>
                </a:r>
                <a:r>
                  <a:rPr lang="ru-RU" sz="2400" dirty="0" err="1"/>
                  <a:t>виміряних</a:t>
                </a:r>
                <a:r>
                  <a:rPr lang="ru-RU" sz="2400" dirty="0"/>
                  <a:t>  величин: 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ru-RU" sz="240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ru-RU" sz="2400" i="1" dirty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ru-RU" sz="24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ru-RU" sz="2400" i="1" dirty="0">
                        <a:latin typeface="Cambria Math" panose="02040503050406030204" pitchFamily="18" charset="0"/>
                      </a:rPr>
                      <m:t>)  </m:t>
                    </m:r>
                  </m:oMath>
                </a14:m>
                <a:r>
                  <a:rPr lang="ru-RU" sz="2400" dirty="0"/>
                  <a:t>і  </a:t>
                </a:r>
                <a:r>
                  <a:rPr lang="ru-RU" sz="2400" dirty="0" err="1"/>
                  <a:t>похибки</a:t>
                </a:r>
                <a:r>
                  <a:rPr lang="ru-RU" sz="2400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ru-RU" sz="24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 dirty="0">
                        <a:latin typeface="Cambria Math" panose="02040503050406030204" pitchFamily="18" charset="0"/>
                      </a:rPr>
                      <m:t>,…,</m:t>
                    </m:r>
                    <m:r>
                      <m:rPr>
                        <m:sty m:val="p"/>
                      </m:rPr>
                      <a:rPr lang="ru-RU" sz="2400" i="0" dirty="0" err="1">
                        <a:latin typeface="Cambria Math" panose="02040503050406030204" pitchFamily="18" charset="0"/>
                      </a:rPr>
                      <m:t>Δ</m:t>
                    </m:r>
                    <m:r>
                      <a:rPr lang="ru-RU" sz="2400" i="1" dirty="0" err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ru-RU" sz="2400" dirty="0"/>
                  <a:t> </a:t>
                </a:r>
                <a:r>
                  <a:rPr lang="ru-RU" sz="2400" dirty="0" err="1" smtClean="0"/>
                  <a:t>незалежні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і </a:t>
                </a:r>
                <a:r>
                  <a:rPr lang="ru-RU" sz="2400" dirty="0" err="1"/>
                  <a:t>випадкові</a:t>
                </a:r>
                <a:r>
                  <a:rPr lang="ru-RU" sz="2400" dirty="0"/>
                  <a:t>, то </a:t>
                </a:r>
                <a:r>
                  <a:rPr lang="ru-RU" sz="2400" dirty="0" smtClean="0"/>
                  <a:t>абсолютна </a:t>
                </a:r>
                <a:r>
                  <a:rPr lang="ru-RU" sz="2400" dirty="0" err="1" smtClean="0"/>
                  <a:t>похибка</a:t>
                </a:r>
                <a:r>
                  <a:rPr lang="ru-RU" sz="2400" dirty="0" smtClean="0"/>
                  <a:t> результату </a:t>
                </a:r>
                <a:r>
                  <a:rPr lang="ru-RU" sz="2400" dirty="0" err="1" smtClean="0"/>
                  <a:t>може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бути </a:t>
                </a:r>
                <a:r>
                  <a:rPr lang="ru-RU" sz="2400" dirty="0" err="1" smtClean="0"/>
                  <a:t>визначена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за </a:t>
                </a:r>
                <a:r>
                  <a:rPr lang="ru-RU" sz="2400" dirty="0" smtClean="0"/>
                  <a:t>формулою</a:t>
                </a:r>
                <a:endParaRPr lang="en-US" sz="2400" dirty="0" smtClean="0"/>
              </a:p>
              <a:p>
                <a:pPr marL="82296" indent="0" algn="just">
                  <a:buNone/>
                </a:pPr>
                <a:endParaRPr lang="en-US" sz="2400" dirty="0"/>
              </a:p>
              <a:p>
                <a:pPr marL="82296" indent="0" algn="just">
                  <a:buNone/>
                </a:pPr>
                <a:r>
                  <a:rPr lang="ru-RU" sz="2400" dirty="0" smtClean="0"/>
                  <a:t>	Коли </a:t>
                </a:r>
                <a:r>
                  <a:rPr lang="ru-RU" sz="2400" dirty="0" err="1"/>
                  <a:t>похибки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аргументів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корельовані</a:t>
                </a:r>
                <a:r>
                  <a:rPr lang="ru-RU" sz="2400" dirty="0"/>
                  <a:t>, </a:t>
                </a:r>
                <a:r>
                  <a:rPr lang="ru-RU" sz="2400" dirty="0" err="1"/>
                  <a:t>значення</a:t>
                </a:r>
                <a:r>
                  <a:rPr lang="ru-RU" sz="2400" dirty="0"/>
                  <a:t>  </a:t>
                </a:r>
                <a:r>
                  <a:rPr lang="el-GR" sz="2400" dirty="0"/>
                  <a:t>Δ</a:t>
                </a:r>
                <a:r>
                  <a:rPr lang="en-US" sz="2400" dirty="0"/>
                  <a:t>q </a:t>
                </a:r>
                <a:r>
                  <a:rPr lang="ru-RU" sz="2400" dirty="0" err="1"/>
                  <a:t>може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перевищувати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отримане</a:t>
                </a:r>
                <a:r>
                  <a:rPr lang="ru-RU" sz="2400" dirty="0" smtClean="0"/>
                  <a:t> за </a:t>
                </a:r>
                <a:r>
                  <a:rPr lang="ru-RU" sz="2400" dirty="0" err="1" smtClean="0"/>
                  <a:t>попередньою</a:t>
                </a:r>
                <a:r>
                  <a:rPr lang="ru-RU" sz="2400" dirty="0" smtClean="0"/>
                  <a:t> формулою, але </a:t>
                </a:r>
                <a:r>
                  <a:rPr lang="ru-RU" sz="2400" dirty="0" err="1" smtClean="0"/>
                  <a:t>завжди</a:t>
                </a:r>
                <a:r>
                  <a:rPr lang="ru-RU" sz="2400" dirty="0" smtClean="0"/>
                  <a:t> буде </a:t>
                </a:r>
                <a:r>
                  <a:rPr lang="ru-RU" sz="2400" dirty="0" err="1" smtClean="0"/>
                  <a:t>задовольняти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умову</a:t>
                </a:r>
                <a:r>
                  <a:rPr lang="ru-RU" sz="2400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+…+</m:t>
                    </m:r>
                    <m:r>
                      <m:rPr>
                        <m:sty m:val="p"/>
                      </m:rPr>
                      <a:rPr lang="el-GR" sz="2400" i="0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 smtClean="0"/>
                  <a:t>;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7624" y="332656"/>
                <a:ext cx="7848872" cy="6336704"/>
              </a:xfrm>
              <a:blipFill rotWithShape="0">
                <a:blip r:embed="rId2"/>
                <a:stretch>
                  <a:fillRect l="-155" t="-770" r="-116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282" y="2888587"/>
            <a:ext cx="5777556" cy="61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741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188640"/>
                <a:ext cx="7818072" cy="6552728"/>
              </a:xfrm>
            </p:spPr>
            <p:txBody>
              <a:bodyPr>
                <a:normAutofit/>
              </a:bodyPr>
              <a:lstStyle/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ru-RU" sz="2400" dirty="0" smtClean="0"/>
                  <a:t>2</a:t>
                </a:r>
                <a:r>
                  <a:rPr lang="en-US" sz="2400" dirty="0" smtClean="0"/>
                  <a:t>)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Якщо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кінцевий</a:t>
                </a:r>
                <a:r>
                  <a:rPr lang="ru-RU" sz="2400" dirty="0"/>
                  <a:t> результат </a:t>
                </a:r>
                <a:r>
                  <a:rPr lang="ru-RU" sz="2400" dirty="0" err="1"/>
                  <a:t>вимірювання</a:t>
                </a:r>
                <a:r>
                  <a:rPr lang="ru-RU" sz="2400" dirty="0"/>
                  <a:t> є </a:t>
                </a:r>
                <a:r>
                  <a:rPr lang="ru-RU" sz="2400" dirty="0" err="1"/>
                  <a:t>добутком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або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часткою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двох</a:t>
                </a:r>
                <a:r>
                  <a:rPr lang="ru-RU" sz="2400" dirty="0"/>
                  <a:t> і </a:t>
                </a:r>
                <a:r>
                  <a:rPr lang="ru-RU" sz="2400" dirty="0" err="1"/>
                  <a:t>більше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виміряних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значень</a:t>
                </a:r>
                <a:r>
                  <a:rPr lang="ru-RU" sz="2400" dirty="0" smtClean="0"/>
                  <a:t>:</a:t>
                </a:r>
              </a:p>
              <a:p>
                <a:pPr algn="just"/>
                <a:endParaRPr lang="ru-RU" sz="2400" dirty="0"/>
              </a:p>
              <a:p>
                <a:pPr algn="just"/>
                <a:endParaRPr lang="en-US" sz="2400" dirty="0" smtClean="0"/>
              </a:p>
              <a:p>
                <a:pPr marL="82296" indent="0" algn="just">
                  <a:buNone/>
                </a:pPr>
                <a:r>
                  <a:rPr lang="uk-UA" sz="2400" dirty="0" smtClean="0"/>
                  <a:t>і </a:t>
                </a:r>
                <a:r>
                  <a:rPr lang="uk-UA" sz="2400" dirty="0"/>
                  <a:t>похибки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2400" dirty="0" smtClean="0"/>
                  <a:t>незалежні </a:t>
                </a:r>
                <a:r>
                  <a:rPr lang="uk-UA" sz="2400" dirty="0"/>
                  <a:t>і випадкові то відносна похибка </a:t>
                </a:r>
                <a:r>
                  <a:rPr lang="uk-UA" sz="2400" dirty="0" smtClean="0"/>
                  <a:t>результату опосередкованого </a:t>
                </a:r>
                <a:r>
                  <a:rPr lang="uk-UA" sz="2400" dirty="0"/>
                  <a:t>вимірювання визначається як </a:t>
                </a:r>
                <a:endParaRPr lang="en-US" sz="2400" dirty="0" smtClean="0"/>
              </a:p>
              <a:p>
                <a:pPr algn="just"/>
                <a:endParaRPr lang="en-US" sz="2400" dirty="0"/>
              </a:p>
              <a:p>
                <a:pPr marL="82296" indent="0" algn="just">
                  <a:buNone/>
                </a:pPr>
                <a:r>
                  <a:rPr lang="ru-RU" sz="2400" dirty="0" smtClean="0"/>
                  <a:t>3</a:t>
                </a:r>
                <a:r>
                  <a:rPr lang="en-US" sz="2400" dirty="0" smtClean="0"/>
                  <a:t>)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Якщо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результат </a:t>
                </a:r>
                <a:r>
                  <a:rPr lang="ru-RU" sz="2400" dirty="0" err="1"/>
                  <a:t>опосередкованого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вимірювання</a:t>
                </a:r>
                <a:r>
                  <a:rPr lang="ru-RU" sz="2400" dirty="0"/>
                  <a:t> є </a:t>
                </a:r>
                <a:r>
                  <a:rPr lang="ru-RU" sz="2400" dirty="0" err="1"/>
                  <a:t>функцією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однієї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величини</a:t>
                </a:r>
                <a:r>
                  <a:rPr lang="ru-RU" sz="2400" dirty="0"/>
                  <a:t> </a:t>
                </a:r>
              </a:p>
              <a:p>
                <a:pPr marL="82296" indent="0" algn="ctr">
                  <a:buNone/>
                </a:pP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,</a:t>
                </a:r>
                <a:endParaRPr lang="uk-UA" sz="2400" dirty="0"/>
              </a:p>
              <a:p>
                <a:pPr marL="82296" indent="0" algn="just">
                  <a:buNone/>
                </a:pPr>
                <a:r>
                  <a:rPr lang="uk-UA" sz="2400" dirty="0"/>
                  <a:t>то похибка результату </a:t>
                </a:r>
                <a:r>
                  <a:rPr lang="uk-UA" sz="2400" dirty="0" smtClean="0"/>
                  <a:t>визначається</a:t>
                </a:r>
                <a:r>
                  <a:rPr lang="en-US" sz="2400" dirty="0" smtClean="0"/>
                  <a:t> </a:t>
                </a:r>
              </a:p>
              <a:p>
                <a:pPr algn="just"/>
                <a:endParaRPr lang="uk-UA" sz="2400" dirty="0"/>
              </a:p>
              <a:p>
                <a:pPr algn="just"/>
                <a:endParaRPr lang="uk-UA" sz="2400" dirty="0"/>
              </a:p>
              <a:p>
                <a:pPr algn="just"/>
                <a:endParaRPr lang="uk-UA" sz="2400" dirty="0"/>
              </a:p>
              <a:p>
                <a:pPr algn="just"/>
                <a:endParaRPr lang="uk-UA" sz="24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188640"/>
                <a:ext cx="7818072" cy="6552728"/>
              </a:xfrm>
              <a:blipFill rotWithShape="0">
                <a:blip r:embed="rId2"/>
                <a:stretch>
                  <a:fillRect l="-78" t="-837" r="-116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990" y="1112623"/>
            <a:ext cx="1613323" cy="7322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3068960"/>
            <a:ext cx="6239309" cy="5695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7586" y="5373216"/>
            <a:ext cx="1434130" cy="80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417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332656"/>
            <a:ext cx="7746064" cy="5915744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uk-UA" sz="2400" dirty="0" smtClean="0"/>
              <a:t>	</a:t>
            </a:r>
            <a:r>
              <a:rPr lang="en-US" sz="2400" dirty="0" smtClean="0"/>
              <a:t>4) </a:t>
            </a:r>
            <a:r>
              <a:rPr lang="uk-UA" sz="2400" dirty="0" smtClean="0"/>
              <a:t>В загальному випадку похибка функції декількох величин </a:t>
            </a:r>
          </a:p>
          <a:p>
            <a:endParaRPr lang="uk-UA" sz="2400" dirty="0" smtClean="0"/>
          </a:p>
          <a:p>
            <a:pPr marL="82296" indent="0" algn="just">
              <a:buNone/>
            </a:pPr>
            <a:r>
              <a:rPr lang="ru-RU" sz="2400" dirty="0" err="1"/>
              <a:t>похибки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незалежні</a:t>
            </a:r>
            <a:r>
              <a:rPr lang="ru-RU" sz="2400" dirty="0"/>
              <a:t> і </a:t>
            </a:r>
            <a:r>
              <a:rPr lang="ru-RU" sz="2400" dirty="0" err="1"/>
              <a:t>випадкові</a:t>
            </a:r>
            <a:r>
              <a:rPr lang="ru-RU" sz="2400" dirty="0"/>
              <a:t>, </a:t>
            </a:r>
            <a:r>
              <a:rPr lang="ru-RU" sz="2400" dirty="0" err="1"/>
              <a:t>знаходиться</a:t>
            </a:r>
            <a:r>
              <a:rPr lang="ru-RU" sz="2400" dirty="0"/>
              <a:t> </a:t>
            </a:r>
            <a:r>
              <a:rPr lang="ru-RU" sz="2400" dirty="0" smtClean="0"/>
              <a:t>як</a:t>
            </a:r>
          </a:p>
          <a:p>
            <a:pPr marL="82296" indent="0">
              <a:buNone/>
            </a:pPr>
            <a:endParaRPr lang="ru-RU" sz="2400" dirty="0" smtClean="0"/>
          </a:p>
          <a:p>
            <a:pPr marL="82296" indent="0">
              <a:buNone/>
            </a:pPr>
            <a:endParaRPr lang="ru-RU" sz="2400" dirty="0"/>
          </a:p>
          <a:p>
            <a:pPr marL="82296" indent="0">
              <a:buNone/>
            </a:pPr>
            <a:endParaRPr lang="uk-UA" sz="2400" dirty="0" smtClean="0"/>
          </a:p>
          <a:p>
            <a:pPr marL="82296" indent="0" algn="just">
              <a:buNone/>
            </a:pPr>
            <a:r>
              <a:rPr lang="ru-RU" sz="2400" dirty="0"/>
              <a:t>але </a:t>
            </a:r>
            <a:r>
              <a:rPr lang="ru-RU" sz="2400" dirty="0" err="1"/>
              <a:t>сумарна</a:t>
            </a:r>
            <a:r>
              <a:rPr lang="ru-RU" sz="2400" dirty="0"/>
              <a:t> </a:t>
            </a:r>
            <a:r>
              <a:rPr lang="ru-RU" sz="2400" dirty="0" err="1"/>
              <a:t>похибка</a:t>
            </a:r>
            <a:r>
              <a:rPr lang="ru-RU" sz="2400" dirty="0"/>
              <a:t> </a:t>
            </a:r>
            <a:r>
              <a:rPr lang="ru-RU" sz="2400" dirty="0" err="1"/>
              <a:t>ніколи</a:t>
            </a:r>
            <a:r>
              <a:rPr lang="ru-RU" sz="2400" dirty="0"/>
              <a:t> не </a:t>
            </a:r>
            <a:r>
              <a:rPr lang="ru-RU" sz="2400" dirty="0" err="1"/>
              <a:t>перевищить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</a:t>
            </a:r>
          </a:p>
          <a:p>
            <a:pPr marL="82296" indent="0">
              <a:buNone/>
            </a:pP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741" y="1124744"/>
            <a:ext cx="2493829" cy="4392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928" y="2052229"/>
            <a:ext cx="6519453" cy="12359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3915557"/>
            <a:ext cx="5146944" cy="109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13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 smtClean="0"/>
              <a:t>Відносна</a:t>
            </a:r>
            <a:r>
              <a:rPr lang="ru-RU" sz="3600" dirty="0" smtClean="0"/>
              <a:t> </a:t>
            </a:r>
            <a:r>
              <a:rPr lang="ru-RU" sz="3600" dirty="0" err="1" smtClean="0"/>
              <a:t>похибка</a:t>
            </a:r>
            <a:endParaRPr lang="uk-UA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836712"/>
                <a:ext cx="7818072" cy="5832648"/>
              </a:xfrm>
            </p:spPr>
            <p:txBody>
              <a:bodyPr>
                <a:normAutofit/>
              </a:bodyPr>
              <a:lstStyle/>
              <a:p>
                <a:pPr marL="82296" indent="0" algn="just">
                  <a:buNone/>
                </a:pPr>
                <a:r>
                  <a:rPr lang="uk-UA" sz="2400" dirty="0" smtClean="0"/>
                  <a:t>	</a:t>
                </a:r>
                <a:r>
                  <a:rPr lang="uk-UA" sz="2400" b="1" dirty="0" smtClean="0"/>
                  <a:t>Відносна  </a:t>
                </a:r>
                <a:r>
                  <a:rPr lang="uk-UA" sz="2400" b="1" dirty="0"/>
                  <a:t>похибка  </a:t>
                </a:r>
                <a:r>
                  <a:rPr lang="uk-UA" sz="2400" dirty="0" smtClean="0"/>
                  <a:t>вимірювання – відношення  </a:t>
                </a:r>
                <a:r>
                  <a:rPr lang="uk-UA" sz="2400" dirty="0"/>
                  <a:t>абсолютної  похибки </a:t>
                </a:r>
                <a:r>
                  <a:rPr lang="uk-UA" sz="2400" dirty="0" smtClean="0"/>
                  <a:t>вимірювання </a:t>
                </a:r>
                <a:r>
                  <a:rPr lang="uk-UA" sz="2400" dirty="0"/>
                  <a:t>до дійсного значення вимірюваної </a:t>
                </a:r>
                <a:r>
                  <a:rPr lang="uk-UA" sz="2400" dirty="0" smtClean="0"/>
                  <a:t>величини</a:t>
                </a:r>
                <a:r>
                  <a:rPr lang="ru-RU" sz="2400" dirty="0" smtClean="0"/>
                  <a:t>:</a:t>
                </a:r>
                <a:endParaRPr lang="en-US" sz="2400" dirty="0" smtClean="0"/>
              </a:p>
              <a:p>
                <a:pPr marL="82296" indent="0">
                  <a:buNone/>
                </a:pPr>
                <a:endParaRPr lang="uk-UA" sz="2400" dirty="0"/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uk-U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sSub>
                            <m:sSubPr>
                              <m:ctrlPr>
                                <a:rPr lang="uk-U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uk-U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д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uk-U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uk-U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uk-U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uk-U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ru-RU" sz="2400" dirty="0" err="1" smtClean="0"/>
                  <a:t>Відносна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похибка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може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виражатися</a:t>
                </a:r>
                <a:r>
                  <a:rPr lang="ru-RU" sz="2400" dirty="0"/>
                  <a:t> не </a:t>
                </a:r>
                <a:r>
                  <a:rPr lang="ru-RU" sz="2400" dirty="0" err="1"/>
                  <a:t>тільки</a:t>
                </a:r>
                <a:r>
                  <a:rPr lang="ru-RU" sz="2400" dirty="0"/>
                  <a:t> у </a:t>
                </a:r>
                <a:r>
                  <a:rPr lang="ru-RU" sz="2400" dirty="0" err="1"/>
                  <a:t>відносних</a:t>
                </a:r>
                <a:r>
                  <a:rPr lang="ru-RU" sz="2400" dirty="0"/>
                  <a:t> </a:t>
                </a:r>
                <a:r>
                  <a:rPr lang="ru-RU" sz="2400" dirty="0" smtClean="0"/>
                  <a:t>величинах</a:t>
                </a:r>
                <a:r>
                  <a:rPr lang="ru-RU" sz="2400" dirty="0"/>
                  <a:t>, але й у </a:t>
                </a:r>
                <a:r>
                  <a:rPr lang="ru-RU" sz="2400" dirty="0" err="1" smtClean="0"/>
                  <a:t>відсотках</a:t>
                </a:r>
                <a:r>
                  <a:rPr lang="ru-RU" sz="2400" dirty="0" smtClean="0"/>
                  <a:t>:</a:t>
                </a:r>
                <a:endParaRPr lang="en-US" sz="2400" dirty="0" smtClean="0"/>
              </a:p>
              <a:p>
                <a:pPr marL="82296" indent="0">
                  <a:buNone/>
                </a:pPr>
                <a:endParaRPr lang="en-US" sz="2400" dirty="0" smtClean="0"/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uk-U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sSub>
                            <m:sSubPr>
                              <m:ctrlPr>
                                <a:rPr lang="uk-U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uk-U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д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∗100%=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uk-U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uk-U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uk-U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uk-U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д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∗100%</m:t>
                      </m:r>
                    </m:oMath>
                  </m:oMathPara>
                </a14:m>
                <a:endParaRPr lang="en-US" sz="2400" dirty="0" smtClean="0"/>
              </a:p>
              <a:p>
                <a:pPr marL="82296" indent="0" algn="just">
                  <a:buNone/>
                </a:pPr>
                <a:r>
                  <a:rPr lang="uk-UA" sz="2400" dirty="0" smtClean="0"/>
                  <a:t>	Чим менша </a:t>
                </a:r>
                <a:r>
                  <a:rPr lang="uk-UA" sz="2400" dirty="0"/>
                  <a:t>похибка вимірювання, тим вища його точність, отже, тим менша </a:t>
                </a:r>
                <a:r>
                  <a:rPr lang="uk-UA" sz="2400" dirty="0" smtClean="0"/>
                  <a:t>різниця </a:t>
                </a:r>
                <a:r>
                  <a:rPr lang="uk-UA" sz="2400" dirty="0"/>
                  <a:t>між істинним значенням ФВ і результатом її вимірювань. Із </a:t>
                </a:r>
                <a:r>
                  <a:rPr lang="uk-UA" sz="2400" dirty="0" smtClean="0"/>
                  <a:t>збільшенням </a:t>
                </a:r>
                <a:r>
                  <a:rPr lang="uk-UA" sz="2400" dirty="0"/>
                  <a:t>похибки зменшується точність. </a:t>
                </a:r>
              </a:p>
              <a:p>
                <a:pPr marL="82296" indent="0">
                  <a:buNone/>
                </a:pPr>
                <a:endParaRPr lang="uk-UA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836712"/>
                <a:ext cx="7818072" cy="5832648"/>
              </a:xfrm>
              <a:blipFill rotWithShape="0">
                <a:blip r:embed="rId2"/>
                <a:stretch>
                  <a:fillRect l="-78" t="-836" r="-116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361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490066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Точність вимірювання</a:t>
            </a:r>
            <a:endParaRPr lang="uk-UA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259632" y="606698"/>
                <a:ext cx="7674056" cy="6062662"/>
              </a:xfrm>
            </p:spPr>
            <p:txBody>
              <a:bodyPr>
                <a:noAutofit/>
              </a:bodyPr>
              <a:lstStyle/>
              <a:p>
                <a:pPr marL="82296" indent="0" algn="just">
                  <a:buNone/>
                </a:pPr>
                <a:r>
                  <a:rPr lang="uk-UA" sz="2400" dirty="0" smtClean="0"/>
                  <a:t>	</a:t>
                </a:r>
                <a:r>
                  <a:rPr lang="uk-UA" sz="2400" b="1" dirty="0" smtClean="0"/>
                  <a:t>Точність  вимірювання</a:t>
                </a:r>
                <a:r>
                  <a:rPr lang="uk-UA" sz="2400" dirty="0" smtClean="0"/>
                  <a:t> – головна </a:t>
                </a:r>
                <a:r>
                  <a:rPr lang="uk-UA" sz="2400" dirty="0"/>
                  <a:t>характеристика якості </a:t>
                </a:r>
                <a:r>
                  <a:rPr lang="uk-UA" sz="2400" dirty="0" smtClean="0"/>
                  <a:t>вимірювання</a:t>
                </a:r>
                <a:r>
                  <a:rPr lang="uk-UA" sz="2400" dirty="0"/>
                  <a:t>, що відображає близькість результату вимірювання до істинного </a:t>
                </a:r>
                <a:r>
                  <a:rPr lang="uk-UA" sz="2400" dirty="0" smtClean="0"/>
                  <a:t>значення </a:t>
                </a:r>
                <a:r>
                  <a:rPr lang="uk-UA" sz="2400" dirty="0"/>
                  <a:t>вимірюваної величини. </a:t>
                </a:r>
              </a:p>
              <a:p>
                <a:pPr marL="82296" indent="0" algn="just">
                  <a:buNone/>
                </a:pPr>
                <a:r>
                  <a:rPr lang="ru-RU" sz="2400" dirty="0" smtClean="0"/>
                  <a:t>	</a:t>
                </a:r>
                <a:r>
                  <a:rPr lang="ru-RU" sz="2400" dirty="0" err="1" smtClean="0"/>
                  <a:t>Кількісно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точність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 i="0" dirty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ru-RU" sz="2400" dirty="0"/>
                  <a:t>  </a:t>
                </a:r>
                <a:r>
                  <a:rPr lang="ru-RU" sz="2400" dirty="0" err="1"/>
                  <a:t>вимірювання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визначається</a:t>
                </a:r>
                <a:r>
                  <a:rPr lang="ru-RU" sz="2400" dirty="0"/>
                  <a:t> як величина, </a:t>
                </a:r>
                <a:r>
                  <a:rPr lang="ru-RU" sz="2400" dirty="0" err="1" smtClean="0"/>
                  <a:t>обернена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до </a:t>
                </a:r>
                <a:r>
                  <a:rPr lang="ru-RU" sz="2400" dirty="0" err="1"/>
                  <a:t>відносної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похибки</a:t>
                </a:r>
                <a:r>
                  <a:rPr lang="ru-RU" sz="2400" dirty="0" smtClean="0"/>
                  <a:t>:</a:t>
                </a:r>
                <a:endParaRPr lang="ru-RU" sz="2400" dirty="0"/>
              </a:p>
              <a:p>
                <a:endParaRPr lang="uk-UA" sz="2400" dirty="0" smtClean="0"/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uk-U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uk-U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r>
                        <a:rPr lang="uk-U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uk-U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д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uk-U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uk-U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uk-UA" sz="2400" dirty="0" smtClean="0"/>
              </a:p>
              <a:p>
                <a:pPr marL="82296" indent="0" algn="just">
                  <a:buNone/>
                </a:pPr>
                <a:r>
                  <a:rPr lang="uk-UA" sz="2400" dirty="0" smtClean="0"/>
                  <a:t>	Розрізняють </a:t>
                </a:r>
                <a:r>
                  <a:rPr lang="uk-UA" sz="2400" dirty="0"/>
                  <a:t>надмірну похибку й промах. </a:t>
                </a: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uk-UA" sz="2400" i="1" dirty="0" smtClean="0"/>
                  <a:t>Надмірна </a:t>
                </a:r>
                <a:r>
                  <a:rPr lang="uk-UA" sz="2400" i="1" dirty="0"/>
                  <a:t>похибка</a:t>
                </a:r>
                <a:r>
                  <a:rPr lang="uk-UA" sz="2400" dirty="0"/>
                  <a:t> – похибка вимірювання, що суттєво перебільшує </a:t>
                </a:r>
                <a:r>
                  <a:rPr lang="uk-UA" sz="2400" dirty="0" smtClean="0"/>
                  <a:t>очікувану </a:t>
                </a:r>
                <a:r>
                  <a:rPr lang="uk-UA" sz="2400" dirty="0"/>
                  <a:t>(у даних умовах) похибку. </a:t>
                </a:r>
                <a:endParaRPr lang="uk-UA" sz="2400" dirty="0" smtClean="0"/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uk-UA" sz="2400" i="1" dirty="0" smtClean="0"/>
                  <a:t>Промах</a:t>
                </a:r>
                <a:r>
                  <a:rPr lang="uk-UA" sz="2400" dirty="0" smtClean="0"/>
                  <a:t> </a:t>
                </a:r>
                <a:r>
                  <a:rPr lang="uk-UA" sz="2400" dirty="0"/>
                  <a:t>– результат вимірювання, що має надмірну похибку. </a:t>
                </a:r>
                <a:r>
                  <a:rPr lang="uk-UA" sz="2400" dirty="0" smtClean="0"/>
                  <a:t>В </a:t>
                </a:r>
                <a:r>
                  <a:rPr lang="uk-UA" sz="2400" dirty="0"/>
                  <a:t>методиках оцінки результатів вимірювань промахи вилучають із </a:t>
                </a:r>
                <a:r>
                  <a:rPr lang="uk-UA" sz="2400" dirty="0" smtClean="0"/>
                  <a:t>ряду </a:t>
                </a:r>
                <a:r>
                  <a:rPr lang="uk-UA" sz="2400" dirty="0"/>
                  <a:t>багаторазових спостережень як аномальні результати вимірювання.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9632" y="606698"/>
                <a:ext cx="7674056" cy="6062662"/>
              </a:xfrm>
              <a:blipFill rotWithShape="0">
                <a:blip r:embed="rId2"/>
                <a:stretch>
                  <a:fillRect l="-159" t="-805" r="-1191" b="-412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7887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80728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Правильність</a:t>
            </a:r>
            <a:r>
              <a:rPr lang="uk-UA" sz="3600" dirty="0"/>
              <a:t>, збіжність та відтворюваність вимірювань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7992888" cy="5760640"/>
          </a:xfrm>
        </p:spPr>
        <p:txBody>
          <a:bodyPr>
            <a:noAutofit/>
          </a:bodyPr>
          <a:lstStyle/>
          <a:p>
            <a:pPr marL="82296" indent="0" algn="just">
              <a:lnSpc>
                <a:spcPct val="100000"/>
              </a:lnSpc>
              <a:buNone/>
            </a:pPr>
            <a:r>
              <a:rPr lang="uk-UA" sz="2400" dirty="0" smtClean="0"/>
              <a:t>	Крім  </a:t>
            </a:r>
            <a:r>
              <a:rPr lang="uk-UA" sz="2400" dirty="0"/>
              <a:t>точності  вимірювань  на  практиці  застосовують  також  такі </a:t>
            </a:r>
            <a:r>
              <a:rPr lang="uk-UA" sz="2400" dirty="0" smtClean="0"/>
              <a:t>характеристики </a:t>
            </a:r>
            <a:r>
              <a:rPr lang="uk-UA" sz="2400" dirty="0"/>
              <a:t>якості вимірювань: правильність, збіжність та </a:t>
            </a:r>
            <a:r>
              <a:rPr lang="uk-UA" sz="2400" dirty="0" smtClean="0"/>
              <a:t>відтворюваність </a:t>
            </a:r>
            <a:r>
              <a:rPr lang="uk-UA" sz="2400" dirty="0"/>
              <a:t>вимірювань. </a:t>
            </a:r>
            <a:endParaRPr lang="uk-UA" sz="2400" dirty="0" smtClean="0"/>
          </a:p>
          <a:p>
            <a:pPr marL="82296" indent="0" algn="just">
              <a:lnSpc>
                <a:spcPct val="100000"/>
              </a:lnSpc>
              <a:buNone/>
            </a:pPr>
            <a:r>
              <a:rPr lang="uk-UA" sz="2400" dirty="0"/>
              <a:t>	</a:t>
            </a:r>
            <a:r>
              <a:rPr lang="uk-UA" sz="2400" b="1" dirty="0" smtClean="0"/>
              <a:t>Правильність </a:t>
            </a:r>
            <a:r>
              <a:rPr lang="uk-UA" sz="2400" b="1" dirty="0"/>
              <a:t>вимірювань </a:t>
            </a:r>
            <a:r>
              <a:rPr lang="uk-UA" sz="2400" dirty="0"/>
              <a:t>– характеристика якості вимірювання, що </a:t>
            </a:r>
            <a:r>
              <a:rPr lang="uk-UA" sz="2400" dirty="0" smtClean="0"/>
              <a:t>відображає </a:t>
            </a:r>
            <a:r>
              <a:rPr lang="uk-UA" sz="2400" dirty="0"/>
              <a:t>близькість до нуля систематичної похибки вимірювання. </a:t>
            </a:r>
          </a:p>
          <a:p>
            <a:pPr marL="82296" indent="0" algn="just">
              <a:lnSpc>
                <a:spcPct val="100000"/>
              </a:lnSpc>
              <a:buNone/>
            </a:pPr>
            <a:r>
              <a:rPr lang="uk-UA" sz="2400" dirty="0" smtClean="0"/>
              <a:t>	</a:t>
            </a:r>
            <a:r>
              <a:rPr lang="uk-UA" sz="2400" b="1" dirty="0" smtClean="0"/>
              <a:t>Збіжність  </a:t>
            </a:r>
            <a:r>
              <a:rPr lang="uk-UA" sz="2400" b="1" dirty="0"/>
              <a:t>результатів  вимірювання </a:t>
            </a:r>
            <a:r>
              <a:rPr lang="uk-UA" sz="2400" dirty="0"/>
              <a:t>– характеристика  якості  </a:t>
            </a:r>
            <a:r>
              <a:rPr lang="uk-UA" sz="2400" dirty="0" smtClean="0"/>
              <a:t>вимірювань</a:t>
            </a:r>
            <a:r>
              <a:rPr lang="uk-UA" sz="2400" dirty="0"/>
              <a:t>, що відображає близькість повторних результатів вимірювань </a:t>
            </a:r>
            <a:r>
              <a:rPr lang="uk-UA" sz="2400" dirty="0" smtClean="0"/>
              <a:t>однієї </a:t>
            </a:r>
            <a:r>
              <a:rPr lang="uk-UA" sz="2400" dirty="0"/>
              <a:t>й тієї ж величини в однакових умовах. </a:t>
            </a:r>
          </a:p>
          <a:p>
            <a:pPr marL="82296" indent="0" algn="just">
              <a:lnSpc>
                <a:spcPct val="100000"/>
              </a:lnSpc>
              <a:buNone/>
            </a:pPr>
            <a:r>
              <a:rPr lang="uk-UA" sz="2400" dirty="0" smtClean="0"/>
              <a:t>	</a:t>
            </a:r>
            <a:r>
              <a:rPr lang="uk-UA" sz="2400" b="1" dirty="0" smtClean="0"/>
              <a:t>Відтворюваність  </a:t>
            </a:r>
            <a:r>
              <a:rPr lang="uk-UA" sz="2400" b="1" dirty="0"/>
              <a:t>вимірювань</a:t>
            </a:r>
            <a:r>
              <a:rPr lang="uk-UA" sz="2400" dirty="0"/>
              <a:t> – характеристика  якості  вимірювань,  що </a:t>
            </a:r>
            <a:r>
              <a:rPr lang="uk-UA" sz="2400" dirty="0" smtClean="0"/>
              <a:t>відображає </a:t>
            </a:r>
            <a:r>
              <a:rPr lang="uk-UA" sz="2400" dirty="0"/>
              <a:t>близькість результатів вимірювань однієї й тієї ж величини, </a:t>
            </a:r>
            <a:r>
              <a:rPr lang="uk-UA" sz="2400" dirty="0" smtClean="0"/>
              <a:t>виконаних </a:t>
            </a:r>
            <a:r>
              <a:rPr lang="uk-UA" sz="2400" dirty="0"/>
              <a:t>в різний час, в різних умовах, різними методами і засобами.</a:t>
            </a:r>
          </a:p>
        </p:txBody>
      </p:sp>
    </p:spTree>
    <p:extLst>
      <p:ext uri="{BB962C8B-B14F-4D97-AF65-F5344CB8AC3E}">
        <p14:creationId xmlns:p14="http://schemas.microsoft.com/office/powerpoint/2010/main" val="70721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490066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Класифікація похибок вимірювання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08720"/>
            <a:ext cx="7746064" cy="533968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Похибки</a:t>
            </a:r>
            <a:r>
              <a:rPr lang="ru-RU" sz="2400" dirty="0" smtClean="0"/>
              <a:t>  </a:t>
            </a:r>
            <a:r>
              <a:rPr lang="ru-RU" sz="2400" dirty="0" err="1"/>
              <a:t>вимірювань</a:t>
            </a:r>
            <a:r>
              <a:rPr lang="ru-RU" sz="2400" dirty="0"/>
              <a:t>  </a:t>
            </a:r>
            <a:r>
              <a:rPr lang="ru-RU" sz="2400" dirty="0" err="1"/>
              <a:t>систематизуються</a:t>
            </a:r>
            <a:r>
              <a:rPr lang="ru-RU" sz="2400" dirty="0"/>
              <a:t>  за  </a:t>
            </a:r>
            <a:r>
              <a:rPr lang="ru-RU" sz="2400" dirty="0" err="1" smtClean="0"/>
              <a:t>ознаками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/>
              <a:t>визначають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основні</a:t>
            </a:r>
            <a:r>
              <a:rPr lang="ru-RU" sz="2400" dirty="0"/>
              <a:t> </a:t>
            </a:r>
            <a:r>
              <a:rPr lang="ru-RU" sz="2400" dirty="0" err="1"/>
              <a:t>особливості</a:t>
            </a:r>
            <a:r>
              <a:rPr lang="ru-RU" sz="2400" dirty="0"/>
              <a:t>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608" y="2060848"/>
            <a:ext cx="8034936" cy="289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6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Похибки </a:t>
            </a:r>
            <a:endParaRPr lang="uk-UA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270000" y="908720"/>
                <a:ext cx="7663688" cy="5771728"/>
              </a:xfrm>
            </p:spPr>
            <p:txBody>
              <a:bodyPr>
                <a:noAutofit/>
              </a:bodyPr>
              <a:lstStyle/>
              <a:p>
                <a:pPr marL="82296" indent="0" algn="just">
                  <a:buNone/>
                </a:pPr>
                <a:r>
                  <a:rPr lang="uk-UA" sz="2400" dirty="0" smtClean="0"/>
                  <a:t>	За </a:t>
                </a:r>
                <a:r>
                  <a:rPr lang="uk-UA" sz="2400" dirty="0"/>
                  <a:t>способом вираження похибки поділяються на абсолютні й </a:t>
                </a:r>
                <a:r>
                  <a:rPr lang="uk-UA" sz="2400" dirty="0" smtClean="0"/>
                  <a:t>відносні</a:t>
                </a:r>
                <a:r>
                  <a:rPr lang="uk-UA" sz="2400" dirty="0"/>
                  <a:t>; за характером зміни – на систематичні і випадкові. </a:t>
                </a:r>
              </a:p>
              <a:p>
                <a:pPr marL="82296" indent="0" algn="just">
                  <a:buNone/>
                </a:pPr>
                <a:r>
                  <a:rPr lang="uk-UA" sz="2400" dirty="0" smtClean="0"/>
                  <a:t>	</a:t>
                </a:r>
                <a:r>
                  <a:rPr lang="uk-UA" sz="2400" b="1" dirty="0" smtClean="0"/>
                  <a:t>Систематична </a:t>
                </a:r>
                <a:r>
                  <a:rPr lang="uk-UA" sz="2400" b="1" dirty="0"/>
                  <a:t>похибка </a:t>
                </a:r>
                <a:r>
                  <a:rPr lang="uk-UA" sz="2400" dirty="0"/>
                  <a:t>– складова похибки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</m:acc>
                  </m:oMath>
                </a14:m>
                <a:r>
                  <a:rPr lang="el-GR" sz="2400" dirty="0" smtClean="0"/>
                  <a:t>, </a:t>
                </a:r>
                <a:r>
                  <a:rPr lang="uk-UA" sz="2400" dirty="0"/>
                  <a:t>що залишається сталою </a:t>
                </a:r>
                <a:r>
                  <a:rPr lang="uk-UA" sz="2400" dirty="0" smtClean="0"/>
                  <a:t>або </a:t>
                </a:r>
                <a:r>
                  <a:rPr lang="uk-UA" sz="2400" dirty="0"/>
                  <a:t>прогнозовано змінюється у ряді вимірювань однієї й тієї ж величини. </a:t>
                </a:r>
              </a:p>
              <a:p>
                <a:pPr marL="82296" indent="0" algn="just">
                  <a:buNone/>
                </a:pPr>
                <a:r>
                  <a:rPr lang="uk-UA" sz="2400" dirty="0" smtClean="0"/>
                  <a:t>	</a:t>
                </a:r>
                <a:r>
                  <a:rPr lang="uk-UA" sz="2400" b="1" dirty="0" smtClean="0"/>
                  <a:t>Випадкова </a:t>
                </a:r>
                <a:r>
                  <a:rPr lang="uk-UA" sz="2400" b="1" dirty="0"/>
                  <a:t>похибка </a:t>
                </a:r>
                <a:r>
                  <a:rPr lang="uk-UA" sz="2400" dirty="0"/>
                  <a:t>– </a:t>
                </a:r>
                <a:r>
                  <a:rPr lang="uk-UA" sz="2400" dirty="0" smtClean="0"/>
                  <a:t>складова похибки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uk-UA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</m:acc>
                  </m:oMath>
                </a14:m>
                <a:r>
                  <a:rPr lang="en-US" sz="2400" dirty="0" smtClean="0"/>
                  <a:t>, </a:t>
                </a:r>
                <a:r>
                  <a:rPr lang="uk-UA" sz="2400" dirty="0"/>
                  <a:t>що не прогнозовано (</a:t>
                </a:r>
                <a:r>
                  <a:rPr lang="uk-UA" sz="2400" dirty="0" smtClean="0"/>
                  <a:t>випадково</a:t>
                </a:r>
                <a:r>
                  <a:rPr lang="uk-UA" sz="2400" dirty="0"/>
                  <a:t>) </a:t>
                </a:r>
                <a:r>
                  <a:rPr lang="uk-UA" sz="2400" dirty="0" smtClean="0"/>
                  <a:t>змінюється </a:t>
                </a:r>
                <a:r>
                  <a:rPr lang="uk-UA" sz="2400" dirty="0"/>
                  <a:t>у ряді вимірювань однієї й тієї ж величини</a:t>
                </a:r>
                <a:r>
                  <a:rPr lang="uk-UA" sz="2400" dirty="0" smtClean="0"/>
                  <a:t>.</a:t>
                </a:r>
              </a:p>
              <a:p>
                <a:pPr marL="82296" indent="0" algn="just">
                  <a:buNone/>
                </a:pPr>
                <a:r>
                  <a:rPr lang="ru-RU" sz="2400" dirty="0" smtClean="0"/>
                  <a:t>	У  </a:t>
                </a:r>
                <a:r>
                  <a:rPr lang="ru-RU" sz="2400" dirty="0" err="1"/>
                  <a:t>загальному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випадку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похибка</a:t>
                </a:r>
                <a:r>
                  <a:rPr lang="ru-RU" sz="2400" dirty="0"/>
                  <a:t>  результату  </a:t>
                </a:r>
                <a:r>
                  <a:rPr lang="ru-RU" sz="2400" dirty="0" err="1"/>
                  <a:t>вимірювання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містить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систематичну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й </a:t>
                </a:r>
                <a:r>
                  <a:rPr lang="ru-RU" sz="2400" dirty="0" err="1"/>
                  <a:t>випадкову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складові</a:t>
                </a:r>
                <a:r>
                  <a:rPr lang="ru-RU" sz="2400" dirty="0"/>
                  <a:t>, </a:t>
                </a:r>
                <a:r>
                  <a:rPr lang="ru-RU" sz="2400" dirty="0" err="1"/>
                  <a:t>навіть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якщо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було</a:t>
                </a:r>
                <a:r>
                  <a:rPr lang="ru-RU" sz="2400" dirty="0"/>
                  <a:t> введено поправки </a:t>
                </a:r>
                <a:r>
                  <a:rPr lang="ru-RU" sz="2400" dirty="0" smtClean="0"/>
                  <a:t>на </a:t>
                </a:r>
                <a:r>
                  <a:rPr lang="ru-RU" sz="2400" dirty="0" err="1"/>
                  <a:t>систематичні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похибки</a:t>
                </a:r>
                <a:r>
                  <a:rPr lang="ru-RU" sz="2400" dirty="0"/>
                  <a:t>, </a:t>
                </a:r>
                <a:r>
                  <a:rPr lang="ru-RU" sz="2400" dirty="0" err="1"/>
                  <a:t>викликані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відомими</a:t>
                </a:r>
                <a:r>
                  <a:rPr lang="ru-RU" sz="2400" dirty="0"/>
                  <a:t> факторами </a:t>
                </a:r>
                <a:r>
                  <a:rPr lang="ru-RU" sz="2400" dirty="0" err="1"/>
                  <a:t>впливу</a:t>
                </a:r>
                <a:r>
                  <a:rPr lang="ru-RU" sz="2400" dirty="0"/>
                  <a:t>.</a:t>
                </a:r>
                <a:endParaRPr lang="uk-UA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0000" y="908720"/>
                <a:ext cx="7663688" cy="5771728"/>
              </a:xfrm>
              <a:blipFill rotWithShape="0">
                <a:blip r:embed="rId2"/>
                <a:stretch>
                  <a:fillRect l="-79" t="-845" r="-1192" b="-10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1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6E2BC06-38B5-430F-AB2C-EFE20583E5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учебного курса общие сведения</Template>
  <TotalTime>0</TotalTime>
  <Words>193</Words>
  <Application>Microsoft Office PowerPoint</Application>
  <PresentationFormat>Экран (4:3)</PresentationFormat>
  <Paragraphs>250</Paragraphs>
  <Slides>48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6" baseType="lpstr">
      <vt:lpstr>Calibri</vt:lpstr>
      <vt:lpstr>Cambria Math</vt:lpstr>
      <vt:lpstr>Corbel</vt:lpstr>
      <vt:lpstr>Gill Sans MT</vt:lpstr>
      <vt:lpstr>Verdana</vt:lpstr>
      <vt:lpstr>Wingdings</vt:lpstr>
      <vt:lpstr>Wingdings 2</vt:lpstr>
      <vt:lpstr>Солнцестояние</vt:lpstr>
      <vt:lpstr>Основи метрології</vt:lpstr>
      <vt:lpstr> Похибки вимірювань Абсолютна похибка</vt:lpstr>
      <vt:lpstr>Дійсне значення фізичної величини</vt:lpstr>
      <vt:lpstr>Поправка</vt:lpstr>
      <vt:lpstr>Відносна похибка</vt:lpstr>
      <vt:lpstr>Точність вимірювання</vt:lpstr>
      <vt:lpstr>Правильність, збіжність та відтворюваність вимірювань</vt:lpstr>
      <vt:lpstr>Класифікація похибок вимірювання</vt:lpstr>
      <vt:lpstr>Похибки </vt:lpstr>
      <vt:lpstr>Похибки</vt:lpstr>
      <vt:lpstr>Систематичні похибки</vt:lpstr>
      <vt:lpstr>Похибки встановлення Суб’єктивні  похибки</vt:lpstr>
      <vt:lpstr>Методичні похибки</vt:lpstr>
      <vt:lpstr>Методичні похибки</vt:lpstr>
      <vt:lpstr>Інструментальні  похибки</vt:lpstr>
      <vt:lpstr>Постійні  похибки</vt:lpstr>
      <vt:lpstr>Прогресивні похибки</vt:lpstr>
      <vt:lpstr>Періодичні похибки</vt:lpstr>
      <vt:lpstr>Способи вилучення систематичних похибок</vt:lpstr>
      <vt:lpstr>Дворазове  спостереження</vt:lpstr>
      <vt:lpstr>Введення поправок</vt:lpstr>
      <vt:lpstr>Випадкові похибки</vt:lpstr>
      <vt:lpstr>Презентация PowerPoint</vt:lpstr>
      <vt:lpstr>Закони розподілу</vt:lpstr>
      <vt:lpstr>Закони розподілу</vt:lpstr>
      <vt:lpstr>Приклади законів розподілу:</vt:lpstr>
      <vt:lpstr>Розподіл Коші</vt:lpstr>
      <vt:lpstr>Презентация PowerPoint</vt:lpstr>
      <vt:lpstr>Розподіл  Лапласа</vt:lpstr>
      <vt:lpstr>Розподіл  Гаусса</vt:lpstr>
      <vt:lpstr>Рівномірний закон розподілу</vt:lpstr>
      <vt:lpstr>Трапецеїдальний закон розподілу</vt:lpstr>
      <vt:lpstr>Трапецеїдальний закон розподілу</vt:lpstr>
      <vt:lpstr>Розподіл Сімпсона  (трикутний закон розподілу)</vt:lpstr>
      <vt:lpstr>Математичне сподівання і дисперсія</vt:lpstr>
      <vt:lpstr>Презентация PowerPoint</vt:lpstr>
      <vt:lpstr>Композиція законів розподілу</vt:lpstr>
      <vt:lpstr>Оцінювання випадкових похибок прямих вимірювань</vt:lpstr>
      <vt:lpstr>Оцінювання випадкових похибок прямих вимірювань</vt:lpstr>
      <vt:lpstr>Оцінювання випадкових похибок прямих вимірювань</vt:lpstr>
      <vt:lpstr>Оцінювання випадкових похибок прямих вимірювань</vt:lpstr>
      <vt:lpstr>Оцінювання випадкових похибок прямих вимірювань</vt:lpstr>
      <vt:lpstr>Методика оцінювання випадкових похибок опосередкованих вимірювань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2015-01-05T10:06:48Z</dcterms:created>
  <dcterms:modified xsi:type="dcterms:W3CDTF">2015-01-26T09:07:16Z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TC100822959990</vt:lpwstr>
  </property>
</Properties>
</file>