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2"/>
  </p:sldMasterIdLst>
  <p:notesMasterIdLst>
    <p:notesMasterId r:id="rId2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68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Автор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6" autoAdjust="0"/>
    <p:restoredTop sz="94704" autoAdjust="0"/>
  </p:normalViewPr>
  <p:slideViewPr>
    <p:cSldViewPr>
      <p:cViewPr varScale="1">
        <p:scale>
          <a:sx n="76" d="100"/>
          <a:sy n="76" d="100"/>
        </p:scale>
        <p:origin x="94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7A704-9F1C-4FD3-85D1-57AF2D7FD0E8}" type="datetimeFigureOut">
              <a:rPr lang="en-US" smtClean="0"/>
              <a:pPr/>
              <a:t>1/29/2015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BFB8C-BBFF-4397-A51C-1E9259642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577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486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noProof="1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80A4771-C6EF-4B99-81F4-D30BE4E017A0}" type="datetimeFigureOut">
              <a:rPr lang="en-US" smtClean="0"/>
              <a:pPr algn="r"/>
              <a:t>1/29/2015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1537577"/>
            <a:ext cx="7406640" cy="821736"/>
          </a:xfrm>
        </p:spPr>
        <p:txBody>
          <a:bodyPr/>
          <a:lstStyle/>
          <a:p>
            <a:pPr algn="ctr"/>
            <a:r>
              <a:rPr lang="uk-UA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Основи</a:t>
            </a:r>
            <a:r>
              <a:rPr lang="ru-RU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uk-UA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метрології</a:t>
            </a:r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2382832"/>
            <a:ext cx="7406640" cy="686128"/>
          </a:xfrm>
        </p:spPr>
        <p:txBody>
          <a:bodyPr/>
          <a:lstStyle/>
          <a:p>
            <a:pPr algn="ctr"/>
            <a:r>
              <a:rPr lang="uk-UA" dirty="0" smtClean="0"/>
              <a:t>Лекція </a:t>
            </a:r>
            <a:r>
              <a:rPr lang="en-US" smtClean="0"/>
              <a:t>6</a:t>
            </a:r>
            <a:endParaRPr lang="uk-UA" dirty="0" smtClean="0"/>
          </a:p>
          <a:p>
            <a:pPr algn="ctr"/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188640"/>
            <a:ext cx="7579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Національний авіаційний університет</a:t>
            </a:r>
          </a:p>
          <a:p>
            <a:pPr algn="ctr"/>
            <a:r>
              <a:rPr lang="uk-UA" dirty="0" smtClean="0"/>
              <a:t>Інститут інформаційно-діагностичних систем</a:t>
            </a:r>
          </a:p>
          <a:p>
            <a:pPr algn="ctr"/>
            <a:r>
              <a:rPr lang="uk-UA" dirty="0" smtClean="0"/>
              <a:t>Кафедра комп’ютеризованих електротехнічних систем та технологій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04048" y="4005064"/>
            <a:ext cx="3662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Викладач: </a:t>
            </a:r>
          </a:p>
          <a:p>
            <a:r>
              <a:rPr lang="uk-UA" dirty="0" smtClean="0"/>
              <a:t>Заслужений метролог України, </a:t>
            </a:r>
            <a:r>
              <a:rPr lang="uk-UA" dirty="0" err="1" smtClean="0"/>
              <a:t>д.т.н</a:t>
            </a:r>
            <a:r>
              <a:rPr lang="uk-UA" dirty="0" smtClean="0"/>
              <a:t>., професор</a:t>
            </a:r>
          </a:p>
          <a:p>
            <a:r>
              <a:rPr lang="uk-UA" dirty="0" err="1" smtClean="0"/>
              <a:t>Квасніков</a:t>
            </a:r>
            <a:r>
              <a:rPr lang="uk-UA" dirty="0" smtClean="0"/>
              <a:t> Володимир Павлович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259632" y="1447800"/>
                <a:ext cx="7674056" cy="4800600"/>
              </a:xfrm>
            </p:spPr>
            <p:txBody>
              <a:bodyPr>
                <a:normAutofit/>
              </a:bodyPr>
              <a:lstStyle/>
              <a:p>
                <a:pPr marL="82296" indent="0" algn="just">
                  <a:buNone/>
                </a:pPr>
                <a:r>
                  <a:rPr lang="en-US" sz="2400" dirty="0" smtClean="0"/>
                  <a:t>	</a:t>
                </a:r>
                <a:r>
                  <a:rPr lang="uk-UA" sz="2400" dirty="0" smtClean="0"/>
                  <a:t>Частинні  </a:t>
                </a:r>
                <a:r>
                  <a:rPr lang="uk-UA" sz="2400" dirty="0"/>
                  <a:t>похідні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400" i="1" baseline="-25000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𝜕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ru-RU" sz="2400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𝜕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baseline="-25000" dirty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400" dirty="0"/>
                  <a:t> ,  </a:t>
                </a:r>
                <a:r>
                  <a:rPr lang="uk-UA" sz="2400" dirty="0"/>
                  <a:t>отримані  з  рівняння  вимірювання </a:t>
                </a:r>
                <a:r>
                  <a:rPr lang="uk-UA" sz="2400" dirty="0" smtClean="0"/>
                  <a:t>при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400" i="1" baseline="-25000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𝑥𝑖</m:t>
                    </m:r>
                  </m:oMath>
                </a14:m>
                <a:r>
                  <a:rPr lang="uk-UA" sz="2400" dirty="0" smtClean="0"/>
                  <a:t> </a:t>
                </a:r>
                <a:r>
                  <a:rPr lang="uk-UA" sz="2400" dirty="0"/>
                  <a:t>, називають </a:t>
                </a:r>
                <a:r>
                  <a:rPr lang="uk-UA" sz="2400" b="1" dirty="0"/>
                  <a:t>коефіцієнтами чутливості</a:t>
                </a:r>
                <a:r>
                  <a:rPr lang="uk-UA" sz="2400" dirty="0"/>
                  <a:t>, які показують, як </a:t>
                </a:r>
                <a:r>
                  <a:rPr lang="uk-UA" sz="2400" dirty="0" smtClean="0"/>
                  <a:t>вихідна </a:t>
                </a:r>
                <a:r>
                  <a:rPr lang="uk-UA" sz="2400" dirty="0"/>
                  <a:t>оцінка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uk-UA" sz="2400" dirty="0" smtClean="0"/>
                  <a:t>  </a:t>
                </a:r>
                <a:r>
                  <a:rPr lang="uk-UA" sz="2400" dirty="0"/>
                  <a:t>змінюється зі зміною вхідної оцінки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baseline="-25000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uk-UA" sz="2400" dirty="0" smtClean="0"/>
                  <a:t>. </a:t>
                </a:r>
                <a:r>
                  <a:rPr lang="uk-UA" sz="2400" dirty="0"/>
                  <a:t>Якщо ця зміна </a:t>
                </a:r>
                <a:r>
                  <a:rPr lang="uk-UA" sz="2400" dirty="0" smtClean="0"/>
                  <a:t>обумовлена </a:t>
                </a:r>
                <a:r>
                  <a:rPr lang="uk-UA" sz="2400" dirty="0"/>
                  <a:t>стандартною невизначеністю оцінки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baseline="-25000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uk-UA" sz="2400" dirty="0" smtClean="0"/>
                  <a:t> </a:t>
                </a:r>
                <a:r>
                  <a:rPr lang="uk-UA" sz="2400" dirty="0"/>
                  <a:t>, то відповідна зміна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uk-UA" sz="2400" dirty="0"/>
                  <a:t>буде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𝜕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𝜕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𝑥𝑖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)∗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𝑥𝑖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, </a:t>
                </a:r>
                <a:r>
                  <a:rPr lang="uk-UA" sz="2400" dirty="0"/>
                  <a:t>тобто коефіцієнт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400" i="1" baseline="-25000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uk-UA" sz="2400" dirty="0"/>
                  <a:t>показує, який внесок в </a:t>
                </a:r>
                <a:r>
                  <a:rPr lang="uk-UA" sz="2400" dirty="0" smtClean="0"/>
                  <a:t>невизначеність </a:t>
                </a:r>
                <a:r>
                  <a:rPr lang="uk-UA" sz="2400" dirty="0"/>
                  <a:t>результату   вносить невизначеність вхідної величини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baseline="-25000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uk-UA" sz="2400" dirty="0"/>
                  <a:t>.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9632" y="1447800"/>
                <a:ext cx="7674056" cy="4800600"/>
              </a:xfrm>
              <a:blipFill rotWithShape="0">
                <a:blip r:embed="rId2"/>
                <a:stretch>
                  <a:fillRect l="-159" t="-1144" r="-1191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0431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115616" y="692696"/>
                <a:ext cx="7920880" cy="5976664"/>
              </a:xfrm>
            </p:spPr>
            <p:txBody>
              <a:bodyPr>
                <a:normAutofit/>
              </a:bodyPr>
              <a:lstStyle/>
              <a:p>
                <a:pPr marL="82296" indent="0" algn="just">
                  <a:buNone/>
                </a:pPr>
                <a:r>
                  <a:rPr lang="en-US" sz="2400" dirty="0" smtClean="0"/>
                  <a:t>	</a:t>
                </a:r>
                <a:r>
                  <a:rPr lang="uk-UA" sz="2400" dirty="0" smtClean="0"/>
                  <a:t>Коли </a:t>
                </a:r>
                <a:r>
                  <a:rPr lang="uk-UA" sz="2400" dirty="0"/>
                  <a:t>вхідні величини </a:t>
                </a:r>
                <a:r>
                  <a:rPr lang="uk-UA" sz="2400" dirty="0" err="1"/>
                  <a:t>корельовані</a:t>
                </a:r>
                <a:r>
                  <a:rPr lang="uk-UA" sz="2400" dirty="0"/>
                  <a:t>, то необхідно до сумарної </a:t>
                </a:r>
                <a:r>
                  <a:rPr lang="uk-UA" sz="2400" dirty="0" smtClean="0"/>
                  <a:t>стандартної </a:t>
                </a:r>
                <a:r>
                  <a:rPr lang="uk-UA" sz="2400" dirty="0"/>
                  <a:t>невизначеності ввести складові, які враховують наявність </a:t>
                </a:r>
                <a:r>
                  <a:rPr lang="uk-UA" sz="2400" dirty="0" smtClean="0"/>
                  <a:t>лінійного </a:t>
                </a:r>
                <a:r>
                  <a:rPr lang="uk-UA" sz="2400" dirty="0"/>
                  <a:t>стохастичного зв’язку між вхідними величинами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400" i="1" baseline="-25000" dirty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400" dirty="0"/>
                  <a:t> </a:t>
                </a:r>
                <a:r>
                  <a:rPr lang="uk-UA" sz="2400" dirty="0" smtClean="0"/>
                  <a:t>та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400" i="1" baseline="-25000" dirty="0" err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sz="2400" dirty="0"/>
                  <a:t>. </a:t>
                </a:r>
              </a:p>
              <a:p>
                <a:pPr marL="82296" indent="0" algn="just">
                  <a:lnSpc>
                    <a:spcPct val="150000"/>
                  </a:lnSpc>
                  <a:buNone/>
                </a:pPr>
                <a:r>
                  <a:rPr lang="en-US" sz="2400" dirty="0" smtClean="0"/>
                  <a:t>	</a:t>
                </a:r>
                <a:r>
                  <a:rPr lang="uk-UA" sz="2400" dirty="0" smtClean="0"/>
                  <a:t>При </a:t>
                </a:r>
                <a:r>
                  <a:rPr lang="uk-UA" sz="2400" dirty="0"/>
                  <a:t>наявності кореляції перш за все оцінюється коефіцієнт </a:t>
                </a:r>
                <a:r>
                  <a:rPr lang="uk-UA" sz="2400" dirty="0" smtClean="0"/>
                  <a:t>кореляції</a:t>
                </a:r>
                <a:endParaRPr lang="en-US" sz="2400" dirty="0" smtClean="0"/>
              </a:p>
              <a:p>
                <a:pPr marL="82296" indent="0" algn="just">
                  <a:lnSpc>
                    <a:spcPct val="150000"/>
                  </a:lnSpc>
                  <a:buNone/>
                </a:pPr>
                <a:endParaRPr lang="en-US" sz="2400" dirty="0"/>
              </a:p>
              <a:p>
                <a:pPr marL="82296" indent="0" algn="just">
                  <a:lnSpc>
                    <a:spcPct val="150000"/>
                  </a:lnSpc>
                  <a:buNone/>
                </a:pPr>
                <a:r>
                  <a:rPr lang="ru-RU" sz="2400" dirty="0" smtClean="0"/>
                  <a:t>де 						</a:t>
                </a:r>
                <a:r>
                  <a:rPr lang="ru-RU" sz="2400" dirty="0"/>
                  <a:t> </a:t>
                </a:r>
                <a:r>
                  <a:rPr lang="ru-RU" sz="2400" dirty="0" smtClean="0"/>
                  <a:t>           </a:t>
                </a:r>
                <a:r>
                  <a:rPr lang="uk-UA" sz="2400" dirty="0" smtClean="0"/>
                  <a:t>– </a:t>
                </a:r>
                <a:r>
                  <a:rPr lang="uk-UA" sz="2400" dirty="0"/>
                  <a:t>оцінка  </a:t>
                </a:r>
                <a:r>
                  <a:rPr lang="uk-UA" sz="2400" dirty="0" smtClean="0"/>
                  <a:t>стандартної </a:t>
                </a:r>
                <a:r>
                  <a:rPr lang="uk-UA" sz="2400" dirty="0" err="1"/>
                  <a:t>коваріації</a:t>
                </a:r>
                <a:r>
                  <a:rPr lang="uk-UA" sz="2400" dirty="0" smtClean="0"/>
                  <a:t>.</a:t>
                </a:r>
                <a:endParaRPr lang="uk-UA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5616" y="692696"/>
                <a:ext cx="7920880" cy="5976664"/>
              </a:xfrm>
              <a:blipFill rotWithShape="0">
                <a:blip r:embed="rId2"/>
                <a:stretch>
                  <a:fillRect l="-77" t="-816" r="-1232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7313" y="4180483"/>
            <a:ext cx="5568983" cy="61666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674056" cy="360040"/>
          </a:xfrm>
        </p:spPr>
        <p:txBody>
          <a:bodyPr>
            <a:noAutofit/>
          </a:bodyPr>
          <a:lstStyle/>
          <a:p>
            <a:pPr algn="ctr"/>
            <a:r>
              <a:rPr lang="uk-UA" sz="3600" dirty="0"/>
              <a:t>Вхідні величини </a:t>
            </a:r>
            <a:r>
              <a:rPr lang="uk-UA" sz="3600" dirty="0" err="1"/>
              <a:t>корельовані</a:t>
            </a:r>
            <a:endParaRPr lang="uk-UA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8087" y="3450166"/>
            <a:ext cx="4258209" cy="48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783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22156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400" dirty="0"/>
              <a:t>	З </a:t>
            </a:r>
            <a:r>
              <a:rPr lang="ru-RU" sz="2400" dirty="0" err="1"/>
              <a:t>врахуванням</a:t>
            </a:r>
            <a:r>
              <a:rPr lang="ru-RU" sz="2400" dirty="0"/>
              <a:t> закону </a:t>
            </a:r>
            <a:r>
              <a:rPr lang="ru-RU" sz="2400" dirty="0" err="1"/>
              <a:t>розпосвюдження</a:t>
            </a:r>
            <a:r>
              <a:rPr lang="ru-RU" sz="2400" dirty="0"/>
              <a:t> </a:t>
            </a:r>
            <a:r>
              <a:rPr lang="ru-RU" sz="2400" dirty="0" err="1"/>
              <a:t>невизначенності</a:t>
            </a:r>
            <a:r>
              <a:rPr lang="ru-RU" sz="2400" dirty="0"/>
              <a:t> для </a:t>
            </a:r>
            <a:r>
              <a:rPr lang="ru-RU" sz="2400" dirty="0" err="1"/>
              <a:t>оцінки</a:t>
            </a:r>
            <a:r>
              <a:rPr lang="ru-RU" sz="2400" dirty="0"/>
              <a:t> </a:t>
            </a:r>
            <a:r>
              <a:rPr lang="ru-RU" sz="2400" dirty="0" err="1"/>
              <a:t>стандартної</a:t>
            </a:r>
            <a:r>
              <a:rPr lang="ru-RU" sz="2400" dirty="0"/>
              <a:t> </a:t>
            </a:r>
            <a:r>
              <a:rPr lang="ru-RU" sz="2400" dirty="0" err="1"/>
              <a:t>невизначеності</a:t>
            </a:r>
            <a:r>
              <a:rPr lang="ru-RU" sz="2400" dirty="0"/>
              <a:t> </a:t>
            </a:r>
            <a:r>
              <a:rPr lang="ru-RU" sz="2400" dirty="0" err="1"/>
              <a:t>отримаємо</a:t>
            </a:r>
            <a:endParaRPr lang="uk-UA" sz="2400" dirty="0"/>
          </a:p>
          <a:p>
            <a:pPr marL="82296" indent="0" algn="just">
              <a:buNone/>
            </a:pPr>
            <a:r>
              <a:rPr lang="ru-RU" sz="2400" dirty="0" smtClean="0"/>
              <a:t>	</a:t>
            </a:r>
          </a:p>
          <a:p>
            <a:pPr marL="82296" indent="0" algn="just">
              <a:buNone/>
            </a:pPr>
            <a:endParaRPr lang="ru-RU" sz="2400" dirty="0" smtClean="0"/>
          </a:p>
          <a:p>
            <a:pPr marL="82296" indent="0" algn="just">
              <a:buNone/>
            </a:pPr>
            <a:endParaRPr lang="ru-RU" sz="2400" dirty="0" smtClean="0"/>
          </a:p>
          <a:p>
            <a:pPr marL="82296" indent="0" algn="just">
              <a:buNone/>
            </a:pPr>
            <a:r>
              <a:rPr lang="ru-RU" sz="2400" dirty="0" smtClean="0"/>
              <a:t>При </a:t>
            </a:r>
            <a:r>
              <a:rPr lang="ru-RU" sz="2400" dirty="0" err="1"/>
              <a:t>суттєвості</a:t>
            </a:r>
            <a:r>
              <a:rPr lang="ru-RU" sz="2400" dirty="0"/>
              <a:t> </a:t>
            </a:r>
            <a:r>
              <a:rPr lang="ru-RU" sz="2400" dirty="0" err="1"/>
              <a:t>отриманої</a:t>
            </a:r>
            <a:r>
              <a:rPr lang="ru-RU" sz="2400" dirty="0"/>
              <a:t> </a:t>
            </a:r>
            <a:r>
              <a:rPr lang="ru-RU" sz="2400" dirty="0" err="1"/>
              <a:t>оцінки</a:t>
            </a:r>
            <a:r>
              <a:rPr lang="ru-RU" sz="2400" dirty="0"/>
              <a:t> </a:t>
            </a:r>
            <a:r>
              <a:rPr lang="ru-RU" sz="2400" dirty="0" err="1"/>
              <a:t>кореляції</a:t>
            </a:r>
            <a:r>
              <a:rPr lang="ru-RU" sz="2400" dirty="0"/>
              <a:t> </a:t>
            </a:r>
            <a:r>
              <a:rPr lang="ru-RU" sz="2400" dirty="0" err="1"/>
              <a:t>сумарна</a:t>
            </a:r>
            <a:r>
              <a:rPr lang="ru-RU" sz="2400" dirty="0"/>
              <a:t> </a:t>
            </a:r>
            <a:r>
              <a:rPr lang="ru-RU" sz="2400" dirty="0" smtClean="0"/>
              <a:t>стандартна </a:t>
            </a:r>
            <a:r>
              <a:rPr lang="ru-RU" sz="2400" dirty="0" err="1" smtClean="0"/>
              <a:t>невизначеність</a:t>
            </a:r>
            <a:r>
              <a:rPr lang="ru-RU" sz="2400" dirty="0" smtClean="0"/>
              <a:t> </a:t>
            </a:r>
            <a:r>
              <a:rPr lang="ru-RU" sz="2400" dirty="0" err="1"/>
              <a:t>запишеться</a:t>
            </a:r>
            <a:r>
              <a:rPr lang="ru-RU" sz="2400" dirty="0"/>
              <a:t> </a:t>
            </a:r>
            <a:r>
              <a:rPr lang="ru-RU" sz="2400" dirty="0" smtClean="0"/>
              <a:t>як </a:t>
            </a:r>
          </a:p>
          <a:p>
            <a:pPr marL="82296" indent="0" algn="just">
              <a:buNone/>
            </a:pP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830" y="5373216"/>
            <a:ext cx="7389652" cy="103378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2267" y="2564904"/>
            <a:ext cx="6504762" cy="13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015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46050"/>
          </a:xfrm>
        </p:spPr>
        <p:txBody>
          <a:bodyPr>
            <a:noAutofit/>
          </a:bodyPr>
          <a:lstStyle/>
          <a:p>
            <a:pPr algn="ctr"/>
            <a:r>
              <a:rPr lang="uk-UA" sz="3600" dirty="0"/>
              <a:t>Розширена невизначеність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43608" y="764704"/>
                <a:ext cx="7890080" cy="5976664"/>
              </a:xfrm>
            </p:spPr>
            <p:txBody>
              <a:bodyPr>
                <a:normAutofit/>
              </a:bodyPr>
              <a:lstStyle/>
              <a:p>
                <a:pPr marL="82296" indent="0" algn="just">
                  <a:buNone/>
                </a:pPr>
                <a:r>
                  <a:rPr lang="en-US" sz="2400" dirty="0" smtClean="0"/>
                  <a:t>	</a:t>
                </a:r>
                <a:r>
                  <a:rPr lang="ru-RU" sz="2400" dirty="0"/>
                  <a:t>В </a:t>
                </a:r>
                <a:r>
                  <a:rPr lang="ru-RU" sz="2400" dirty="0" err="1"/>
                  <a:t>деяких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випадках</a:t>
                </a:r>
                <a:r>
                  <a:rPr lang="en-US" sz="2400" dirty="0"/>
                  <a:t> </a:t>
                </a:r>
                <a:r>
                  <a:rPr lang="ru-RU" sz="2400" dirty="0" err="1"/>
                  <a:t>необхідно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мати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міру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невизначеності</a:t>
                </a:r>
                <a:r>
                  <a:rPr lang="ru-RU" sz="2400" dirty="0"/>
                  <a:t>, яка </a:t>
                </a:r>
                <a:r>
                  <a:rPr lang="ru-RU" sz="2400" dirty="0" err="1"/>
                  <a:t>вказує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інтервал</a:t>
                </a:r>
                <a:r>
                  <a:rPr lang="ru-RU" sz="2400" dirty="0"/>
                  <a:t> </a:t>
                </a:r>
                <a:r>
                  <a:rPr lang="ru-RU" sz="2400" dirty="0" smtClean="0"/>
                  <a:t>для</a:t>
                </a:r>
                <a:r>
                  <a:rPr lang="en-US" sz="2400" dirty="0" smtClean="0"/>
                  <a:t> </a:t>
                </a:r>
                <a:r>
                  <a:rPr lang="ru-RU" sz="2400" dirty="0"/>
                  <a:t>результату </a:t>
                </a:r>
                <a:r>
                  <a:rPr lang="ru-RU" sz="2400" dirty="0" err="1"/>
                  <a:t>вимірювання</a:t>
                </a:r>
                <a:r>
                  <a:rPr lang="ru-RU" sz="2400" dirty="0"/>
                  <a:t>, в межах </a:t>
                </a:r>
                <a:r>
                  <a:rPr lang="ru-RU" sz="2400" dirty="0" err="1"/>
                  <a:t>якого</a:t>
                </a:r>
                <a:r>
                  <a:rPr lang="ru-RU" sz="2400" dirty="0"/>
                  <a:t>, </a:t>
                </a:r>
                <a:r>
                  <a:rPr lang="ru-RU" sz="2400" dirty="0" err="1"/>
                  <a:t>можна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сподіватись</a:t>
                </a:r>
                <a:r>
                  <a:rPr lang="ru-RU" sz="2400" dirty="0"/>
                  <a:t>, </a:t>
                </a:r>
                <a:r>
                  <a:rPr lang="ru-RU" sz="2400" dirty="0" err="1"/>
                  <a:t>знаходиться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більша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частина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розподілу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значень</a:t>
                </a:r>
                <a:r>
                  <a:rPr lang="ru-RU" sz="2400" dirty="0"/>
                  <a:t>, </a:t>
                </a:r>
                <a:r>
                  <a:rPr lang="ru-RU" sz="2400" dirty="0" err="1"/>
                  <a:t>які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можна</a:t>
                </a:r>
                <a:r>
                  <a:rPr lang="ru-RU" sz="2400" dirty="0"/>
                  <a:t> з </a:t>
                </a:r>
                <a:r>
                  <a:rPr lang="ru-RU" sz="2400" dirty="0" err="1"/>
                  <a:t>достатнім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обґрунтуванням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приписати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вимірюваній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величині</a:t>
                </a:r>
                <a:r>
                  <a:rPr lang="ru-RU" sz="2400" dirty="0" smtClean="0"/>
                  <a:t>.</a:t>
                </a:r>
                <a:r>
                  <a:rPr lang="en-US" sz="2400" dirty="0" smtClean="0"/>
                  <a:t> </a:t>
                </a:r>
                <a:r>
                  <a:rPr lang="ru-RU" sz="2400" dirty="0" err="1"/>
                  <a:t>Ця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інтегральна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міра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невизначеності</a:t>
                </a:r>
                <a:r>
                  <a:rPr lang="ru-RU" sz="2400" dirty="0"/>
                  <a:t> носить </a:t>
                </a:r>
                <a:r>
                  <a:rPr lang="ru-RU" sz="2400" dirty="0" err="1"/>
                  <a:t>назву</a:t>
                </a:r>
                <a:r>
                  <a:rPr lang="ru-RU" sz="2400" dirty="0"/>
                  <a:t> </a:t>
                </a:r>
                <a:r>
                  <a:rPr lang="ru-RU" sz="2400" b="1" dirty="0" err="1"/>
                  <a:t>розширена</a:t>
                </a:r>
                <a:r>
                  <a:rPr lang="ru-RU" sz="2400" b="1" dirty="0"/>
                  <a:t> </a:t>
                </a:r>
                <a:r>
                  <a:rPr lang="ru-RU" sz="2400" b="1" dirty="0" err="1" smtClean="0"/>
                  <a:t>невизначеність</a:t>
                </a:r>
                <a:r>
                  <a:rPr lang="ru-RU" sz="2400" dirty="0" smtClean="0"/>
                  <a:t> </a:t>
                </a:r>
                <a:r>
                  <a:rPr lang="ru-RU" sz="2400" dirty="0"/>
                  <a:t>і </a:t>
                </a:r>
                <a:r>
                  <a:rPr lang="ru-RU" sz="2400" dirty="0" err="1"/>
                  <a:t>її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позначають</a:t>
                </a:r>
                <a:r>
                  <a:rPr lang="ru-RU" sz="2400" dirty="0"/>
                  <a:t> символом  </a:t>
                </a:r>
                <a14:m>
                  <m:oMath xmlns:m="http://schemas.openxmlformats.org/officeDocument/2006/math">
                    <m:r>
                      <a:rPr lang="ru-RU" sz="2400" i="1" dirty="0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ru-RU" sz="2400" dirty="0" smtClean="0"/>
                  <a:t>. </a:t>
                </a:r>
                <a:endParaRPr lang="ru-RU" sz="2400" dirty="0"/>
              </a:p>
              <a:p>
                <a:pPr marL="82296" indent="0" algn="just">
                  <a:buNone/>
                </a:pPr>
                <a:r>
                  <a:rPr lang="en-US" sz="2400" dirty="0" smtClean="0"/>
                  <a:t>	</a:t>
                </a:r>
                <a:r>
                  <a:rPr lang="uk-UA" sz="2400" dirty="0" smtClean="0"/>
                  <a:t>Розширену </a:t>
                </a:r>
                <a:r>
                  <a:rPr lang="uk-UA" sz="2400" dirty="0"/>
                  <a:t>невизначеність отримують шляхом </a:t>
                </a:r>
                <a:r>
                  <a:rPr lang="uk-UA" sz="2400" dirty="0" err="1"/>
                  <a:t>домноження</a:t>
                </a:r>
                <a:r>
                  <a:rPr lang="uk-UA" sz="2400" dirty="0"/>
                  <a:t> стандартної </a:t>
                </a:r>
                <a:r>
                  <a:rPr lang="uk-UA" sz="2400" dirty="0" smtClean="0"/>
                  <a:t>сумарної  </a:t>
                </a:r>
                <a:r>
                  <a:rPr lang="uk-UA" sz="2400" dirty="0"/>
                  <a:t>невизначеності  вихідної  величини  на  </a:t>
                </a:r>
                <a:r>
                  <a:rPr lang="uk-UA" sz="2400" b="1" dirty="0"/>
                  <a:t>коефіцієнт  охоплення </a:t>
                </a:r>
                <a:r>
                  <a:rPr lang="uk-UA" sz="2400" dirty="0" smtClean="0"/>
                  <a:t>(</a:t>
                </a:r>
                <a:r>
                  <a:rPr lang="uk-UA" sz="2400" dirty="0"/>
                  <a:t>фактор покриття), який відповідає </a:t>
                </a:r>
                <a:r>
                  <a:rPr lang="uk-UA" sz="2400" dirty="0" smtClean="0"/>
                  <a:t>заданому </a:t>
                </a:r>
                <a:r>
                  <a:rPr lang="uk-UA" sz="2400" dirty="0"/>
                  <a:t>рівню довіри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2400" dirty="0"/>
                  <a:t> </a:t>
                </a:r>
                <a:endParaRPr lang="uk-UA" sz="2400" dirty="0" smtClean="0"/>
              </a:p>
              <a:p>
                <a:pPr marL="82296" indent="0" algn="just">
                  <a:buNone/>
                </a:pPr>
                <a:endParaRPr lang="uk-UA" sz="24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608" y="764704"/>
                <a:ext cx="7890080" cy="5976664"/>
              </a:xfrm>
              <a:blipFill rotWithShape="0">
                <a:blip r:embed="rId2"/>
                <a:stretch>
                  <a:fillRect l="-77" t="-815" r="-115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5661248"/>
            <a:ext cx="2132543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887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 </a:t>
            </a:r>
            <a:br>
              <a:rPr lang="uk-UA" dirty="0"/>
            </a:br>
            <a:endParaRPr lang="uk-U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115616" y="116632"/>
                <a:ext cx="7818072" cy="6624736"/>
              </a:xfrm>
            </p:spPr>
            <p:txBody>
              <a:bodyPr>
                <a:normAutofit/>
              </a:bodyPr>
              <a:lstStyle/>
              <a:p>
                <a:pPr marL="82296" indent="0" algn="just">
                  <a:buNone/>
                </a:pPr>
                <a:r>
                  <a:rPr lang="uk-UA" sz="2400" dirty="0" smtClean="0"/>
                  <a:t>	При </a:t>
                </a:r>
                <a:r>
                  <a:rPr lang="uk-UA" sz="2400" dirty="0"/>
                  <a:t>виборі значення коефіцієнта охоплення  </a:t>
                </a:r>
                <a:r>
                  <a:rPr lang="en-US" sz="2400" dirty="0"/>
                  <a:t>k </a:t>
                </a:r>
                <a:r>
                  <a:rPr lang="uk-UA" sz="2400" dirty="0"/>
                  <a:t>необхідно </a:t>
                </a:r>
                <a:r>
                  <a:rPr lang="uk-UA" sz="2400" dirty="0" smtClean="0"/>
                  <a:t>враховувати</a:t>
                </a:r>
                <a:r>
                  <a:rPr lang="uk-UA" sz="2400" dirty="0"/>
                  <a:t>: </a:t>
                </a:r>
              </a:p>
              <a:p>
                <a:pPr algn="just">
                  <a:buFont typeface="Wingdings" panose="05000000000000000000" pitchFamily="2" charset="2"/>
                  <a:buChar char="Ø"/>
                </a:pPr>
                <a:r>
                  <a:rPr lang="uk-UA" sz="2400" dirty="0" smtClean="0"/>
                  <a:t>необхідний </a:t>
                </a:r>
                <a:r>
                  <a:rPr lang="uk-UA" sz="2400" dirty="0"/>
                  <a:t>рівень вірогідності; </a:t>
                </a:r>
              </a:p>
              <a:p>
                <a:pPr algn="just">
                  <a:buFont typeface="Wingdings" panose="05000000000000000000" pitchFamily="2" charset="2"/>
                  <a:buChar char="Ø"/>
                </a:pPr>
                <a:r>
                  <a:rPr lang="uk-UA" sz="2400" dirty="0" smtClean="0"/>
                  <a:t>будь-яку </a:t>
                </a:r>
                <a:r>
                  <a:rPr lang="uk-UA" sz="2400" dirty="0"/>
                  <a:t>інформацію про передбачуваний розподіл; </a:t>
                </a:r>
              </a:p>
              <a:p>
                <a:pPr algn="just">
                  <a:buFont typeface="Wingdings" panose="05000000000000000000" pitchFamily="2" charset="2"/>
                  <a:buChar char="Ø"/>
                </a:pPr>
                <a:r>
                  <a:rPr lang="uk-UA" sz="2400" dirty="0" smtClean="0"/>
                  <a:t>інформацію  </a:t>
                </a:r>
                <a:r>
                  <a:rPr lang="uk-UA" sz="2400" dirty="0"/>
                  <a:t>про  кількість  дослідів,  які  були  проведені  для  </a:t>
                </a:r>
                <a:r>
                  <a:rPr lang="uk-UA" sz="2400" dirty="0" err="1" smtClean="0"/>
                  <a:t>оцінення</a:t>
                </a:r>
                <a:r>
                  <a:rPr lang="uk-UA" sz="2400" dirty="0" smtClean="0"/>
                  <a:t> </a:t>
                </a:r>
                <a:r>
                  <a:rPr lang="uk-UA" sz="2400" dirty="0"/>
                  <a:t>випадкових ефектів. </a:t>
                </a:r>
              </a:p>
              <a:p>
                <a:pPr marL="82296" indent="0" algn="just">
                  <a:buNone/>
                </a:pPr>
                <a:r>
                  <a:rPr lang="uk-UA" sz="2400" dirty="0" smtClean="0"/>
                  <a:t>	У </a:t>
                </a:r>
                <a:r>
                  <a:rPr lang="uk-UA" sz="2400" dirty="0"/>
                  <a:t>більшості випадків можна вибирати 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2400" dirty="0" smtClean="0"/>
                  <a:t>.</a:t>
                </a:r>
                <a:r>
                  <a:rPr lang="ru-RU" sz="2400" dirty="0"/>
                  <a:t> Але </a:t>
                </a:r>
                <a:r>
                  <a:rPr lang="ru-RU" sz="2400" dirty="0" err="1"/>
                  <a:t>значення</a:t>
                </a:r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ru-RU" sz="2400" dirty="0" err="1" smtClean="0"/>
                  <a:t>необхідно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уточнювати</a:t>
                </a:r>
                <a:r>
                  <a:rPr lang="ru-RU" sz="2400" dirty="0"/>
                  <a:t>. Коли </a:t>
                </a:r>
                <a:r>
                  <a:rPr lang="ru-RU" sz="2400" dirty="0" err="1"/>
                  <a:t>сумарна</a:t>
                </a:r>
                <a:r>
                  <a:rPr lang="ru-RU" sz="2400" dirty="0"/>
                  <a:t> стандартна </a:t>
                </a:r>
                <a:r>
                  <a:rPr lang="ru-RU" sz="2400" dirty="0" err="1"/>
                  <a:t>невизначеність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оцінювалася</a:t>
                </a:r>
                <a:r>
                  <a:rPr lang="ru-RU" sz="2400" dirty="0" smtClean="0"/>
                  <a:t> </a:t>
                </a:r>
                <a:r>
                  <a:rPr lang="ru-RU" sz="2400" dirty="0"/>
                  <a:t>при </a:t>
                </a:r>
                <a:r>
                  <a:rPr lang="ru-RU" sz="2400" dirty="0" err="1"/>
                  <a:t>кількості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ступенів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свободи</a:t>
                </a:r>
                <a:r>
                  <a:rPr lang="ru-RU" sz="2400" dirty="0"/>
                  <a:t> для </a:t>
                </a:r>
                <a:r>
                  <a:rPr lang="ru-RU" sz="2400" dirty="0" err="1"/>
                  <a:t>більш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суттєвої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вхідної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величини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менше</a:t>
                </a:r>
                <a:r>
                  <a:rPr lang="ru-RU" sz="2400" dirty="0" smtClean="0"/>
                  <a:t> </a:t>
                </a:r>
                <a:r>
                  <a:rPr lang="ru-RU" sz="2400" dirty="0"/>
                  <a:t>шести, </a:t>
                </a:r>
                <a:r>
                  <a:rPr lang="ru-RU" sz="2400" dirty="0" err="1"/>
                  <a:t>значення</a:t>
                </a:r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ru-RU" sz="2400" dirty="0" err="1"/>
                  <a:t>має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дорівнювати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значенню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критерію</a:t>
                </a:r>
                <a:r>
                  <a:rPr lang="ru-RU" sz="2400" dirty="0"/>
                  <a:t> </a:t>
                </a:r>
                <a:r>
                  <a:rPr lang="ru-RU" sz="2400" dirty="0" smtClean="0"/>
                  <a:t>Стьюдента </a:t>
                </a:r>
                <a:r>
                  <a:rPr lang="ru-RU" sz="2400" dirty="0"/>
                  <a:t>(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400" dirty="0"/>
                  <a:t> -</a:t>
                </a:r>
                <a:r>
                  <a:rPr lang="ru-RU" sz="2400" dirty="0" err="1"/>
                  <a:t>критерію</a:t>
                </a:r>
                <a:r>
                  <a:rPr lang="ru-RU" sz="2400" dirty="0"/>
                  <a:t>) при </a:t>
                </a:r>
                <a:r>
                  <a:rPr lang="ru-RU" sz="2400" dirty="0" err="1"/>
                  <a:t>кількості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ступенів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свободи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найбільш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суттєвої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вхідної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величини</a:t>
                </a:r>
                <a:r>
                  <a:rPr lang="ru-RU" sz="2400" dirty="0"/>
                  <a:t> при </a:t>
                </a:r>
                <a:r>
                  <a:rPr lang="ru-RU" sz="2400" dirty="0" err="1"/>
                  <a:t>рівні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довіри</a:t>
                </a:r>
                <a:r>
                  <a:rPr lang="ru-RU" sz="2400" dirty="0"/>
                  <a:t>, </a:t>
                </a:r>
                <a:r>
                  <a:rPr lang="ru-RU" sz="2400" dirty="0" err="1"/>
                  <a:t>що</a:t>
                </a:r>
                <a:r>
                  <a:rPr lang="ru-RU" sz="2400" dirty="0"/>
                  <a:t> як правило, </a:t>
                </a:r>
                <a:r>
                  <a:rPr lang="ru-RU" sz="2400" dirty="0" err="1"/>
                  <a:t>дорівнює</a:t>
                </a:r>
                <a:r>
                  <a:rPr lang="ru-RU" sz="2400" dirty="0"/>
                  <a:t> 95%.</a:t>
                </a:r>
                <a:endParaRPr lang="uk-UA" sz="24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5616" y="116632"/>
                <a:ext cx="7818072" cy="6624736"/>
              </a:xfrm>
              <a:blipFill rotWithShape="0">
                <a:blip r:embed="rId2"/>
                <a:stretch>
                  <a:fillRect l="-78" t="-828" r="-1169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5555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16632"/>
            <a:ext cx="7746064" cy="662473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uk-UA" sz="2400" dirty="0" smtClean="0"/>
              <a:t>	Якщо </a:t>
            </a:r>
            <a:r>
              <a:rPr lang="uk-UA" sz="2400" dirty="0"/>
              <a:t>оцінка вхідної величини </a:t>
            </a:r>
            <a:r>
              <a:rPr lang="en-US" sz="2400" dirty="0" smtClean="0"/>
              <a:t>xi</a:t>
            </a:r>
            <a:r>
              <a:rPr lang="uk-UA" sz="2400" dirty="0" smtClean="0"/>
              <a:t> береться </a:t>
            </a:r>
            <a:r>
              <a:rPr lang="uk-UA" sz="2400" dirty="0"/>
              <a:t>зі специфікації </a:t>
            </a:r>
            <a:r>
              <a:rPr lang="uk-UA" sz="2400" dirty="0" smtClean="0"/>
              <a:t>виробника</a:t>
            </a:r>
            <a:r>
              <a:rPr lang="uk-UA" sz="2400" dirty="0"/>
              <a:t>, свідоцтва про повірку, довідника або іншого джерела, то кількість </a:t>
            </a:r>
            <a:r>
              <a:rPr lang="uk-UA" sz="2400" dirty="0" smtClean="0"/>
              <a:t>ступенів  </a:t>
            </a:r>
            <a:r>
              <a:rPr lang="uk-UA" sz="2400" dirty="0"/>
              <a:t>свободи  для  стандартної  невизначеності  за  типом  В  береться </a:t>
            </a:r>
            <a:r>
              <a:rPr lang="uk-UA" sz="2400" dirty="0" smtClean="0"/>
              <a:t>рівною </a:t>
            </a:r>
            <a:r>
              <a:rPr lang="uk-UA" sz="2400" dirty="0"/>
              <a:t>нескінченності. </a:t>
            </a:r>
          </a:p>
          <a:p>
            <a:pPr marL="82296" indent="0">
              <a:buNone/>
            </a:pPr>
            <a:r>
              <a:rPr lang="uk-UA" sz="2400" dirty="0" smtClean="0"/>
              <a:t>	Для  </a:t>
            </a:r>
            <a:r>
              <a:rPr lang="uk-UA" sz="2400" dirty="0"/>
              <a:t>більш  точного  визначення  коефіцієнта  охоплення  </a:t>
            </a:r>
            <a:r>
              <a:rPr lang="uk-UA" sz="2400" dirty="0" smtClean="0"/>
              <a:t>користуються </a:t>
            </a:r>
            <a:r>
              <a:rPr lang="uk-UA" sz="2400" dirty="0"/>
              <a:t>апроксимацією розподілу сумарної стандартної невизначеності  </a:t>
            </a:r>
            <a:r>
              <a:rPr lang="en-US" sz="2400" dirty="0"/>
              <a:t>t </a:t>
            </a:r>
            <a:r>
              <a:rPr lang="en-US" sz="2400" dirty="0" smtClean="0"/>
              <a:t>-</a:t>
            </a:r>
            <a:r>
              <a:rPr lang="uk-UA" sz="2400" dirty="0" smtClean="0"/>
              <a:t> розподілом </a:t>
            </a:r>
            <a:r>
              <a:rPr lang="uk-UA" sz="2400" dirty="0"/>
              <a:t>для кількості </a:t>
            </a:r>
            <a:r>
              <a:rPr lang="uk-UA" sz="2400" dirty="0" smtClean="0"/>
              <a:t>ефективних ступенів свободи </a:t>
            </a: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4221088"/>
            <a:ext cx="5426318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6770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818072" cy="792088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 </a:t>
            </a:r>
            <a:r>
              <a:rPr lang="ru-RU" sz="3600" dirty="0" err="1"/>
              <a:t>Послідовність</a:t>
            </a:r>
            <a:r>
              <a:rPr lang="ru-RU" sz="3600" dirty="0"/>
              <a:t> </a:t>
            </a:r>
            <a:r>
              <a:rPr lang="ru-RU" sz="3600" dirty="0" err="1"/>
              <a:t>оцінювання</a:t>
            </a:r>
            <a:r>
              <a:rPr lang="ru-RU" sz="3600" dirty="0"/>
              <a:t> </a:t>
            </a:r>
            <a:r>
              <a:rPr lang="ru-RU" sz="3600" dirty="0" smtClean="0"/>
              <a:t>результату </a:t>
            </a:r>
            <a:r>
              <a:rPr lang="ru-RU" sz="3600" dirty="0" err="1"/>
              <a:t>прямих</a:t>
            </a:r>
            <a:r>
              <a:rPr lang="ru-RU" sz="3600" dirty="0"/>
              <a:t> </a:t>
            </a:r>
            <a:r>
              <a:rPr lang="ru-RU" sz="3600" dirty="0" err="1" smtClean="0"/>
              <a:t>багаторазових</a:t>
            </a:r>
            <a:r>
              <a:rPr lang="ru-RU" sz="3600" dirty="0" smtClean="0"/>
              <a:t> </a:t>
            </a:r>
            <a:r>
              <a:rPr lang="ru-RU" sz="3600" dirty="0" err="1"/>
              <a:t>вимірювань</a:t>
            </a:r>
            <a:endParaRPr lang="uk-UA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115616" y="1196752"/>
                <a:ext cx="8028384" cy="5400600"/>
              </a:xfrm>
            </p:spPr>
            <p:txBody>
              <a:bodyPr>
                <a:normAutofit/>
              </a:bodyPr>
              <a:lstStyle/>
              <a:p>
                <a:pPr marL="80962" indent="0" algn="just">
                  <a:buNone/>
                </a:pPr>
                <a:r>
                  <a:rPr lang="en-US" sz="2400" dirty="0" smtClean="0"/>
                  <a:t>	1) </a:t>
                </a:r>
                <a:r>
                  <a:rPr lang="ru-RU" sz="2400" dirty="0" smtClean="0"/>
                  <a:t>Ви </a:t>
                </a:r>
                <a:r>
                  <a:rPr lang="ru-RU" sz="2400" dirty="0" err="1"/>
                  <a:t>ходячи</a:t>
                </a:r>
                <a:r>
                  <a:rPr lang="ru-RU" sz="2400" dirty="0"/>
                  <a:t> з ряду   </a:t>
                </a:r>
                <a:r>
                  <a:rPr lang="ru-RU" sz="2400" dirty="0" err="1"/>
                  <a:t>результатів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вимірювання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однієї</a:t>
                </a:r>
                <a:r>
                  <a:rPr lang="ru-RU" sz="2400" dirty="0"/>
                  <a:t> і </a:t>
                </a:r>
                <a:r>
                  <a:rPr lang="ru-RU" sz="2400" dirty="0" err="1"/>
                  <a:t>тієї</a:t>
                </a:r>
                <a:r>
                  <a:rPr lang="ru-RU" sz="2400" dirty="0"/>
                  <a:t> ж </a:t>
                </a:r>
                <a:r>
                  <a:rPr lang="ru-RU" sz="2400" dirty="0" err="1" smtClean="0"/>
                  <a:t>величини</a:t>
                </a:r>
                <a:r>
                  <a:rPr lang="ru-RU" sz="2400" dirty="0" smtClean="0"/>
                  <a:t>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baseline="-25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,…,</m:t>
                    </m:r>
                    <m:r>
                      <a:rPr lang="en-US" sz="2400" i="1" dirty="0" err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baseline="-25000" dirty="0" err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ru-RU" sz="2400" dirty="0" err="1" smtClean="0"/>
                  <a:t>знаходять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оцінку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значення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вимірюваної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величини</a:t>
                </a:r>
                <a:endParaRPr lang="en-US" sz="2400" dirty="0" smtClean="0"/>
              </a:p>
              <a:p>
                <a:pPr marL="355600" indent="-274638" algn="just">
                  <a:buAutoNum type="arabicPeriod"/>
                </a:pPr>
                <a:endParaRPr lang="en-US" sz="2400" dirty="0" smtClean="0"/>
              </a:p>
              <a:p>
                <a:pPr marL="355600" indent="-274638" algn="just">
                  <a:buAutoNum type="arabicPeriod"/>
                </a:pPr>
                <a:endParaRPr lang="en-US" sz="2400" dirty="0"/>
              </a:p>
              <a:p>
                <a:pPr marL="80962" indent="0" algn="just">
                  <a:buNone/>
                </a:pPr>
                <a:r>
                  <a:rPr lang="en-US" sz="2400" dirty="0" smtClean="0"/>
                  <a:t>	2) </a:t>
                </a:r>
                <a:r>
                  <a:rPr lang="ru-RU" sz="2400" dirty="0" err="1" smtClean="0"/>
                  <a:t>Знаходять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вибіркове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середньоквадратичне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відхилення</a:t>
                </a:r>
                <a:r>
                  <a:rPr lang="en-US" sz="2400" dirty="0" smtClean="0"/>
                  <a:t> </a:t>
                </a:r>
              </a:p>
              <a:p>
                <a:pPr marL="355600" indent="-274638" algn="just">
                  <a:buAutoNum type="arabicPeriod"/>
                </a:pPr>
                <a:endParaRPr lang="en-US" sz="2400" dirty="0" smtClean="0"/>
              </a:p>
              <a:p>
                <a:pPr marL="355600" indent="-274638" algn="just">
                  <a:buAutoNum type="arabicPeriod"/>
                </a:pPr>
                <a:endParaRPr lang="en-US" sz="2400" dirty="0"/>
              </a:p>
              <a:p>
                <a:pPr marL="80962" indent="0" algn="just">
                  <a:buNone/>
                </a:pPr>
                <a:r>
                  <a:rPr lang="en-US" sz="2400" dirty="0" smtClean="0"/>
                  <a:t>	3) </a:t>
                </a:r>
                <a:r>
                  <a:rPr lang="ru-RU" sz="2400" dirty="0" err="1" smtClean="0"/>
                  <a:t>Знаходять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стандартну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невизначеність</a:t>
                </a:r>
                <a:r>
                  <a:rPr lang="ru-RU" sz="2400" dirty="0"/>
                  <a:t> за типом А </a:t>
                </a:r>
              </a:p>
              <a:p>
                <a:pPr marL="355600" indent="-274638" algn="just">
                  <a:buAutoNum type="arabicPeriod"/>
                </a:pPr>
                <a:endParaRPr lang="en-US" sz="2400" dirty="0" smtClean="0"/>
              </a:p>
              <a:p>
                <a:pPr marL="355600" indent="-274638" algn="just">
                  <a:buAutoNum type="arabicPeriod"/>
                </a:pPr>
                <a:endParaRPr lang="en-US" sz="2400" dirty="0"/>
              </a:p>
              <a:p>
                <a:pPr marL="355600" indent="-274638" algn="just">
                  <a:buAutoNum type="arabicPeriod"/>
                </a:pPr>
                <a:endParaRPr lang="en-US" sz="2400" dirty="0" smtClean="0"/>
              </a:p>
              <a:p>
                <a:pPr marL="355600" indent="-274638" algn="just">
                  <a:buAutoNum type="arabicPeriod"/>
                </a:pPr>
                <a:endParaRPr lang="uk-UA" sz="24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5616" y="1196752"/>
                <a:ext cx="8028384" cy="5400600"/>
              </a:xfrm>
              <a:blipFill rotWithShape="0">
                <a:blip r:embed="rId2"/>
                <a:stretch>
                  <a:fillRect l="-152" t="-1016" r="-1215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7935" y="2424618"/>
            <a:ext cx="1733429" cy="93237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4279" y="4075207"/>
            <a:ext cx="3060739" cy="93796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65593" y="5517232"/>
            <a:ext cx="5118109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691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43608" y="116632"/>
                <a:ext cx="7992888" cy="6624736"/>
              </a:xfrm>
            </p:spPr>
            <p:txBody>
              <a:bodyPr>
                <a:normAutofit/>
              </a:bodyPr>
              <a:lstStyle/>
              <a:p>
                <a:pPr marL="80962" indent="0" algn="just">
                  <a:buNone/>
                </a:pPr>
                <a:r>
                  <a:rPr lang="en-US" sz="2400" dirty="0" smtClean="0"/>
                  <a:t>	4) </a:t>
                </a:r>
                <a:r>
                  <a:rPr lang="uk-UA" sz="2400" dirty="0" smtClean="0"/>
                  <a:t>Обчислюють </a:t>
                </a:r>
                <a:r>
                  <a:rPr lang="uk-UA" sz="2400" dirty="0"/>
                  <a:t>характеристики невилученої систематичної </a:t>
                </a:r>
                <a:r>
                  <a:rPr lang="uk-UA" sz="2400" dirty="0" smtClean="0"/>
                  <a:t>похибки </a:t>
                </a:r>
                <a:r>
                  <a:rPr lang="uk-UA" sz="2400" dirty="0"/>
                  <a:t>результату вимірювання. </a:t>
                </a:r>
                <a:r>
                  <a:rPr lang="uk-UA" sz="2400" dirty="0" smtClean="0"/>
                  <a:t>Постійні </a:t>
                </a:r>
                <a:r>
                  <a:rPr lang="uk-UA" sz="2400" dirty="0"/>
                  <a:t>похибки вилучають, коригуючи середнє </a:t>
                </a:r>
                <a:r>
                  <a:rPr lang="uk-UA" sz="2400" dirty="0" smtClean="0"/>
                  <a:t>арифметичне</a:t>
                </a:r>
                <a:r>
                  <a:rPr lang="uk-UA" sz="2400" dirty="0"/>
                  <a:t>. Залишкові похибки корекції входять до загальної невизначеності </a:t>
                </a:r>
                <a:r>
                  <a:rPr lang="uk-UA" sz="2400" dirty="0" smtClean="0"/>
                  <a:t>результату </a:t>
                </a:r>
                <a:r>
                  <a:rPr lang="uk-UA" sz="2400" dirty="0"/>
                  <a:t>вимірювання. Усі ці складові належать до компонентів за </a:t>
                </a:r>
                <a:r>
                  <a:rPr lang="uk-UA" sz="2400" dirty="0" smtClean="0"/>
                  <a:t>типом В</a:t>
                </a:r>
                <a:r>
                  <a:rPr lang="uk-UA" sz="2400" dirty="0"/>
                  <a:t>.  Для  визначення  стандартної  невизначеності  за  типом  В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400" i="1" baseline="-25000" dirty="0" err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sz="24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 </a:t>
                </a:r>
                <a:r>
                  <a:rPr lang="uk-UA" sz="2400" dirty="0" smtClean="0"/>
                  <a:t>використовуються</a:t>
                </a:r>
                <a:r>
                  <a:rPr lang="uk-UA" sz="2400" dirty="0"/>
                  <a:t>, в загальному випадку, граничні значення   </a:t>
                </a:r>
                <a:r>
                  <a:rPr lang="uk-UA" sz="2400" dirty="0" smtClean="0"/>
                  <a:t>невилучених </a:t>
                </a:r>
                <a:r>
                  <a:rPr lang="uk-UA" sz="2400" dirty="0"/>
                  <a:t>похибок, </a:t>
                </a:r>
                <a:r>
                  <a:rPr lang="uk-UA" sz="2400" dirty="0" smtClean="0"/>
                  <a:t>тобто</a:t>
                </a:r>
                <a:endParaRPr lang="en-US" sz="2400" dirty="0" smtClean="0"/>
              </a:p>
              <a:p>
                <a:pPr marL="539496" indent="-457200" algn="just">
                  <a:buFont typeface="+mj-lt"/>
                  <a:buAutoNum type="arabicPeriod" startAt="4"/>
                </a:pPr>
                <a:endParaRPr lang="en-US" sz="2400" dirty="0" smtClean="0"/>
              </a:p>
              <a:p>
                <a:pPr marL="539496" indent="-457200" algn="just">
                  <a:buFont typeface="+mj-lt"/>
                  <a:buAutoNum type="arabicPeriod" startAt="4"/>
                </a:pPr>
                <a:endParaRPr lang="en-US" sz="2400" dirty="0"/>
              </a:p>
              <a:p>
                <a:pPr marL="82296" indent="0" algn="just">
                  <a:buNone/>
                </a:pPr>
                <a:r>
                  <a:rPr lang="ru-RU" sz="2400" dirty="0"/>
                  <a:t>де m  – </a:t>
                </a:r>
                <a:r>
                  <a:rPr lang="ru-RU" sz="2400" dirty="0" err="1"/>
                  <a:t>кількість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складових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похибки</a:t>
                </a:r>
                <a:r>
                  <a:rPr lang="ru-RU" sz="2400" dirty="0"/>
                  <a:t>.</a:t>
                </a:r>
                <a:endParaRPr lang="en-US" sz="2400" dirty="0" smtClean="0"/>
              </a:p>
              <a:p>
                <a:pPr marL="82296" indent="0" algn="just">
                  <a:buNone/>
                </a:pPr>
                <a:r>
                  <a:rPr lang="en-US" sz="2400" dirty="0" smtClean="0"/>
                  <a:t>	5)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Об’єднують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стандартні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невизначеності</a:t>
                </a:r>
                <a:r>
                  <a:rPr lang="ru-RU" sz="2400" dirty="0"/>
                  <a:t> за типом А і В</a:t>
                </a:r>
                <a:endParaRPr lang="uk-UA" sz="2400" dirty="0"/>
              </a:p>
              <a:p>
                <a:pPr marL="539496" indent="-457200" algn="just">
                  <a:buFont typeface="+mj-lt"/>
                  <a:buAutoNum type="arabicPeriod" startAt="4"/>
                </a:pPr>
                <a:endParaRPr lang="uk-UA" sz="24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608" y="116632"/>
                <a:ext cx="7992888" cy="6624736"/>
              </a:xfrm>
              <a:blipFill rotWithShape="0">
                <a:blip r:embed="rId2"/>
                <a:stretch>
                  <a:fillRect l="-153" t="-828" r="-3051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3693" y="3573016"/>
            <a:ext cx="2692718" cy="100811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5032" y="5877272"/>
            <a:ext cx="3930040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939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4624"/>
            <a:ext cx="7498080" cy="346050"/>
          </a:xfrm>
        </p:spPr>
        <p:txBody>
          <a:bodyPr>
            <a:noAutofit/>
          </a:bodyPr>
          <a:lstStyle/>
          <a:p>
            <a:pPr algn="ctr"/>
            <a:r>
              <a:rPr lang="uk-UA" sz="3600" dirty="0"/>
              <a:t>Невизначеність вимірювань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404664"/>
            <a:ext cx="7746064" cy="5976664"/>
          </a:xfrm>
        </p:spPr>
        <p:txBody>
          <a:bodyPr>
            <a:noAutofit/>
          </a:bodyPr>
          <a:lstStyle/>
          <a:p>
            <a:pPr marL="82296" indent="0" algn="just">
              <a:lnSpc>
                <a:spcPct val="100000"/>
              </a:lnSpc>
              <a:buNone/>
            </a:pPr>
            <a:r>
              <a:rPr lang="ru-RU" sz="2400" dirty="0" smtClean="0"/>
              <a:t>	</a:t>
            </a:r>
            <a:r>
              <a:rPr lang="ru-RU" sz="2400" dirty="0" err="1" smtClean="0"/>
              <a:t>Невизначеність</a:t>
            </a:r>
            <a:r>
              <a:rPr lang="ru-RU" sz="2400" dirty="0" smtClean="0"/>
              <a:t> </a:t>
            </a:r>
            <a:r>
              <a:rPr lang="ru-RU" sz="2400" dirty="0"/>
              <a:t>– </a:t>
            </a:r>
            <a:r>
              <a:rPr lang="ru-RU" sz="2400" dirty="0" err="1"/>
              <a:t>це</a:t>
            </a:r>
            <a:r>
              <a:rPr lang="ru-RU" sz="2400" dirty="0"/>
              <a:t> параметр</a:t>
            </a:r>
            <a:r>
              <a:rPr lang="ru-RU" sz="2400" dirty="0" smtClean="0"/>
              <a:t>, </a:t>
            </a:r>
            <a:r>
              <a:rPr lang="ru-RU" sz="2400" dirty="0" err="1"/>
              <a:t>пов'язаний</a:t>
            </a:r>
            <a:r>
              <a:rPr lang="ru-RU" sz="2400" dirty="0"/>
              <a:t> з </a:t>
            </a:r>
            <a:r>
              <a:rPr lang="ru-RU" sz="2400" dirty="0" smtClean="0"/>
              <a:t>результатом </a:t>
            </a:r>
            <a:r>
              <a:rPr lang="ru-RU" sz="2400" dirty="0" err="1"/>
              <a:t>вимірювання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характеризує</a:t>
            </a:r>
            <a:r>
              <a:rPr lang="ru-RU" sz="2400" dirty="0"/>
              <a:t> </a:t>
            </a:r>
            <a:r>
              <a:rPr lang="ru-RU" sz="2400" dirty="0" err="1"/>
              <a:t>розкид</a:t>
            </a:r>
            <a:r>
              <a:rPr lang="ru-RU" sz="2400" dirty="0"/>
              <a:t> </a:t>
            </a:r>
            <a:r>
              <a:rPr lang="ru-RU" sz="2400" dirty="0" err="1"/>
              <a:t>значень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б могли бути </a:t>
            </a:r>
            <a:r>
              <a:rPr lang="ru-RU" sz="2400" dirty="0" err="1" smtClean="0"/>
              <a:t>обґрунтовано</a:t>
            </a:r>
            <a:r>
              <a:rPr lang="ru-RU" sz="2400" dirty="0" smtClean="0"/>
              <a:t> </a:t>
            </a:r>
            <a:r>
              <a:rPr lang="ru-RU" sz="2400" dirty="0" err="1"/>
              <a:t>приписані</a:t>
            </a:r>
            <a:r>
              <a:rPr lang="ru-RU" sz="2400" dirty="0"/>
              <a:t> </a:t>
            </a:r>
            <a:r>
              <a:rPr lang="ru-RU" sz="2400" dirty="0" err="1"/>
              <a:t>вимірюваній</a:t>
            </a:r>
            <a:r>
              <a:rPr lang="ru-RU" sz="2400" dirty="0"/>
              <a:t> </a:t>
            </a:r>
            <a:r>
              <a:rPr lang="ru-RU" sz="2400" dirty="0" err="1" smtClean="0"/>
              <a:t>величині</a:t>
            </a:r>
            <a:r>
              <a:rPr lang="ru-RU" sz="2400" dirty="0" smtClean="0"/>
              <a:t>. </a:t>
            </a:r>
            <a:r>
              <a:rPr lang="uk-UA" sz="2400" dirty="0" smtClean="0"/>
              <a:t>Джерела </a:t>
            </a:r>
            <a:r>
              <a:rPr lang="uk-UA" sz="2400" dirty="0"/>
              <a:t>невизначеності </a:t>
            </a:r>
            <a:r>
              <a:rPr lang="uk-UA" sz="2400" dirty="0" smtClean="0"/>
              <a:t>вимірювання: </a:t>
            </a:r>
            <a:endParaRPr lang="uk-UA" sz="2400" dirty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uk-UA" sz="2400" dirty="0" smtClean="0"/>
              <a:t>недосконалість </a:t>
            </a:r>
            <a:r>
              <a:rPr lang="uk-UA" sz="2400" dirty="0"/>
              <a:t>визначення вимірюваної величини;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uk-UA" sz="2400" dirty="0" smtClean="0"/>
              <a:t>недостатня </a:t>
            </a:r>
            <a:r>
              <a:rPr lang="uk-UA" sz="2400" dirty="0"/>
              <a:t>інформація про вплив параметрів навколишнього </a:t>
            </a:r>
            <a:r>
              <a:rPr lang="uk-UA" sz="2400" dirty="0" smtClean="0"/>
              <a:t>середовища на вимірювання або недосконалість вимірювання в певних умовах </a:t>
            </a:r>
            <a:r>
              <a:rPr lang="uk-UA" sz="2400" dirty="0"/>
              <a:t>навколишнього середовища;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uk-UA" sz="2400" dirty="0" smtClean="0"/>
              <a:t>недосконалість </a:t>
            </a:r>
            <a:r>
              <a:rPr lang="uk-UA" sz="2400" dirty="0"/>
              <a:t>методу вимірювання; </a:t>
            </a:r>
            <a:endParaRPr lang="uk-UA" sz="2400" dirty="0" smtClean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uk-UA" sz="2400" dirty="0" smtClean="0"/>
              <a:t>обмежений об’єм експериментальних даних;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uk-UA" sz="2400" dirty="0" smtClean="0"/>
              <a:t>обмежена </a:t>
            </a:r>
            <a:r>
              <a:rPr lang="uk-UA" sz="2400" dirty="0"/>
              <a:t>розрізнювальна здатність;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uk-UA" sz="2400" dirty="0" smtClean="0"/>
              <a:t>неточні </a:t>
            </a:r>
            <a:r>
              <a:rPr lang="uk-UA" sz="2400" dirty="0"/>
              <a:t>значення еталонів та стандартних зразків;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uk-UA" sz="2400" dirty="0" smtClean="0"/>
              <a:t>неточні </a:t>
            </a:r>
            <a:r>
              <a:rPr lang="uk-UA" sz="2400" dirty="0"/>
              <a:t>значення констант та інших параметрів, отриманих від </a:t>
            </a:r>
            <a:r>
              <a:rPr lang="uk-UA" sz="2400" dirty="0" smtClean="0"/>
              <a:t>зовнішніх </a:t>
            </a:r>
            <a:r>
              <a:rPr lang="uk-UA" sz="2400" dirty="0"/>
              <a:t>джерел. </a:t>
            </a:r>
          </a:p>
        </p:txBody>
      </p:sp>
    </p:spTree>
    <p:extLst>
      <p:ext uri="{BB962C8B-B14F-4D97-AF65-F5344CB8AC3E}">
        <p14:creationId xmlns:p14="http://schemas.microsoft.com/office/powerpoint/2010/main" val="45656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400" dirty="0" smtClean="0"/>
              <a:t>	</a:t>
            </a:r>
            <a:r>
              <a:rPr lang="ru-RU" sz="2400" dirty="0" err="1" smtClean="0"/>
              <a:t>Компоненти</a:t>
            </a:r>
            <a:r>
              <a:rPr lang="ru-RU" sz="2400" dirty="0" smtClean="0"/>
              <a:t> </a:t>
            </a:r>
            <a:r>
              <a:rPr lang="ru-RU" sz="2400" dirty="0" err="1" smtClean="0"/>
              <a:t>невизначеності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розподілено</a:t>
            </a:r>
            <a:r>
              <a:rPr lang="ru-RU" sz="2400" dirty="0" smtClean="0"/>
              <a:t> за методом </a:t>
            </a:r>
            <a:r>
              <a:rPr lang="ru-RU" sz="2400" dirty="0" err="1" smtClean="0"/>
              <a:t>оцінювання</a:t>
            </a:r>
            <a:r>
              <a:rPr lang="ru-RU" sz="2400" dirty="0" smtClean="0"/>
              <a:t> на </a:t>
            </a:r>
            <a:r>
              <a:rPr lang="ru-RU" sz="2400" dirty="0" err="1"/>
              <a:t>дві</a:t>
            </a:r>
            <a:r>
              <a:rPr lang="ru-RU" sz="2400" dirty="0"/>
              <a:t> </a:t>
            </a:r>
            <a:r>
              <a:rPr lang="ru-RU" sz="2400" dirty="0" err="1"/>
              <a:t>категорії</a:t>
            </a:r>
            <a:r>
              <a:rPr lang="ru-RU" sz="2400" dirty="0"/>
              <a:t>: </a:t>
            </a:r>
          </a:p>
          <a:p>
            <a:pPr marL="82296" indent="0" algn="just">
              <a:buNone/>
            </a:pPr>
            <a:r>
              <a:rPr lang="ru-RU" sz="2400" dirty="0" smtClean="0"/>
              <a:t>– за </a:t>
            </a:r>
            <a:r>
              <a:rPr lang="ru-RU" sz="2400" dirty="0"/>
              <a:t>типом А; </a:t>
            </a:r>
          </a:p>
          <a:p>
            <a:pPr marL="82296" indent="0" algn="just">
              <a:buNone/>
            </a:pPr>
            <a:r>
              <a:rPr lang="ru-RU" sz="2400" dirty="0" smtClean="0"/>
              <a:t>– за </a:t>
            </a:r>
            <a:r>
              <a:rPr lang="ru-RU" sz="2400" dirty="0"/>
              <a:t>типом В</a:t>
            </a:r>
            <a:r>
              <a:rPr lang="ru-RU" sz="2400" dirty="0" smtClean="0"/>
              <a:t>.</a:t>
            </a:r>
          </a:p>
          <a:p>
            <a:pPr marL="82296" indent="0" algn="just">
              <a:buNone/>
            </a:pPr>
            <a:r>
              <a:rPr lang="ru-RU" sz="2400" dirty="0" smtClean="0"/>
              <a:t>	До </a:t>
            </a:r>
            <a:r>
              <a:rPr lang="ru-RU" sz="2400" dirty="0" err="1"/>
              <a:t>категорії</a:t>
            </a:r>
            <a:r>
              <a:rPr lang="ru-RU" sz="2400" dirty="0"/>
              <a:t> А </a:t>
            </a:r>
            <a:r>
              <a:rPr lang="ru-RU" sz="2400" dirty="0" err="1"/>
              <a:t>відносяться</a:t>
            </a:r>
            <a:r>
              <a:rPr lang="ru-RU" sz="2400" dirty="0"/>
              <a:t> </a:t>
            </a:r>
            <a:r>
              <a:rPr lang="ru-RU" sz="2400" dirty="0" err="1"/>
              <a:t>складові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оцінюються</a:t>
            </a:r>
            <a:r>
              <a:rPr lang="ru-RU" sz="2400" dirty="0"/>
              <a:t> шляхом </a:t>
            </a:r>
            <a:r>
              <a:rPr lang="ru-RU" sz="2400" dirty="0" err="1" smtClean="0"/>
              <a:t>застосування</a:t>
            </a:r>
            <a:r>
              <a:rPr lang="ru-RU" sz="2400" dirty="0" smtClean="0"/>
              <a:t> </a:t>
            </a:r>
            <a:r>
              <a:rPr lang="ru-RU" sz="2400" dirty="0" err="1"/>
              <a:t>статистичних</a:t>
            </a:r>
            <a:r>
              <a:rPr lang="ru-RU" sz="2400" dirty="0"/>
              <a:t> </a:t>
            </a:r>
            <a:r>
              <a:rPr lang="ru-RU" sz="2400" dirty="0" err="1"/>
              <a:t>методів</a:t>
            </a:r>
            <a:r>
              <a:rPr lang="ru-RU" sz="2400" dirty="0"/>
              <a:t>. </a:t>
            </a:r>
          </a:p>
          <a:p>
            <a:pPr marL="82296" indent="0" algn="just">
              <a:buNone/>
            </a:pPr>
            <a:r>
              <a:rPr lang="ru-RU" sz="2400" dirty="0" smtClean="0"/>
              <a:t>	До </a:t>
            </a:r>
            <a:r>
              <a:rPr lang="ru-RU" sz="2400" dirty="0" err="1"/>
              <a:t>категорії</a:t>
            </a:r>
            <a:r>
              <a:rPr lang="ru-RU" sz="2400" dirty="0"/>
              <a:t> В </a:t>
            </a:r>
            <a:r>
              <a:rPr lang="ru-RU" sz="2400" dirty="0" err="1"/>
              <a:t>відносяться</a:t>
            </a:r>
            <a:r>
              <a:rPr lang="ru-RU" sz="2400" dirty="0"/>
              <a:t> </a:t>
            </a:r>
            <a:r>
              <a:rPr lang="ru-RU" sz="2400" dirty="0" err="1"/>
              <a:t>складові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оцінюються</a:t>
            </a:r>
            <a:r>
              <a:rPr lang="ru-RU" sz="2400" dirty="0"/>
              <a:t> </a:t>
            </a:r>
            <a:r>
              <a:rPr lang="ru-RU" sz="2400" dirty="0" err="1"/>
              <a:t>іншим</a:t>
            </a:r>
            <a:r>
              <a:rPr lang="ru-RU" sz="2400" dirty="0"/>
              <a:t> (не </a:t>
            </a:r>
            <a:r>
              <a:rPr lang="ru-RU" sz="2400" dirty="0" err="1" smtClean="0"/>
              <a:t>статистичним</a:t>
            </a:r>
            <a:r>
              <a:rPr lang="ru-RU" sz="2400" dirty="0" smtClean="0"/>
              <a:t>) способом.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можуть</a:t>
            </a:r>
            <a:r>
              <a:rPr lang="ru-RU" sz="2400" dirty="0" smtClean="0"/>
              <a:t> бути </a:t>
            </a:r>
            <a:r>
              <a:rPr lang="ru-RU" sz="2400" dirty="0" err="1" smtClean="0"/>
              <a:t>довідкові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дані</a:t>
            </a:r>
            <a:r>
              <a:rPr lang="ru-RU" sz="2400" dirty="0" smtClean="0"/>
              <a:t>, </a:t>
            </a:r>
            <a:r>
              <a:rPr lang="ru-RU" sz="2400" dirty="0" err="1" smtClean="0"/>
              <a:t>результати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попередніх</a:t>
            </a:r>
            <a:r>
              <a:rPr lang="ru-RU" sz="2400" dirty="0" smtClean="0"/>
              <a:t> </a:t>
            </a:r>
            <a:r>
              <a:rPr lang="ru-RU" sz="2400" dirty="0" err="1" smtClean="0"/>
              <a:t>вимірювань</a:t>
            </a:r>
            <a:r>
              <a:rPr lang="ru-RU" sz="2400" dirty="0"/>
              <a:t>, </a:t>
            </a:r>
            <a:r>
              <a:rPr lang="ru-RU" sz="2400" dirty="0" err="1"/>
              <a:t>значення</a:t>
            </a:r>
            <a:r>
              <a:rPr lang="ru-RU" sz="2400" dirty="0"/>
              <a:t> </a:t>
            </a:r>
            <a:r>
              <a:rPr lang="ru-RU" sz="2400" dirty="0" err="1"/>
              <a:t>еталонів</a:t>
            </a:r>
            <a:r>
              <a:rPr lang="ru-RU" sz="2400" dirty="0"/>
              <a:t>, </a:t>
            </a:r>
            <a:r>
              <a:rPr lang="ru-RU" sz="2400" dirty="0" err="1"/>
              <a:t>отриманих</a:t>
            </a:r>
            <a:r>
              <a:rPr lang="ru-RU" sz="2400" dirty="0"/>
              <a:t> при </a:t>
            </a:r>
            <a:r>
              <a:rPr lang="ru-RU" sz="2400" dirty="0" err="1"/>
              <a:t>калібруванні</a:t>
            </a:r>
            <a:r>
              <a:rPr lang="ru-RU" sz="2400" dirty="0"/>
              <a:t> і под. </a:t>
            </a:r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582777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Стандартна </a:t>
            </a:r>
            <a:r>
              <a:rPr lang="ru-RU" sz="3600" dirty="0" err="1" smtClean="0"/>
              <a:t>невизначеність</a:t>
            </a:r>
            <a:r>
              <a:rPr lang="ru-RU" sz="3600" dirty="0" smtClean="0"/>
              <a:t> </a:t>
            </a:r>
            <a:endParaRPr lang="uk-UA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187624" y="908720"/>
                <a:ext cx="7746064" cy="5832648"/>
              </a:xfrm>
            </p:spPr>
            <p:txBody>
              <a:bodyPr>
                <a:normAutofit/>
              </a:bodyPr>
              <a:lstStyle/>
              <a:p>
                <a:pPr marL="82296" indent="0" algn="just">
                  <a:buNone/>
                </a:pPr>
                <a:r>
                  <a:rPr lang="uk-UA" sz="2400" dirty="0" smtClean="0"/>
                  <a:t>	Основною складовою при оцінюванні невизначеності вимірювання є </a:t>
                </a:r>
                <a:r>
                  <a:rPr lang="uk-UA" sz="2400" dirty="0"/>
                  <a:t>стандартна невизначеність, яка подається як середньоквадратичне </a:t>
                </a:r>
                <a:r>
                  <a:rPr lang="uk-UA" sz="2400" dirty="0" smtClean="0"/>
                  <a:t>відхилення. Стандартна невизначеність за типом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uk-UA" sz="2400" dirty="0" smtClean="0"/>
                  <a:t>,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uk-UA" sz="2400" dirty="0" smtClean="0"/>
                  <a:t>, розраховується з серії </a:t>
                </a:r>
                <a:r>
                  <a:rPr lang="uk-UA" sz="2400" dirty="0"/>
                  <a:t>послідовних дослідів вимірюваної величини </a:t>
                </a:r>
                <a:endParaRPr lang="uk-UA" sz="2400" dirty="0" smtClean="0"/>
              </a:p>
              <a:p>
                <a:pPr marL="82296" indent="0" algn="just">
                  <a:buNone/>
                </a:pPr>
                <a:endParaRPr lang="uk-UA" sz="2400" dirty="0"/>
              </a:p>
              <a:p>
                <a:pPr marL="82296" indent="0" algn="just">
                  <a:buNone/>
                </a:pPr>
                <a:endParaRPr lang="uk-UA" sz="2400" dirty="0" smtClean="0"/>
              </a:p>
              <a:p>
                <a:pPr marL="82296" indent="0" algn="just">
                  <a:buNone/>
                </a:pPr>
                <a:r>
                  <a:rPr lang="uk-UA" sz="2400" dirty="0" smtClean="0"/>
                  <a:t>де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uk-UA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uk-UA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nary>
                  </m:oMath>
                </a14:m>
                <a:r>
                  <a:rPr lang="ru-RU" sz="2400" dirty="0" smtClean="0"/>
                  <a:t> - </a:t>
                </a:r>
                <a:r>
                  <a:rPr lang="ru-RU" sz="2400" dirty="0" err="1" smtClean="0"/>
                  <a:t>середнє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значення</a:t>
                </a:r>
                <a:r>
                  <a:rPr lang="ru-RU" sz="2400" dirty="0"/>
                  <a:t> з </a:t>
                </a:r>
                <a:r>
                  <a:rPr lang="ru-RU" sz="2400" dirty="0" err="1"/>
                  <a:t>результатів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багаторазових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вимірювань</a:t>
                </a:r>
                <a:r>
                  <a:rPr lang="ru-RU" sz="2400" dirty="0"/>
                  <a:t>. </a:t>
                </a:r>
                <a:endParaRPr lang="uk-UA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87624" y="908720"/>
                <a:ext cx="7746064" cy="5832648"/>
              </a:xfrm>
              <a:blipFill rotWithShape="0">
                <a:blip r:embed="rId2"/>
                <a:stretch>
                  <a:fillRect l="-157" t="-836" r="-1180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840" y="3284984"/>
            <a:ext cx="3744416" cy="885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241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43608" y="1268760"/>
                <a:ext cx="7890080" cy="5472608"/>
              </a:xfrm>
            </p:spPr>
            <p:txBody>
              <a:bodyPr>
                <a:normAutofit/>
              </a:bodyPr>
              <a:lstStyle/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en-US" sz="2400" dirty="0" smtClean="0"/>
                  <a:t>	</a:t>
                </a:r>
                <a:r>
                  <a:rPr lang="uk-UA" sz="2400" dirty="0" smtClean="0"/>
                  <a:t>Для </a:t>
                </a:r>
                <a:r>
                  <a:rPr lang="uk-UA" sz="2400" dirty="0"/>
                  <a:t>складових невизначеності, які отримані з оцінювання за типом </a:t>
                </a:r>
                <a:r>
                  <a:rPr lang="uk-UA" sz="2400" dirty="0" smtClean="0"/>
                  <a:t>В</a:t>
                </a:r>
                <a:r>
                  <a:rPr lang="uk-UA" sz="2400" dirty="0"/>
                  <a:t>, стандартна невизначеність</a:t>
                </a:r>
                <a:r>
                  <a:rPr lang="uk-UA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400" i="1" baseline="-25000" dirty="0" err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uk-UA" sz="2400" dirty="0"/>
                  <a:t> </a:t>
                </a:r>
                <a:r>
                  <a:rPr lang="uk-UA" sz="2400" dirty="0" smtClean="0"/>
                  <a:t>обчислюється </a:t>
                </a:r>
                <a:r>
                  <a:rPr lang="uk-UA" sz="2400" dirty="0"/>
                  <a:t>через верхню та </a:t>
                </a:r>
                <a:r>
                  <a:rPr lang="uk-UA" sz="2400" dirty="0" smtClean="0"/>
                  <a:t>нижню </a:t>
                </a:r>
                <a:r>
                  <a:rPr lang="uk-UA" sz="2400" dirty="0"/>
                  <a:t>межі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ru-RU" sz="2400" i="1" baseline="-25000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;+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ru-RU" sz="2400" i="1" baseline="-25000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uk-UA" sz="2400" dirty="0"/>
                  <a:t> до </a:t>
                </a:r>
                <a:r>
                  <a:rPr lang="uk-UA" sz="2400" dirty="0" err="1"/>
                  <a:t>пустимого</a:t>
                </a:r>
                <a:r>
                  <a:rPr lang="uk-UA" sz="2400" dirty="0"/>
                  <a:t> розподілу можливих відхилень </a:t>
                </a:r>
                <a:r>
                  <a:rPr lang="uk-UA" sz="2400" dirty="0" smtClean="0"/>
                  <a:t>величини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baseline="-25000" dirty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400" dirty="0"/>
                  <a:t>. </a:t>
                </a:r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en-US" sz="2400" dirty="0" smtClean="0"/>
                  <a:t>	</a:t>
                </a:r>
                <a:r>
                  <a:rPr lang="uk-UA" sz="2400" dirty="0" smtClean="0"/>
                  <a:t>Якщо </a:t>
                </a:r>
                <a:r>
                  <a:rPr lang="uk-UA" sz="2400" dirty="0"/>
                  <a:t>немає інформації про розподіл, використовують </a:t>
                </a:r>
                <a:r>
                  <a:rPr lang="uk-UA" sz="2400" dirty="0" smtClean="0"/>
                  <a:t>характеристики рівномірного </a:t>
                </a:r>
                <a:r>
                  <a:rPr lang="uk-UA" sz="2400" dirty="0"/>
                  <a:t>(прямокутного) розподілу. </a:t>
                </a:r>
                <a:r>
                  <a:rPr lang="uk-UA" sz="2400" dirty="0" smtClean="0"/>
                  <a:t>Тоді</a:t>
                </a:r>
                <a:endParaRPr lang="en-US" sz="2400" dirty="0" smtClean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endParaRPr lang="en-US" sz="2400" dirty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endParaRPr lang="en-US" sz="2400" dirty="0" smtClean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en-US" sz="2400" dirty="0" smtClean="0"/>
                  <a:t>	</a:t>
                </a:r>
                <a:endParaRPr lang="uk-UA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608" y="1268760"/>
                <a:ext cx="7890080" cy="5472608"/>
              </a:xfrm>
              <a:blipFill rotWithShape="0">
                <a:blip r:embed="rId2"/>
                <a:stretch>
                  <a:fillRect l="-77" t="-891" r="-115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9928" y="4094845"/>
            <a:ext cx="2897439" cy="774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252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259632" y="188640"/>
                <a:ext cx="7674056" cy="6480720"/>
              </a:xfrm>
            </p:spPr>
            <p:txBody>
              <a:bodyPr>
                <a:noAutofit/>
              </a:bodyPr>
              <a:lstStyle/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en-US" sz="2400" dirty="0" smtClean="0"/>
                  <a:t>	</a:t>
                </a:r>
                <a:r>
                  <a:rPr lang="ru-RU" sz="2400" dirty="0" err="1" smtClean="0"/>
                  <a:t>Приписування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рівномірного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розподілу</a:t>
                </a:r>
                <a:r>
                  <a:rPr lang="ru-RU" sz="2400" dirty="0"/>
                  <a:t> не </a:t>
                </a:r>
                <a:r>
                  <a:rPr lang="ru-RU" sz="2400" dirty="0" err="1"/>
                  <a:t>завжди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виправдане</a:t>
                </a:r>
                <a:r>
                  <a:rPr lang="ru-RU" sz="2400" dirty="0"/>
                  <a:t>. </a:t>
                </a:r>
                <a:r>
                  <a:rPr lang="ru-RU" sz="2400" dirty="0" err="1" smtClean="0"/>
                  <a:t>Бувають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випадки</a:t>
                </a:r>
                <a:r>
                  <a:rPr lang="ru-RU" sz="2400" dirty="0" smtClean="0"/>
                  <a:t>, коли </a:t>
                </a:r>
                <a:r>
                  <a:rPr lang="ru-RU" sz="2400" dirty="0" err="1" smtClean="0"/>
                  <a:t>біля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межі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інтервалу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ймовірність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завжди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менша</a:t>
                </a:r>
                <a:r>
                  <a:rPr lang="ru-RU" sz="2400" dirty="0"/>
                  <a:t>.</a:t>
                </a:r>
                <a:r>
                  <a:rPr lang="en-US" sz="2400" dirty="0"/>
                  <a:t> </a:t>
                </a:r>
                <a:r>
                  <a:rPr lang="ru-RU" sz="2400" dirty="0" err="1"/>
                  <a:t>Наприклад</a:t>
                </a:r>
                <a:r>
                  <a:rPr lang="ru-RU" sz="2400" dirty="0" smtClean="0"/>
                  <a:t>, </a:t>
                </a:r>
                <a:r>
                  <a:rPr lang="ru-RU" sz="2400" dirty="0" err="1" smtClean="0"/>
                  <a:t>відхиленням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об’єму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мірної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колби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від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її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номінального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значення</a:t>
                </a:r>
                <a:r>
                  <a:rPr lang="ru-RU" sz="2400" dirty="0"/>
                  <a:t>. В </a:t>
                </a:r>
                <a:r>
                  <a:rPr lang="ru-RU" sz="2400" dirty="0" err="1"/>
                  <a:t>цьому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випадку</a:t>
                </a:r>
                <a:r>
                  <a:rPr lang="ru-RU" sz="2400" dirty="0"/>
                  <a:t> треба </a:t>
                </a:r>
                <a:r>
                  <a:rPr lang="ru-RU" sz="2400" dirty="0" err="1"/>
                  <a:t>виходити</a:t>
                </a:r>
                <a:r>
                  <a:rPr lang="ru-RU" sz="2400" dirty="0"/>
                  <a:t> з </a:t>
                </a:r>
                <a:r>
                  <a:rPr lang="ru-RU" sz="2400" dirty="0" err="1"/>
                  <a:t>трикутного</a:t>
                </a:r>
                <a:r>
                  <a:rPr lang="ru-RU" sz="2400" dirty="0"/>
                  <a:t> закону </a:t>
                </a:r>
                <a:r>
                  <a:rPr lang="ru-RU" sz="2400" dirty="0" err="1"/>
                  <a:t>розподілу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400" dirty="0"/>
                  <a:t> </a:t>
                </a:r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en-US" sz="2400" dirty="0" smtClean="0"/>
                  <a:t>	</a:t>
                </a:r>
              </a:p>
              <a:p>
                <a:pPr marL="82296" indent="0" algn="just">
                  <a:lnSpc>
                    <a:spcPct val="100000"/>
                  </a:lnSpc>
                  <a:buNone/>
                </a:pPr>
                <a:endParaRPr lang="en-US" sz="2400" dirty="0" smtClean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en-US" sz="2400" dirty="0" smtClean="0"/>
                  <a:t>	</a:t>
                </a:r>
                <a:r>
                  <a:rPr lang="ru-RU" sz="2400" dirty="0" err="1" smtClean="0"/>
                  <a:t>Якщо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ймовірність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величини</a:t>
                </a:r>
                <a:r>
                  <a:rPr lang="ru-RU" sz="2400" dirty="0"/>
                  <a:t>, </a:t>
                </a:r>
                <a:r>
                  <a:rPr lang="ru-RU" sz="2400" dirty="0" err="1"/>
                  <a:t>значення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якої</a:t>
                </a:r>
                <a:r>
                  <a:rPr lang="ru-RU" sz="2400" dirty="0"/>
                  <a:t> не </a:t>
                </a:r>
                <a:r>
                  <a:rPr lang="ru-RU" sz="2400" dirty="0" err="1"/>
                  <a:t>було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отримане</a:t>
                </a:r>
                <a:r>
                  <a:rPr lang="ru-RU" sz="2400" dirty="0"/>
                  <a:t> </a:t>
                </a:r>
                <a:r>
                  <a:rPr lang="ru-RU" sz="2400" dirty="0" smtClean="0"/>
                  <a:t>шляхом </a:t>
                </a:r>
                <a:r>
                  <a:rPr lang="ru-RU" sz="2400" dirty="0" err="1"/>
                  <a:t>обробки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даних</a:t>
                </a:r>
                <a:r>
                  <a:rPr lang="ru-RU" sz="2400" dirty="0"/>
                  <a:t>, а </a:t>
                </a:r>
                <a:r>
                  <a:rPr lang="ru-RU" sz="2400" dirty="0" err="1"/>
                  <a:t>було</a:t>
                </a:r>
                <a:r>
                  <a:rPr lang="ru-RU" sz="2400" dirty="0"/>
                  <a:t> взято з </a:t>
                </a:r>
                <a:r>
                  <a:rPr lang="ru-RU" sz="2400" dirty="0" err="1"/>
                  <a:t>попередніх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досліджень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чи</a:t>
                </a:r>
                <a:r>
                  <a:rPr lang="ru-RU" sz="2400" dirty="0"/>
                  <a:t> з </a:t>
                </a:r>
                <a:r>
                  <a:rPr lang="ru-RU" sz="2400" dirty="0" err="1" smtClean="0"/>
                  <a:t>літературних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джерел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або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нормативних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документів</a:t>
                </a:r>
                <a:r>
                  <a:rPr lang="ru-RU" sz="2400" dirty="0"/>
                  <a:t>, </a:t>
                </a:r>
                <a:r>
                  <a:rPr lang="ru-RU" sz="2400" dirty="0" err="1"/>
                  <a:t>може</a:t>
                </a:r>
                <a:r>
                  <a:rPr lang="ru-RU" sz="2400" dirty="0"/>
                  <a:t> бути описана </a:t>
                </a:r>
                <a:r>
                  <a:rPr lang="ru-RU" sz="2400" dirty="0" err="1" smtClean="0"/>
                  <a:t>нормальним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розподілом</a:t>
                </a:r>
                <a:r>
                  <a:rPr lang="ru-RU" sz="2400" dirty="0"/>
                  <a:t> (</a:t>
                </a:r>
                <a:r>
                  <a:rPr lang="ru-RU" sz="2400" dirty="0" err="1"/>
                  <a:t>розподілом</a:t>
                </a:r>
                <a:r>
                  <a:rPr lang="ru-RU" sz="2400" dirty="0"/>
                  <a:t> Гаусса), для </a:t>
                </a:r>
                <a:r>
                  <a:rPr lang="ru-RU" sz="2400" dirty="0" err="1"/>
                  <a:t>якого</a:t>
                </a:r>
                <a:r>
                  <a:rPr lang="ru-RU" sz="2400" dirty="0"/>
                  <a:t> а є половиною </a:t>
                </a:r>
                <a:r>
                  <a:rPr lang="ru-RU" sz="2400" dirty="0" err="1"/>
                  <a:t>ширини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інтервалу</a:t>
                </a:r>
                <a:r>
                  <a:rPr lang="ru-RU" sz="2400" dirty="0" smtClean="0"/>
                  <a:t> </a:t>
                </a:r>
                <a:r>
                  <a:rPr lang="ru-RU" sz="2400" dirty="0"/>
                  <a:t>з </a:t>
                </a:r>
                <a:r>
                  <a:rPr lang="ru-RU" sz="2400" dirty="0" err="1"/>
                  <a:t>рівнем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довіри</a:t>
                </a:r>
                <a:r>
                  <a:rPr lang="ru-RU" sz="2400" dirty="0"/>
                  <a:t> 99,73%, то </a:t>
                </a:r>
              </a:p>
              <a:p>
                <a:pPr algn="just">
                  <a:lnSpc>
                    <a:spcPct val="100000"/>
                  </a:lnSpc>
                </a:pPr>
                <a:endParaRPr lang="en-US" sz="2400" dirty="0" smtClean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en-US" sz="2400" dirty="0" smtClean="0"/>
                  <a:t>	</a:t>
                </a:r>
                <a:endParaRPr lang="uk-UA" sz="2400" dirty="0"/>
              </a:p>
              <a:p>
                <a:pPr algn="just">
                  <a:lnSpc>
                    <a:spcPct val="100000"/>
                  </a:lnSpc>
                </a:pPr>
                <a:endParaRPr lang="uk-UA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9632" y="188640"/>
                <a:ext cx="7674056" cy="6480720"/>
              </a:xfrm>
              <a:blipFill rotWithShape="0">
                <a:blip r:embed="rId2"/>
                <a:stretch>
                  <a:fillRect l="-159" t="-753" r="-1191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2904" y="5862521"/>
            <a:ext cx="1767512" cy="8022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7220" y="2564904"/>
            <a:ext cx="1728047" cy="740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158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187624" y="116632"/>
                <a:ext cx="7746064" cy="6624736"/>
              </a:xfrm>
            </p:spPr>
            <p:txBody>
              <a:bodyPr>
                <a:normAutofit/>
              </a:bodyPr>
              <a:lstStyle/>
              <a:p>
                <a:pPr marL="82296" indent="0" algn="just">
                  <a:buNone/>
                </a:pPr>
                <a:r>
                  <a:rPr lang="en-US" sz="2400" dirty="0" smtClean="0"/>
                  <a:t>	</a:t>
                </a:r>
                <a:r>
                  <a:rPr lang="uk-UA" sz="2400" dirty="0" smtClean="0"/>
                  <a:t>Вимірювана </a:t>
                </a:r>
                <a:r>
                  <a:rPr lang="uk-UA" sz="2400" dirty="0"/>
                  <a:t>(вихідна) </a:t>
                </a:r>
                <a:r>
                  <a:rPr lang="uk-UA" sz="2400" dirty="0" smtClean="0"/>
                  <a:t>величина функціонально </a:t>
                </a:r>
                <a:r>
                  <a:rPr lang="uk-UA" sz="2400" dirty="0"/>
                  <a:t>пов’язана з цілим рядом так званих вхідних </a:t>
                </a:r>
                <a:r>
                  <a:rPr lang="uk-UA" sz="2400" dirty="0" smtClean="0"/>
                  <a:t>величин як </a:t>
                </a:r>
                <a:r>
                  <a:rPr lang="uk-UA" sz="2400" dirty="0"/>
                  <a:t>та </a:t>
                </a:r>
                <a:r>
                  <a:rPr lang="uk-UA" sz="2400" dirty="0" err="1"/>
                  <a:t>кі</a:t>
                </a:r>
                <a:r>
                  <a:rPr lang="uk-UA" sz="2400" dirty="0"/>
                  <a:t> можуть бути як безпосередньо вимірювані величини, так і величини, які впливають </a:t>
                </a:r>
                <a:r>
                  <a:rPr lang="uk-UA" sz="2400" dirty="0" smtClean="0"/>
                  <a:t>на результат вимірювання </a:t>
                </a:r>
                <a:r>
                  <a:rPr lang="uk-UA" sz="2400" dirty="0"/>
                  <a:t>(</a:t>
                </a:r>
                <a:r>
                  <a:rPr lang="uk-UA" sz="2400" dirty="0" smtClean="0"/>
                  <a:t>параметри навколишнього середовища, напруга </a:t>
                </a:r>
                <a:r>
                  <a:rPr lang="uk-UA" sz="2400" dirty="0"/>
                  <a:t>живлення, параметри зовнішніх магнітних або статичних полів і т. ін.). Цей зв'язок записується рівнянням вимірювання, але у загальному випадку має вигляд </a:t>
                </a:r>
                <a:endParaRPr lang="en-US" sz="2400" dirty="0" smtClean="0"/>
              </a:p>
              <a:p>
                <a:pPr marL="82296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2400" i="1" baseline="-25000" dirty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2400" i="1" baseline="-25000" dirty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,…,</m:t>
                          </m:r>
                          <m:r>
                            <a:rPr lang="en-US" sz="2400" i="1" dirty="0" err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2400" i="1" baseline="-25000" dirty="0" err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dirty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 smtClean="0"/>
              </a:p>
              <a:p>
                <a:pPr marL="82296" indent="0" algn="just">
                  <a:buNone/>
                </a:pPr>
                <a:r>
                  <a:rPr lang="en-US" sz="2400" dirty="0" smtClean="0"/>
                  <a:t>	</a:t>
                </a:r>
                <a:r>
                  <a:rPr lang="ru-RU" sz="2400" dirty="0" err="1" smtClean="0"/>
                  <a:t>Оцінку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вимірюваної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величини</a:t>
                </a:r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ru-RU" sz="2400" dirty="0"/>
                  <a:t>, яку </a:t>
                </a:r>
                <a:r>
                  <a:rPr lang="ru-RU" sz="2400" dirty="0" err="1"/>
                  <a:t>позначають</a:t>
                </a:r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ru-RU" sz="2400" dirty="0"/>
                  <a:t>, </a:t>
                </a:r>
                <a:r>
                  <a:rPr lang="ru-RU" sz="2400" dirty="0" err="1"/>
                  <a:t>отримують</a:t>
                </a:r>
                <a:r>
                  <a:rPr lang="ru-RU" sz="2400" dirty="0"/>
                  <a:t>, </a:t>
                </a:r>
                <a:r>
                  <a:rPr lang="ru-RU" sz="2400" dirty="0" err="1" smtClean="0"/>
                  <a:t>виходячи</a:t>
                </a:r>
                <a:r>
                  <a:rPr lang="ru-RU" sz="2400" dirty="0" smtClean="0"/>
                  <a:t> </a:t>
                </a:r>
                <a:r>
                  <a:rPr lang="ru-RU" sz="2400" dirty="0"/>
                  <a:t>з </a:t>
                </a:r>
                <a:r>
                  <a:rPr lang="ru-RU" sz="2400" dirty="0" err="1"/>
                  <a:t>цього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рівняння</a:t>
                </a:r>
                <a:r>
                  <a:rPr lang="ru-RU" sz="2400" dirty="0"/>
                  <a:t>, </a:t>
                </a:r>
                <a:r>
                  <a:rPr lang="ru-RU" sz="2400" dirty="0" err="1"/>
                  <a:t>використовуючи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вхідні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оцінки</a:t>
                </a:r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baseline="-25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,…,</m:t>
                    </m:r>
                    <m:r>
                      <a:rPr lang="en-US" sz="2400" i="1" dirty="0" err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baseline="-25000" dirty="0" err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i="0" dirty="0" smtClean="0">
                    <a:latin typeface="+mj-lt"/>
                  </a:rPr>
                  <a:t> </a:t>
                </a:r>
                <a:r>
                  <a:rPr lang="ru-RU" sz="2400" dirty="0" err="1" smtClean="0"/>
                  <a:t>значень</a:t>
                </a:r>
                <a:r>
                  <a:rPr lang="ru-RU" sz="2400" dirty="0" smtClean="0"/>
                  <a:t> величин . Таким чином, для результату </a:t>
                </a:r>
                <a:r>
                  <a:rPr lang="ru-RU" sz="2400" dirty="0" err="1" smtClean="0"/>
                  <a:t>вимірювання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можна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записати</a:t>
                </a:r>
                <a:endParaRPr lang="en-US" sz="2400" dirty="0" smtClean="0"/>
              </a:p>
              <a:p>
                <a:pPr marL="82296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 baseline="-25000" dirty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 baseline="-25000" dirty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,…,</m:t>
                      </m:r>
                      <m:r>
                        <a:rPr lang="en-US" sz="2400" i="1" dirty="0" err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 baseline="-25000" dirty="0" err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87624" y="116632"/>
                <a:ext cx="7746064" cy="6624736"/>
              </a:xfrm>
              <a:blipFill rotWithShape="0">
                <a:blip r:embed="rId2"/>
                <a:stretch>
                  <a:fillRect l="-157" t="-736" r="-1180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6611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187624" y="188640"/>
                <a:ext cx="7746064" cy="6552728"/>
              </a:xfrm>
            </p:spPr>
            <p:txBody>
              <a:bodyPr>
                <a:normAutofit/>
              </a:bodyPr>
              <a:lstStyle/>
              <a:p>
                <a:pPr marL="82296" indent="0" algn="just">
                  <a:buNone/>
                </a:pPr>
                <a:r>
                  <a:rPr lang="en-US" sz="2400" dirty="0" smtClean="0"/>
                  <a:t>	</a:t>
                </a:r>
                <a:r>
                  <a:rPr lang="uk-UA" sz="2400" dirty="0" smtClean="0"/>
                  <a:t>Оцінене </a:t>
                </a:r>
                <a:r>
                  <a:rPr lang="uk-UA" sz="2400" dirty="0"/>
                  <a:t>стандартне відхилення, яке пов’язане з результатом </a:t>
                </a:r>
                <a:r>
                  <a:rPr lang="uk-UA" sz="2400" dirty="0" smtClean="0"/>
                  <a:t>вимірювання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 smtClean="0"/>
                  <a:t>, </a:t>
                </a:r>
                <a:r>
                  <a:rPr lang="uk-UA" sz="2400" dirty="0" smtClean="0"/>
                  <a:t>називають </a:t>
                </a:r>
                <a:r>
                  <a:rPr lang="uk-UA" sz="2400" b="1" dirty="0" smtClean="0"/>
                  <a:t>сумарною стандартною невизначеністю</a:t>
                </a:r>
                <a:r>
                  <a:rPr lang="uk-UA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400" i="1" baseline="-25000" dirty="0" err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uk-UA" sz="2400" dirty="0"/>
                  <a:t>, </a:t>
                </a:r>
                <a:r>
                  <a:rPr lang="uk-UA" sz="2400" dirty="0" smtClean="0"/>
                  <a:t>що </a:t>
                </a:r>
                <a:r>
                  <a:rPr lang="uk-UA" sz="2400" dirty="0"/>
                  <a:t>включає в себе стандартні невизначеності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𝑥𝑖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uk-UA" sz="2400" dirty="0" smtClean="0"/>
                  <a:t> оцінок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baseline="-25000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uk-UA" sz="2400" dirty="0" smtClean="0"/>
                  <a:t> </a:t>
                </a:r>
                <a:r>
                  <a:rPr lang="uk-UA" sz="2400" dirty="0"/>
                  <a:t>всіх </a:t>
                </a:r>
                <a:r>
                  <a:rPr lang="uk-UA" sz="2400" dirty="0" smtClean="0"/>
                  <a:t>вхідних </a:t>
                </a:r>
                <a:r>
                  <a:rPr lang="uk-UA" sz="2400" dirty="0"/>
                  <a:t>величин. Кожну вхідну оцінку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baseline="-25000" dirty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uk-UA" sz="2400" dirty="0"/>
                  <a:t> і пов’язану з нею стандартну </a:t>
                </a:r>
                <a:r>
                  <a:rPr lang="uk-UA" sz="2400" dirty="0" smtClean="0"/>
                  <a:t>невизначеність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400" i="1" baseline="-25000" dirty="0" err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sz="2400" i="1" baseline="-25000" dirty="0" err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 baseline="-25000" dirty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</m:oMath>
                </a14:m>
                <a:r>
                  <a:rPr lang="en-US" sz="2400" dirty="0" smtClean="0"/>
                  <a:t> </a:t>
                </a:r>
                <a:r>
                  <a:rPr lang="uk-UA" sz="2400" dirty="0" smtClean="0"/>
                  <a:t>отримують </a:t>
                </a:r>
                <a:r>
                  <a:rPr lang="uk-UA" sz="2400" dirty="0"/>
                  <a:t>із розподілу можливих значень вхідної </a:t>
                </a:r>
                <a:r>
                  <a:rPr lang="uk-UA" sz="2400" dirty="0" smtClean="0"/>
                  <a:t>величини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400" i="1" baseline="-25000" dirty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uk-UA" sz="2400" dirty="0" smtClean="0"/>
                  <a:t>.</a:t>
                </a:r>
                <a:r>
                  <a:rPr lang="en-US" sz="2400" dirty="0" smtClean="0"/>
                  <a:t> </a:t>
                </a:r>
              </a:p>
              <a:p>
                <a:pPr marL="82296" indent="0" algn="just">
                  <a:buNone/>
                </a:pPr>
                <a:r>
                  <a:rPr lang="en-US" sz="2400" dirty="0"/>
                  <a:t>	</a:t>
                </a:r>
                <a:r>
                  <a:rPr lang="uk-UA" sz="2400" dirty="0" smtClean="0"/>
                  <a:t>Сумарну стандартну невизначеність отримують </a:t>
                </a:r>
                <a:r>
                  <a:rPr lang="uk-UA" sz="2400" dirty="0"/>
                  <a:t>шляхом </a:t>
                </a:r>
                <a:r>
                  <a:rPr lang="uk-UA" sz="2400" dirty="0" smtClean="0"/>
                  <a:t>додавання </a:t>
                </a:r>
                <a:r>
                  <a:rPr lang="uk-UA" sz="2400" dirty="0"/>
                  <a:t>складових стандартних </a:t>
                </a:r>
                <a:r>
                  <a:rPr lang="uk-UA" sz="2400" dirty="0" err="1"/>
                  <a:t>невизначеностей</a:t>
                </a:r>
                <a:r>
                  <a:rPr lang="uk-UA" sz="2400" dirty="0"/>
                  <a:t>, які були оцінені за </a:t>
                </a:r>
                <a:r>
                  <a:rPr lang="uk-UA" sz="2400" dirty="0" smtClean="0"/>
                  <a:t>типом </a:t>
                </a:r>
                <a:r>
                  <a:rPr lang="uk-UA" sz="2400" dirty="0"/>
                  <a:t>А, або за типом В, використовуючи звичайний метод додавання </a:t>
                </a:r>
                <a:r>
                  <a:rPr lang="uk-UA" sz="2400" dirty="0" smtClean="0"/>
                  <a:t>або об’єднання стандартних відхилень. При цьому треба враховувати вклад </a:t>
                </a:r>
                <a:r>
                  <a:rPr lang="uk-UA" sz="2400" dirty="0"/>
                  <a:t>кожної складової в сумарну невизначеність, а також наявність </a:t>
                </a:r>
                <a:r>
                  <a:rPr lang="uk-UA" sz="2400" dirty="0" smtClean="0"/>
                  <a:t>лінійного </a:t>
                </a:r>
                <a:r>
                  <a:rPr lang="uk-UA" sz="2400" dirty="0"/>
                  <a:t>стохастичного зв’язку між вхідними величинами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400" i="1" baseline="-25000" dirty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uk-UA" sz="2400" dirty="0"/>
                  <a:t>та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400" b="0" i="1" baseline="-25000" dirty="0" err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uk-UA" sz="2400" dirty="0"/>
                  <a:t>(</a:t>
                </a:r>
                <a:r>
                  <a:rPr lang="uk-UA" sz="2400" dirty="0" smtClean="0"/>
                  <a:t>кореляція</a:t>
                </a:r>
                <a:r>
                  <a:rPr lang="uk-UA" sz="2400" dirty="0"/>
                  <a:t>).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87624" y="188640"/>
                <a:ext cx="7746064" cy="6552728"/>
              </a:xfrm>
              <a:blipFill rotWithShape="0">
                <a:blip r:embed="rId2"/>
                <a:stretch>
                  <a:fillRect l="-157" t="-744" r="-1180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3138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504056"/>
          </a:xfrm>
        </p:spPr>
        <p:txBody>
          <a:bodyPr>
            <a:noAutofit/>
          </a:bodyPr>
          <a:lstStyle/>
          <a:p>
            <a:pPr algn="ctr"/>
            <a:r>
              <a:rPr lang="uk-UA" sz="3600" dirty="0"/>
              <a:t>Вхідні величини </a:t>
            </a:r>
            <a:r>
              <a:rPr lang="uk-UA" sz="3600" dirty="0" err="1"/>
              <a:t>некорельовані</a:t>
            </a:r>
            <a:endParaRPr lang="uk-UA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187624" y="620688"/>
                <a:ext cx="7746064" cy="6120680"/>
              </a:xfrm>
            </p:spPr>
            <p:txBody>
              <a:bodyPr>
                <a:noAutofit/>
              </a:bodyPr>
              <a:lstStyle/>
              <a:p>
                <a:pPr marL="82296" indent="0" algn="just">
                  <a:buNone/>
                </a:pPr>
                <a:r>
                  <a:rPr lang="en-US" sz="2400" dirty="0" smtClean="0"/>
                  <a:t>	</a:t>
                </a:r>
                <a:r>
                  <a:rPr lang="uk-UA" sz="2400" dirty="0" smtClean="0"/>
                  <a:t>Дві  </a:t>
                </a:r>
                <a:r>
                  <a:rPr lang="uk-UA" sz="2400" dirty="0"/>
                  <a:t>випадкові  величини  вважаються  незалежними,  якщо  </a:t>
                </a:r>
                <a:r>
                  <a:rPr lang="uk-UA" sz="2400" dirty="0" smtClean="0"/>
                  <a:t>ймовірність </a:t>
                </a:r>
                <a:r>
                  <a:rPr lang="uk-UA" sz="2400" dirty="0"/>
                  <a:t>появи однієї з них не залежить від значення другої, тобто для таких </a:t>
                </a:r>
                <a:r>
                  <a:rPr lang="uk-UA" sz="2400" dirty="0" smtClean="0"/>
                  <a:t>величин </a:t>
                </a:r>
                <a:r>
                  <a:rPr lang="uk-UA" sz="2400" dirty="0"/>
                  <a:t>сумісний розподіл ймовірностей є добутком їх індивідуальних </a:t>
                </a:r>
                <a:r>
                  <a:rPr lang="uk-UA" sz="2400" dirty="0" smtClean="0"/>
                  <a:t>розподілів </a:t>
                </a:r>
                <a:r>
                  <a:rPr lang="uk-UA" sz="2400" dirty="0"/>
                  <a:t>ймовірностей. </a:t>
                </a:r>
              </a:p>
              <a:p>
                <a:pPr marL="82296" indent="0" algn="just">
                  <a:buNone/>
                </a:pPr>
                <a:r>
                  <a:rPr lang="en-US" sz="2400" dirty="0" smtClean="0"/>
                  <a:t>	</a:t>
                </a:r>
                <a:r>
                  <a:rPr lang="uk-UA" sz="2400" dirty="0" smtClean="0"/>
                  <a:t>У </a:t>
                </a:r>
                <a:r>
                  <a:rPr lang="uk-UA" sz="2400" dirty="0"/>
                  <a:t>випадку відсутності кореляції між вхідними величинами, тобто </a:t>
                </a:r>
                <a:r>
                  <a:rPr lang="uk-UA" sz="2400" dirty="0" smtClean="0"/>
                  <a:t>при </a:t>
                </a:r>
                <a:r>
                  <a:rPr lang="uk-UA" sz="2400" dirty="0"/>
                  <a:t>їх лінійній незалежності сумарна стандартна невизначеність   </a:t>
                </a:r>
                <a:r>
                  <a:rPr lang="uk-UA" sz="2400" dirty="0" smtClean="0"/>
                  <a:t>визначається як</a:t>
                </a:r>
                <a:endParaRPr lang="en-US" sz="2400" dirty="0" smtClean="0"/>
              </a:p>
              <a:p>
                <a:pPr algn="just"/>
                <a:endParaRPr lang="en-US" sz="2400" dirty="0" smtClean="0"/>
              </a:p>
              <a:p>
                <a:pPr algn="just"/>
                <a:endParaRPr lang="en-US" sz="2400" dirty="0"/>
              </a:p>
              <a:p>
                <a:pPr marL="82296" indent="0" algn="just">
                  <a:buNone/>
                </a:pPr>
                <a:r>
                  <a:rPr lang="es-ES" sz="2400" dirty="0" smtClean="0"/>
                  <a:t>де </a:t>
                </a:r>
                <a14:m>
                  <m:oMath xmlns:m="http://schemas.openxmlformats.org/officeDocument/2006/math">
                    <m:r>
                      <a:rPr lang="es-ES" sz="2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sz="2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s-ES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ES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sz="24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s-ES" sz="240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s-ES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sz="2400" i="1" baseline="-25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s-ES" sz="2400" i="1" dirty="0" smtClean="0">
                        <a:latin typeface="Cambria Math" panose="02040503050406030204" pitchFamily="18" charset="0"/>
                      </a:rPr>
                      <m:t>,…,</m:t>
                    </m:r>
                    <m:r>
                      <a:rPr lang="es-ES" sz="2400" i="1" dirty="0" smtClean="0">
                        <a:latin typeface="Cambria Math" panose="02040503050406030204" pitchFamily="18" charset="0"/>
                      </a:rPr>
                      <m:t>𝑥𝑛</m:t>
                    </m:r>
                    <m:r>
                      <a:rPr lang="es-ES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ES" sz="2400" dirty="0" smtClean="0"/>
                  <a:t> .</a:t>
                </a:r>
              </a:p>
              <a:p>
                <a:pPr marL="82296" indent="0" algn="just">
                  <a:buNone/>
                </a:pPr>
                <a:r>
                  <a:rPr lang="en-US" sz="2400" dirty="0" smtClean="0"/>
                  <a:t>	</a:t>
                </a:r>
                <a:r>
                  <a:rPr lang="ru-RU" sz="2400" dirty="0" err="1" smtClean="0"/>
                  <a:t>Цей</a:t>
                </a:r>
                <a:r>
                  <a:rPr lang="ru-RU" sz="2400" dirty="0" smtClean="0"/>
                  <a:t> в</a:t>
                </a:r>
                <a:r>
                  <a:rPr lang="uk-UA" sz="2400" dirty="0" err="1" smtClean="0"/>
                  <a:t>ираз</a:t>
                </a:r>
                <a:r>
                  <a:rPr lang="uk-UA" sz="2400" dirty="0" smtClean="0"/>
                  <a:t> є </a:t>
                </a:r>
                <a:r>
                  <a:rPr lang="uk-UA" sz="2400" dirty="0"/>
                  <a:t>апроксимацією рядом Тейлора першого порядку </a:t>
                </a:r>
                <a:r>
                  <a:rPr lang="uk-UA" sz="2400" dirty="0" smtClean="0"/>
                  <a:t>рівняння  </a:t>
                </a:r>
                <a:r>
                  <a:rPr lang="uk-UA" sz="2400" dirty="0"/>
                  <a:t>вимірювання </a:t>
                </a:r>
                <a:r>
                  <a:rPr lang="uk-UA" sz="2400" dirty="0" smtClean="0"/>
                  <a:t>                         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4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400" i="1" baseline="-25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,…,</m:t>
                    </m:r>
                    <m:r>
                      <a:rPr lang="en-US" sz="2400" i="1" dirty="0" err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400" i="1" baseline="-25000" dirty="0" err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 smtClean="0"/>
                  <a:t>  </a:t>
                </a:r>
                <a:r>
                  <a:rPr lang="uk-UA" sz="2400" dirty="0"/>
                  <a:t>і  являє  собою  </a:t>
                </a:r>
                <a:r>
                  <a:rPr lang="uk-UA" sz="2400" b="1" dirty="0"/>
                  <a:t>закон  </a:t>
                </a:r>
                <a:r>
                  <a:rPr lang="uk-UA" sz="2400" b="1" dirty="0" smtClean="0"/>
                  <a:t>розповсюдження </a:t>
                </a:r>
                <a:r>
                  <a:rPr lang="uk-UA" sz="2400" b="1" dirty="0"/>
                  <a:t>невизначеності</a:t>
                </a:r>
                <a:r>
                  <a:rPr lang="uk-UA" sz="2400" dirty="0"/>
                  <a:t>.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87624" y="620688"/>
                <a:ext cx="7746064" cy="6120680"/>
              </a:xfrm>
              <a:blipFill rotWithShape="0">
                <a:blip r:embed="rId2"/>
                <a:stretch>
                  <a:fillRect l="-157" t="-797" r="-1180" b="-308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4" y="3789040"/>
            <a:ext cx="3121896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435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6E2BC06-38B5-430F-AB2C-EFE20583E5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учебного курса общие сведения</Template>
  <TotalTime>0</TotalTime>
  <Words>49</Words>
  <Application>Microsoft Office PowerPoint</Application>
  <PresentationFormat>Экран (4:3)</PresentationFormat>
  <Paragraphs>89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Calibri</vt:lpstr>
      <vt:lpstr>Cambria Math</vt:lpstr>
      <vt:lpstr>Corbel</vt:lpstr>
      <vt:lpstr>Gill Sans MT</vt:lpstr>
      <vt:lpstr>Verdana</vt:lpstr>
      <vt:lpstr>Wingdings</vt:lpstr>
      <vt:lpstr>Wingdings 2</vt:lpstr>
      <vt:lpstr>Солнцестояние</vt:lpstr>
      <vt:lpstr>Основи метрології</vt:lpstr>
      <vt:lpstr>Невизначеність вимірювань</vt:lpstr>
      <vt:lpstr>Презентация PowerPoint</vt:lpstr>
      <vt:lpstr>Стандартна невизначеність </vt:lpstr>
      <vt:lpstr>Презентация PowerPoint</vt:lpstr>
      <vt:lpstr>Презентация PowerPoint</vt:lpstr>
      <vt:lpstr>Презентация PowerPoint</vt:lpstr>
      <vt:lpstr>Презентация PowerPoint</vt:lpstr>
      <vt:lpstr>Вхідні величини некорельовані</vt:lpstr>
      <vt:lpstr>Презентация PowerPoint</vt:lpstr>
      <vt:lpstr>Вхідні величини корельовані</vt:lpstr>
      <vt:lpstr>Презентация PowerPoint</vt:lpstr>
      <vt:lpstr>Розширена невизначеність</vt:lpstr>
      <vt:lpstr>  </vt:lpstr>
      <vt:lpstr>Презентация PowerPoint</vt:lpstr>
      <vt:lpstr> Послідовність оцінювання результату прямих багаторазових вимірювань</vt:lpstr>
      <vt:lpstr>Презентация PowerPoint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2015-01-05T10:06:48Z</dcterms:created>
  <dcterms:modified xsi:type="dcterms:W3CDTF">2015-01-29T17:11:18Z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