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704" autoAdjust="0"/>
  </p:normalViewPr>
  <p:slideViewPr>
    <p:cSldViewPr>
      <p:cViewPr varScale="1">
        <p:scale>
          <a:sx n="76" d="100"/>
          <a:sy n="76" d="100"/>
        </p:scale>
        <p:origin x="8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5-01-05T12:13:00.151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2/8/2015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77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86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noProof="1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2/8/2015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1537577"/>
            <a:ext cx="7406640" cy="821736"/>
          </a:xfrm>
        </p:spPr>
        <p:txBody>
          <a:bodyPr/>
          <a:lstStyle/>
          <a:p>
            <a:pPr algn="ctr"/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Основи</a:t>
            </a:r>
            <a:r>
              <a:rPr lang="ru-RU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метрології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382832"/>
            <a:ext cx="7406640" cy="686128"/>
          </a:xfrm>
        </p:spPr>
        <p:txBody>
          <a:bodyPr/>
          <a:lstStyle/>
          <a:p>
            <a:pPr algn="ctr"/>
            <a:r>
              <a:rPr lang="uk-UA" dirty="0" smtClean="0"/>
              <a:t>Лекція </a:t>
            </a:r>
            <a:r>
              <a:rPr lang="en-US" dirty="0" smtClean="0"/>
              <a:t>8</a:t>
            </a:r>
            <a:endParaRPr lang="uk-UA" dirty="0" smtClean="0"/>
          </a:p>
          <a:p>
            <a:pPr algn="ctr"/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88640"/>
            <a:ext cx="7579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Національний авіаційний університет</a:t>
            </a:r>
          </a:p>
          <a:p>
            <a:pPr algn="ctr"/>
            <a:r>
              <a:rPr lang="uk-UA" dirty="0" smtClean="0"/>
              <a:t>Інститут інформаційно-діагностичних систем</a:t>
            </a:r>
          </a:p>
          <a:p>
            <a:pPr algn="ctr"/>
            <a:r>
              <a:rPr lang="uk-UA" dirty="0" smtClean="0"/>
              <a:t>Кафедра комп’ютеризованих електротехнічних систем та технологій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4048" y="4005064"/>
            <a:ext cx="3662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Викладач: </a:t>
            </a:r>
          </a:p>
          <a:p>
            <a:r>
              <a:rPr lang="uk-UA" dirty="0" smtClean="0"/>
              <a:t>Заслужений метролог України, </a:t>
            </a:r>
            <a:r>
              <a:rPr lang="uk-UA" dirty="0" err="1" smtClean="0"/>
              <a:t>д.т.н</a:t>
            </a:r>
            <a:r>
              <a:rPr lang="uk-UA" dirty="0" smtClean="0"/>
              <a:t>., професор</a:t>
            </a:r>
          </a:p>
          <a:p>
            <a:r>
              <a:rPr lang="uk-UA" dirty="0" err="1" smtClean="0"/>
              <a:t>Квасніков</a:t>
            </a:r>
            <a:r>
              <a:rPr lang="uk-UA" dirty="0" smtClean="0"/>
              <a:t> Володимир Павлович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/>
              <a:t>Метод зіставлення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005536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Під </a:t>
            </a:r>
            <a:r>
              <a:rPr lang="uk-UA" sz="2400" dirty="0"/>
              <a:t>час такої повірки зразкова міра </a:t>
            </a:r>
            <a:r>
              <a:rPr lang="uk-UA" sz="2400" dirty="0" err="1" smtClean="0"/>
              <a:t>зіставля-ється</a:t>
            </a:r>
            <a:r>
              <a:rPr lang="uk-UA" sz="2400" dirty="0" smtClean="0"/>
              <a:t> </a:t>
            </a:r>
            <a:r>
              <a:rPr lang="uk-UA" sz="2400" dirty="0"/>
              <a:t>з </a:t>
            </a:r>
            <a:r>
              <a:rPr lang="uk-UA" sz="2400" dirty="0" err="1"/>
              <a:t>повірюваною</a:t>
            </a:r>
            <a:r>
              <a:rPr lang="uk-UA" sz="2400" dirty="0"/>
              <a:t> за допомогою спеціального зразкового компаратора </a:t>
            </a:r>
            <a:r>
              <a:rPr lang="uk-UA" sz="2400" dirty="0" smtClean="0"/>
              <a:t>відповідного </a:t>
            </a:r>
            <a:r>
              <a:rPr lang="uk-UA" sz="2400" dirty="0"/>
              <a:t>типу і класу. </a:t>
            </a:r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При </a:t>
            </a:r>
            <a:r>
              <a:rPr lang="uk-UA" sz="2400" dirty="0"/>
              <a:t>автоматизації </a:t>
            </a:r>
            <a:r>
              <a:rPr lang="uk-UA" sz="2400" dirty="0" err="1"/>
              <a:t>повірочних</a:t>
            </a:r>
            <a:r>
              <a:rPr lang="uk-UA" sz="2400" dirty="0"/>
              <a:t> робіт одним з актуальних є питання </a:t>
            </a:r>
            <a:r>
              <a:rPr lang="uk-UA" sz="2400" dirty="0" smtClean="0"/>
              <a:t>вибору </a:t>
            </a:r>
            <a:r>
              <a:rPr lang="uk-UA" sz="2400" dirty="0"/>
              <a:t>методу повірки автоматизованих засобів вимірювальної </a:t>
            </a:r>
            <a:r>
              <a:rPr lang="uk-UA" sz="2400" dirty="0" smtClean="0"/>
              <a:t>техніки</a:t>
            </a:r>
            <a:r>
              <a:rPr lang="ru-RU" sz="2400" dirty="0"/>
              <a:t> (</a:t>
            </a:r>
            <a:r>
              <a:rPr lang="ru-RU" sz="2400" dirty="0" err="1"/>
              <a:t>вимірювальний</a:t>
            </a:r>
            <a:r>
              <a:rPr lang="ru-RU" sz="2400" dirty="0"/>
              <a:t>  канал,  </a:t>
            </a:r>
            <a:r>
              <a:rPr lang="ru-RU" sz="2400" dirty="0" err="1"/>
              <a:t>вимірювальна</a:t>
            </a:r>
            <a:r>
              <a:rPr lang="ru-RU" sz="2400" dirty="0"/>
              <a:t>  система,  </a:t>
            </a:r>
            <a:r>
              <a:rPr lang="ru-RU" sz="2400" dirty="0" err="1"/>
              <a:t>вимірювальна</a:t>
            </a:r>
            <a:r>
              <a:rPr lang="ru-RU" sz="2400" dirty="0"/>
              <a:t>  </a:t>
            </a:r>
            <a:r>
              <a:rPr lang="ru-RU" sz="2400" dirty="0" err="1" smtClean="0"/>
              <a:t>інформаційна</a:t>
            </a:r>
            <a:r>
              <a:rPr lang="ru-RU" sz="2400" dirty="0" smtClean="0"/>
              <a:t> </a:t>
            </a:r>
            <a:r>
              <a:rPr lang="ru-RU" sz="2400" dirty="0"/>
              <a:t>система). В основу </a:t>
            </a:r>
            <a:r>
              <a:rPr lang="ru-RU" sz="2400" dirty="0" err="1"/>
              <a:t>побудови</a:t>
            </a:r>
            <a:r>
              <a:rPr lang="ru-RU" sz="2400" dirty="0"/>
              <a:t> систем для </a:t>
            </a:r>
            <a:r>
              <a:rPr lang="ru-RU" sz="2400" dirty="0" err="1"/>
              <a:t>автоматизації</a:t>
            </a:r>
            <a:r>
              <a:rPr lang="ru-RU" sz="2400" dirty="0"/>
              <a:t> </a:t>
            </a:r>
            <a:r>
              <a:rPr lang="ru-RU" sz="2400" dirty="0" err="1" smtClean="0"/>
              <a:t>метрологічних</a:t>
            </a:r>
            <a:r>
              <a:rPr lang="ru-RU" sz="2400" dirty="0" smtClean="0"/>
              <a:t>  </a:t>
            </a:r>
            <a:r>
              <a:rPr lang="ru-RU" sz="2400" dirty="0" err="1"/>
              <a:t>випробувань</a:t>
            </a:r>
            <a:r>
              <a:rPr lang="ru-RU" sz="2400" dirty="0"/>
              <a:t>  </a:t>
            </a:r>
            <a:r>
              <a:rPr lang="ru-RU" sz="2400" dirty="0" err="1"/>
              <a:t>можуть</a:t>
            </a:r>
            <a:r>
              <a:rPr lang="ru-RU" sz="2400" dirty="0"/>
              <a:t>  бути  </a:t>
            </a:r>
            <a:r>
              <a:rPr lang="ru-RU" sz="2400" dirty="0" err="1"/>
              <a:t>покладені</a:t>
            </a:r>
            <a:r>
              <a:rPr lang="ru-RU" sz="2400" dirty="0"/>
              <a:t>  </a:t>
            </a:r>
            <a:r>
              <a:rPr lang="ru-RU" sz="2400" dirty="0" err="1"/>
              <a:t>методи</a:t>
            </a:r>
            <a:r>
              <a:rPr lang="ru-RU" sz="2400" dirty="0"/>
              <a:t>  </a:t>
            </a:r>
            <a:r>
              <a:rPr lang="ru-RU" sz="2400" dirty="0" err="1"/>
              <a:t>зразкових</a:t>
            </a:r>
            <a:r>
              <a:rPr lang="ru-RU" sz="2400" dirty="0"/>
              <a:t>  </a:t>
            </a:r>
            <a:r>
              <a:rPr lang="ru-RU" sz="2400" dirty="0" err="1"/>
              <a:t>приладів</a:t>
            </a:r>
            <a:r>
              <a:rPr lang="ru-RU" sz="2400" dirty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/>
              <a:t>зразкових</a:t>
            </a:r>
            <a:r>
              <a:rPr lang="ru-RU" sz="2400" dirty="0"/>
              <a:t> </a:t>
            </a:r>
            <a:r>
              <a:rPr lang="ru-RU" sz="2400" dirty="0" err="1"/>
              <a:t>сигналів</a:t>
            </a:r>
            <a:r>
              <a:rPr lang="ru-RU" sz="2400" dirty="0"/>
              <a:t> (</a:t>
            </a:r>
            <a:r>
              <a:rPr lang="ru-RU" sz="2400" dirty="0" err="1"/>
              <a:t>мір</a:t>
            </a:r>
            <a:r>
              <a:rPr lang="ru-RU" sz="2400" dirty="0"/>
              <a:t>).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223709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504056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Метод зразкових сигналів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620688"/>
            <a:ext cx="8172400" cy="5976664"/>
          </a:xfrm>
        </p:spPr>
        <p:txBody>
          <a:bodyPr>
            <a:noAutofit/>
          </a:bodyPr>
          <a:lstStyle/>
          <a:p>
            <a:pPr marL="82296" indent="0" algn="just">
              <a:lnSpc>
                <a:spcPct val="100000"/>
              </a:lnSpc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Характерною </a:t>
            </a:r>
            <a:r>
              <a:rPr lang="uk-UA" sz="2400" dirty="0"/>
              <a:t>рисою даного методу повірки є </a:t>
            </a:r>
            <a:r>
              <a:rPr lang="uk-UA" sz="2400" dirty="0" smtClean="0"/>
              <a:t>наявність  </a:t>
            </a:r>
            <a:r>
              <a:rPr lang="uk-UA" sz="2400" dirty="0"/>
              <a:t>у  вимірювальній  автоматизованій  системі  </a:t>
            </a:r>
            <a:r>
              <a:rPr lang="uk-UA" sz="2400" dirty="0" err="1" smtClean="0"/>
              <a:t>програмнокерованих</a:t>
            </a:r>
            <a:r>
              <a:rPr lang="uk-UA" sz="2400" dirty="0" smtClean="0"/>
              <a:t>  </a:t>
            </a:r>
            <a:r>
              <a:rPr lang="uk-UA" sz="2400" dirty="0"/>
              <a:t>пристроїв (генераторів)  формування  зразкових  сигналів,  що </a:t>
            </a:r>
            <a:r>
              <a:rPr lang="uk-UA" sz="2400" dirty="0" smtClean="0"/>
              <a:t>мають </a:t>
            </a:r>
            <a:r>
              <a:rPr lang="uk-UA" sz="2400" dirty="0"/>
              <a:t>відомі стабільні метрологічні характеристики. Первинні </a:t>
            </a:r>
            <a:r>
              <a:rPr lang="uk-UA" sz="2400" dirty="0" smtClean="0"/>
              <a:t>вимірювальні </a:t>
            </a:r>
            <a:r>
              <a:rPr lang="uk-UA" sz="2400" dirty="0"/>
              <a:t>перетворювачі (сенсори) при експериментальному визначенні </a:t>
            </a:r>
            <a:r>
              <a:rPr lang="uk-UA" sz="2400" dirty="0" smtClean="0"/>
              <a:t>метрологічних  </a:t>
            </a:r>
            <a:r>
              <a:rPr lang="uk-UA" sz="2400" dirty="0"/>
              <a:t>характеристик  вимикають,  а  їх  функціонування  імітують </a:t>
            </a:r>
            <a:r>
              <a:rPr lang="uk-UA" sz="2400" dirty="0" smtClean="0"/>
              <a:t>генератори</a:t>
            </a:r>
            <a:r>
              <a:rPr lang="uk-UA" sz="2400" dirty="0"/>
              <a:t>.  Генератор  забезпечує  формування  на  вході  системи  </a:t>
            </a:r>
            <a:r>
              <a:rPr lang="uk-UA" sz="2400" dirty="0" smtClean="0"/>
              <a:t>електричних сигналів, які відповідають точкам діапазону вимірювань. </a:t>
            </a:r>
          </a:p>
          <a:p>
            <a:pPr marL="82296" indent="0" algn="just">
              <a:lnSpc>
                <a:spcPct val="100000"/>
              </a:lnSpc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Електричні  </a:t>
            </a:r>
            <a:r>
              <a:rPr lang="uk-UA" sz="2400" dirty="0"/>
              <a:t>сигнали  на  виходах  генераторів  можуть  бути  подані </a:t>
            </a:r>
            <a:r>
              <a:rPr lang="uk-UA" sz="2400" dirty="0" smtClean="0"/>
              <a:t>такими </a:t>
            </a:r>
            <a:r>
              <a:rPr lang="uk-UA" sz="2400" dirty="0"/>
              <a:t>електричними величинами: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uk-UA" sz="2400" dirty="0" smtClean="0"/>
              <a:t>постійним </a:t>
            </a:r>
            <a:r>
              <a:rPr lang="uk-UA" sz="2400" dirty="0"/>
              <a:t>або змінним струмами;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uk-UA" sz="2400" dirty="0" smtClean="0"/>
              <a:t>напругою </a:t>
            </a:r>
            <a:r>
              <a:rPr lang="uk-UA" sz="2400" dirty="0"/>
              <a:t>постійного або змінного струму, частотою;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uk-UA" sz="2400" dirty="0" smtClean="0"/>
              <a:t>електричним </a:t>
            </a:r>
            <a:r>
              <a:rPr lang="uk-UA" sz="2400" dirty="0"/>
              <a:t>опором, індуктивністю, ємністю. </a:t>
            </a:r>
          </a:p>
        </p:txBody>
      </p:sp>
    </p:spTree>
    <p:extLst>
      <p:ext uri="{BB962C8B-B14F-4D97-AF65-F5344CB8AC3E}">
        <p14:creationId xmlns:p14="http://schemas.microsoft.com/office/powerpoint/2010/main" val="2075021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Під </a:t>
            </a:r>
            <a:r>
              <a:rPr lang="uk-UA" sz="2400" dirty="0"/>
              <a:t>час повірки засобів вимірювальної техніки необхідно </a:t>
            </a:r>
            <a:r>
              <a:rPr lang="uk-UA" sz="2400" dirty="0" smtClean="0"/>
              <a:t>встановити</a:t>
            </a:r>
            <a:r>
              <a:rPr lang="uk-UA" sz="2400" dirty="0"/>
              <a:t>, придатний чи непридатний до подальшої експлуатації засіб. Тому </a:t>
            </a:r>
            <a:r>
              <a:rPr lang="uk-UA" sz="2400" dirty="0" smtClean="0"/>
              <a:t>повірку </a:t>
            </a:r>
            <a:r>
              <a:rPr lang="uk-UA" sz="2400" dirty="0"/>
              <a:t>ЗВТ необхідно розглядати з позицій сучасної теорії вірогідності </a:t>
            </a:r>
            <a:r>
              <a:rPr lang="uk-UA" sz="2400" dirty="0" smtClean="0"/>
              <a:t>контролю</a:t>
            </a:r>
            <a:r>
              <a:rPr lang="uk-UA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3193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02630"/>
            <a:ext cx="7920880" cy="418058"/>
          </a:xfrm>
        </p:spPr>
        <p:txBody>
          <a:bodyPr>
            <a:noAutofit/>
          </a:bodyPr>
          <a:lstStyle/>
          <a:p>
            <a:r>
              <a:rPr lang="uk-UA" sz="3600" dirty="0"/>
              <a:t>Повірка засобів вимірювальної техніки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692696"/>
            <a:ext cx="7920880" cy="6048672"/>
          </a:xfrm>
        </p:spPr>
        <p:txBody>
          <a:bodyPr>
            <a:noAutofit/>
          </a:bodyPr>
          <a:lstStyle/>
          <a:p>
            <a:pPr marL="82296" indent="0" algn="just">
              <a:lnSpc>
                <a:spcPct val="100000"/>
              </a:lnSpc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Повірка  </a:t>
            </a:r>
            <a:r>
              <a:rPr lang="uk-UA" sz="2400" dirty="0"/>
              <a:t>полягає  у  визначенні  похибок  засобів  вимірювальної  техніки  і </a:t>
            </a:r>
            <a:r>
              <a:rPr lang="uk-UA" sz="2400" dirty="0" smtClean="0"/>
              <a:t>встановленні </a:t>
            </a:r>
            <a:r>
              <a:rPr lang="uk-UA" sz="2400" dirty="0"/>
              <a:t>їхньої придатності до застосування. </a:t>
            </a:r>
          </a:p>
          <a:p>
            <a:pPr marL="82296" indent="0" algn="just">
              <a:lnSpc>
                <a:spcPct val="100000"/>
              </a:lnSpc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Повірку </a:t>
            </a:r>
            <a:r>
              <a:rPr lang="uk-UA" sz="2400" dirty="0"/>
              <a:t>здійснюють органи державної і відомчої служби. </a:t>
            </a:r>
            <a:r>
              <a:rPr lang="uk-UA" sz="2400" dirty="0" smtClean="0"/>
              <a:t>Державна </a:t>
            </a:r>
            <a:r>
              <a:rPr lang="uk-UA" sz="2400" dirty="0"/>
              <a:t>повірка здійснюється органами державної метрологічної служби </a:t>
            </a:r>
            <a:r>
              <a:rPr lang="uk-UA" sz="2400" dirty="0" smtClean="0"/>
              <a:t>засобів </a:t>
            </a:r>
            <a:r>
              <a:rPr lang="uk-UA" sz="2400" dirty="0"/>
              <a:t>вимірювальної техніки, які використовуються у сферах, що </a:t>
            </a:r>
            <a:r>
              <a:rPr lang="uk-UA" sz="2400" dirty="0" smtClean="0"/>
              <a:t>підлягають </a:t>
            </a:r>
            <a:r>
              <a:rPr lang="uk-UA" sz="2400" dirty="0"/>
              <a:t>метрологічному нагляду. Відомча повірка здійснюється </a:t>
            </a:r>
            <a:r>
              <a:rPr lang="uk-UA" sz="2400" dirty="0" smtClean="0"/>
              <a:t>метрологічними </a:t>
            </a:r>
            <a:r>
              <a:rPr lang="uk-UA" sz="2400" dirty="0"/>
              <a:t>відомчими службами ЗВТ, що не підлягають державній </a:t>
            </a:r>
            <a:r>
              <a:rPr lang="uk-UA" sz="2400" dirty="0" smtClean="0"/>
              <a:t>повірці.</a:t>
            </a:r>
            <a:endParaRPr lang="en-US" sz="2400" dirty="0" smtClean="0"/>
          </a:p>
          <a:p>
            <a:pPr marL="82296" indent="0" algn="just">
              <a:lnSpc>
                <a:spcPct val="100000"/>
              </a:lnSpc>
              <a:buNone/>
            </a:pPr>
            <a:r>
              <a:rPr lang="en-US" sz="2400" dirty="0" smtClean="0"/>
              <a:t>	</a:t>
            </a:r>
            <a:r>
              <a:rPr lang="ru-RU" sz="2400" dirty="0" err="1" smtClean="0"/>
              <a:t>Виділяють</a:t>
            </a:r>
            <a:r>
              <a:rPr lang="ru-RU" sz="2400" dirty="0" smtClean="0"/>
              <a:t>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види</a:t>
            </a:r>
            <a:r>
              <a:rPr lang="ru-RU" sz="2400" dirty="0"/>
              <a:t> </a:t>
            </a:r>
            <a:r>
              <a:rPr lang="ru-RU" sz="2400" dirty="0" err="1"/>
              <a:t>повірки</a:t>
            </a:r>
            <a:r>
              <a:rPr lang="ru-RU" sz="2400" dirty="0"/>
              <a:t>: </a:t>
            </a:r>
          </a:p>
          <a:p>
            <a:pPr marL="82296" indent="0" algn="just">
              <a:lnSpc>
                <a:spcPct val="100000"/>
              </a:lnSpc>
              <a:buNone/>
            </a:pPr>
            <a:r>
              <a:rPr lang="en-US" sz="2400" dirty="0" smtClean="0"/>
              <a:t>	</a:t>
            </a:r>
            <a:r>
              <a:rPr lang="ru-RU" sz="2400" dirty="0" smtClean="0"/>
              <a:t>- </a:t>
            </a:r>
            <a:r>
              <a:rPr lang="ru-RU" sz="2400" dirty="0" err="1"/>
              <a:t>первинна</a:t>
            </a:r>
            <a:r>
              <a:rPr lang="ru-RU" sz="2400" dirty="0"/>
              <a:t>; </a:t>
            </a:r>
            <a:r>
              <a:rPr lang="en-US" sz="2400" dirty="0" smtClean="0"/>
              <a:t>			</a:t>
            </a:r>
            <a:r>
              <a:rPr lang="ru-RU" sz="2400" dirty="0" smtClean="0"/>
              <a:t>- </a:t>
            </a:r>
            <a:r>
              <a:rPr lang="ru-RU" sz="2400" dirty="0" err="1"/>
              <a:t>інспекційна</a:t>
            </a:r>
            <a:r>
              <a:rPr lang="ru-RU" sz="2400" dirty="0"/>
              <a:t>; </a:t>
            </a:r>
          </a:p>
          <a:p>
            <a:pPr marL="82296" indent="0" algn="just">
              <a:lnSpc>
                <a:spcPct val="100000"/>
              </a:lnSpc>
              <a:buNone/>
            </a:pPr>
            <a:r>
              <a:rPr lang="en-US" sz="2400" dirty="0" smtClean="0"/>
              <a:t>	</a:t>
            </a:r>
            <a:r>
              <a:rPr lang="ru-RU" sz="2400" dirty="0" smtClean="0"/>
              <a:t>- </a:t>
            </a:r>
            <a:r>
              <a:rPr lang="ru-RU" sz="2400" dirty="0" err="1"/>
              <a:t>періодична</a:t>
            </a:r>
            <a:r>
              <a:rPr lang="ru-RU" sz="2400" dirty="0"/>
              <a:t>; </a:t>
            </a:r>
            <a:r>
              <a:rPr lang="en-US" sz="2400" dirty="0" smtClean="0"/>
              <a:t>			</a:t>
            </a:r>
            <a:r>
              <a:rPr lang="ru-RU" sz="2400" dirty="0" smtClean="0"/>
              <a:t>- </a:t>
            </a:r>
            <a:r>
              <a:rPr lang="ru-RU" sz="2400" dirty="0" err="1"/>
              <a:t>вибіркова</a:t>
            </a:r>
            <a:r>
              <a:rPr lang="ru-RU" sz="2400" dirty="0"/>
              <a:t>.</a:t>
            </a:r>
            <a:endParaRPr lang="uk-UA" sz="2400" dirty="0"/>
          </a:p>
          <a:p>
            <a:pPr marL="82296" indent="0" algn="just">
              <a:lnSpc>
                <a:spcPct val="100000"/>
              </a:lnSpc>
              <a:buNone/>
            </a:pPr>
            <a:r>
              <a:rPr lang="en-US" sz="2400" dirty="0" smtClean="0"/>
              <a:t>	</a:t>
            </a:r>
            <a:r>
              <a:rPr lang="ru-RU" sz="2400" dirty="0" smtClean="0"/>
              <a:t>- </a:t>
            </a:r>
            <a:r>
              <a:rPr lang="ru-RU" sz="2400" dirty="0" err="1"/>
              <a:t>позачергова</a:t>
            </a:r>
            <a:r>
              <a:rPr lang="ru-RU" sz="2400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456565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476672"/>
            <a:ext cx="7848872" cy="5771728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i="1" dirty="0" smtClean="0"/>
              <a:t>Первинна </a:t>
            </a:r>
            <a:r>
              <a:rPr lang="uk-UA" sz="2400" i="1" dirty="0"/>
              <a:t>повірка </a:t>
            </a:r>
            <a:r>
              <a:rPr lang="uk-UA" sz="2400" dirty="0"/>
              <a:t>виконується вперше після виготовлення ЗВТ або </a:t>
            </a:r>
            <a:r>
              <a:rPr lang="uk-UA" sz="2400" dirty="0" smtClean="0"/>
              <a:t>після </a:t>
            </a:r>
            <a:r>
              <a:rPr lang="uk-UA" sz="2400" dirty="0"/>
              <a:t>ремонту, також при імпорті партіями. </a:t>
            </a:r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i="1" dirty="0" smtClean="0"/>
              <a:t>Періодична </a:t>
            </a:r>
            <a:r>
              <a:rPr lang="uk-UA" sz="2400" i="1" dirty="0"/>
              <a:t>повірка </a:t>
            </a:r>
            <a:r>
              <a:rPr lang="uk-UA" sz="2400" dirty="0"/>
              <a:t>виконується протягом експлуатації ЗВТ через </a:t>
            </a:r>
            <a:r>
              <a:rPr lang="uk-UA" sz="2400" dirty="0" smtClean="0"/>
              <a:t>встановлений </a:t>
            </a:r>
            <a:r>
              <a:rPr lang="uk-UA" sz="2400" dirty="0"/>
              <a:t>проміжок часу (</a:t>
            </a:r>
            <a:r>
              <a:rPr lang="uk-UA" sz="2400" dirty="0" err="1"/>
              <a:t>міжповірочний</a:t>
            </a:r>
            <a:r>
              <a:rPr lang="uk-UA" sz="2400" dirty="0"/>
              <a:t> інтервал). </a:t>
            </a:r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i="1" dirty="0" smtClean="0"/>
              <a:t>Позачергова </a:t>
            </a:r>
            <a:r>
              <a:rPr lang="uk-UA" sz="2400" i="1" dirty="0"/>
              <a:t>повірка </a:t>
            </a:r>
            <a:r>
              <a:rPr lang="uk-UA" sz="2400" dirty="0"/>
              <a:t>ЗВТ здійснюється до терміну чергової </a:t>
            </a:r>
            <a:r>
              <a:rPr lang="uk-UA" sz="2400" dirty="0" smtClean="0"/>
              <a:t>періодичної </a:t>
            </a:r>
            <a:r>
              <a:rPr lang="uk-UA" sz="2400" dirty="0"/>
              <a:t>повірки. </a:t>
            </a:r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i="1" dirty="0" smtClean="0"/>
              <a:t>Інспекційна  </a:t>
            </a:r>
            <a:r>
              <a:rPr lang="uk-UA" sz="2400" i="1" dirty="0"/>
              <a:t>повірка  </a:t>
            </a:r>
            <a:r>
              <a:rPr lang="uk-UA" sz="2400" dirty="0"/>
              <a:t>ЗВТ  виконують,  здійснюючи  державний  </a:t>
            </a:r>
            <a:r>
              <a:rPr lang="uk-UA" sz="2400" dirty="0" smtClean="0"/>
              <a:t>на</a:t>
            </a:r>
            <a:r>
              <a:rPr lang="ru-RU" sz="2400" dirty="0" err="1" smtClean="0"/>
              <a:t>гляд</a:t>
            </a:r>
            <a:r>
              <a:rPr lang="ru-RU" sz="2400" dirty="0"/>
              <a:t>. </a:t>
            </a:r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ru-RU" sz="2400" i="1" dirty="0" err="1" smtClean="0"/>
              <a:t>Вибіркова</a:t>
            </a:r>
            <a:r>
              <a:rPr lang="ru-RU" sz="2400" i="1" dirty="0" smtClean="0"/>
              <a:t>  </a:t>
            </a:r>
            <a:r>
              <a:rPr lang="ru-RU" sz="2400" i="1" dirty="0" err="1"/>
              <a:t>повірка</a:t>
            </a:r>
            <a:r>
              <a:rPr lang="ru-RU" sz="2400" i="1" dirty="0"/>
              <a:t>  </a:t>
            </a:r>
            <a:r>
              <a:rPr lang="ru-RU" sz="2400" dirty="0" err="1"/>
              <a:t>групи</a:t>
            </a:r>
            <a:r>
              <a:rPr lang="ru-RU" sz="2400" dirty="0"/>
              <a:t>  ЗВТ,  </a:t>
            </a:r>
            <a:r>
              <a:rPr lang="ru-RU" sz="2400" dirty="0" err="1"/>
              <a:t>що</a:t>
            </a:r>
            <a:r>
              <a:rPr lang="ru-RU" sz="2400" dirty="0"/>
              <a:t>  </a:t>
            </a:r>
            <a:r>
              <a:rPr lang="ru-RU" sz="2400" dirty="0" err="1"/>
              <a:t>вибрані</a:t>
            </a:r>
            <a:r>
              <a:rPr lang="ru-RU" sz="2400" dirty="0"/>
              <a:t>  з  </a:t>
            </a:r>
            <a:r>
              <a:rPr lang="ru-RU" sz="2400" dirty="0" err="1"/>
              <a:t>партії</a:t>
            </a:r>
            <a:r>
              <a:rPr lang="ru-RU" sz="2400" dirty="0"/>
              <a:t>  </a:t>
            </a:r>
            <a:r>
              <a:rPr lang="ru-RU" sz="2400" dirty="0" err="1"/>
              <a:t>встановленим</a:t>
            </a:r>
            <a:r>
              <a:rPr lang="ru-RU" sz="2400" dirty="0"/>
              <a:t> </a:t>
            </a:r>
            <a:r>
              <a:rPr lang="ru-RU" sz="2400" dirty="0" smtClean="0"/>
              <a:t>чином</a:t>
            </a:r>
            <a:r>
              <a:rPr lang="ru-RU" sz="2400" dirty="0"/>
              <a:t>,  </a:t>
            </a:r>
            <a:r>
              <a:rPr lang="ru-RU" sz="2400" dirty="0" err="1"/>
              <a:t>виконується</a:t>
            </a:r>
            <a:r>
              <a:rPr lang="ru-RU" sz="2400" dirty="0"/>
              <a:t>  за  результатами,  </a:t>
            </a:r>
            <a:r>
              <a:rPr lang="ru-RU" sz="2400" dirty="0" err="1"/>
              <a:t>які</a:t>
            </a:r>
            <a:r>
              <a:rPr lang="ru-RU" sz="2400" dirty="0"/>
              <a:t>  </a:t>
            </a:r>
            <a:r>
              <a:rPr lang="ru-RU" sz="2400" dirty="0" err="1"/>
              <a:t>визначають</a:t>
            </a:r>
            <a:r>
              <a:rPr lang="ru-RU" sz="2400" dirty="0"/>
              <a:t>  </a:t>
            </a:r>
            <a:r>
              <a:rPr lang="ru-RU" sz="2400" dirty="0" err="1"/>
              <a:t>придатність</a:t>
            </a:r>
            <a:r>
              <a:rPr lang="ru-RU" sz="2400" dirty="0"/>
              <a:t>  </a:t>
            </a:r>
            <a:r>
              <a:rPr lang="ru-RU" sz="2400" dirty="0" err="1"/>
              <a:t>усієї</a:t>
            </a:r>
            <a:r>
              <a:rPr lang="ru-RU" sz="2400" dirty="0"/>
              <a:t> </a:t>
            </a:r>
            <a:r>
              <a:rPr lang="ru-RU" sz="2400" dirty="0" err="1" smtClean="0"/>
              <a:t>партії</a:t>
            </a:r>
            <a:r>
              <a:rPr lang="ru-RU" sz="2400" dirty="0"/>
              <a:t>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10774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404664"/>
            <a:ext cx="7498080" cy="5843736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Повірку </a:t>
            </a:r>
            <a:r>
              <a:rPr lang="uk-UA" sz="2400" dirty="0"/>
              <a:t>розпочинають із зовнішнього огляду засобу </a:t>
            </a:r>
            <a:r>
              <a:rPr lang="uk-UA" sz="2400" dirty="0" smtClean="0"/>
              <a:t>вимірювальної </a:t>
            </a:r>
            <a:r>
              <a:rPr lang="uk-UA" sz="2400" dirty="0"/>
              <a:t>техніки, при якому виявляють основні технічні характеристики, що </a:t>
            </a:r>
            <a:r>
              <a:rPr lang="uk-UA" sz="2400" dirty="0" smtClean="0"/>
              <a:t>позначені </a:t>
            </a:r>
            <a:r>
              <a:rPr lang="uk-UA" sz="2400" dirty="0"/>
              <a:t>на шкалі і корпусі приладу у вигляді умовних позначень або </a:t>
            </a:r>
            <a:r>
              <a:rPr lang="uk-UA" sz="2400" dirty="0" smtClean="0"/>
              <a:t>знаків</a:t>
            </a:r>
            <a:r>
              <a:rPr lang="uk-UA" sz="2400" dirty="0"/>
              <a:t>. Метою зовнішнього огляду також є виявлення механічних </a:t>
            </a:r>
            <a:r>
              <a:rPr lang="uk-UA" sz="2400" dirty="0" smtClean="0"/>
              <a:t>дефектів</a:t>
            </a:r>
            <a:r>
              <a:rPr lang="uk-UA" sz="2400" dirty="0"/>
              <a:t>, які можуть призвести в подальшому до недопустимої похибки або </a:t>
            </a:r>
            <a:r>
              <a:rPr lang="uk-UA" sz="2400" dirty="0" smtClean="0"/>
              <a:t>до </a:t>
            </a:r>
            <a:r>
              <a:rPr lang="uk-UA" sz="2400" dirty="0"/>
              <a:t>порушення його </a:t>
            </a:r>
            <a:r>
              <a:rPr lang="uk-UA" sz="2400" dirty="0" err="1"/>
              <a:t>роботоздатності</a:t>
            </a:r>
            <a:r>
              <a:rPr lang="uk-UA" sz="2400" dirty="0"/>
              <a:t>. Під час зовнішнього огляду також </a:t>
            </a:r>
            <a:r>
              <a:rPr lang="uk-UA" sz="2400" dirty="0" smtClean="0"/>
              <a:t>контролюють </a:t>
            </a:r>
            <a:r>
              <a:rPr lang="uk-UA" sz="2400" dirty="0"/>
              <a:t>комплектність засобу, наявність та стан кабелів і ін. </a:t>
            </a:r>
            <a:endParaRPr lang="en-US" sz="2400" dirty="0" smtClean="0"/>
          </a:p>
          <a:p>
            <a:pPr marL="82296" indent="0" algn="just">
              <a:buNone/>
            </a:pPr>
            <a:endParaRPr lang="en-US" sz="2400" dirty="0" smtClean="0"/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ru-RU" sz="2400" dirty="0" err="1" smtClean="0"/>
              <a:t>Повірку</a:t>
            </a:r>
            <a:r>
              <a:rPr lang="ru-RU" sz="2400" dirty="0" smtClean="0"/>
              <a:t> </a:t>
            </a:r>
            <a:r>
              <a:rPr lang="ru-RU" sz="2400" dirty="0"/>
              <a:t>ЗВТ </a:t>
            </a:r>
            <a:r>
              <a:rPr lang="ru-RU" sz="2400" dirty="0" err="1"/>
              <a:t>здійснюють</a:t>
            </a:r>
            <a:r>
              <a:rPr lang="ru-RU" sz="2400" dirty="0"/>
              <a:t> </a:t>
            </a:r>
            <a:r>
              <a:rPr lang="ru-RU" sz="2400" dirty="0" err="1"/>
              <a:t>двома</a:t>
            </a:r>
            <a:r>
              <a:rPr lang="ru-RU" sz="2400" dirty="0"/>
              <a:t> методами: </a:t>
            </a:r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ru-RU" sz="2400" dirty="0" smtClean="0"/>
              <a:t>- </a:t>
            </a:r>
            <a:r>
              <a:rPr lang="ru-RU" sz="2400" dirty="0" err="1"/>
              <a:t>поелементно</a:t>
            </a:r>
            <a:r>
              <a:rPr lang="ru-RU" sz="2400" dirty="0"/>
              <a:t>; </a:t>
            </a:r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ru-RU" sz="2400" dirty="0" smtClean="0"/>
              <a:t>- </a:t>
            </a:r>
            <a:r>
              <a:rPr lang="ru-RU" sz="2400" dirty="0"/>
              <a:t>комплектно.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76238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5915744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ru-RU" sz="2400" i="1" dirty="0" err="1" smtClean="0"/>
              <a:t>Поелементна</a:t>
            </a:r>
            <a:r>
              <a:rPr lang="ru-RU" sz="2400" i="1" dirty="0" smtClean="0"/>
              <a:t> </a:t>
            </a:r>
            <a:r>
              <a:rPr lang="ru-RU" sz="2400" i="1" dirty="0" err="1"/>
              <a:t>повірка</a:t>
            </a:r>
            <a:r>
              <a:rPr lang="ru-RU" sz="2400" dirty="0"/>
              <a:t>, </a:t>
            </a:r>
            <a:r>
              <a:rPr lang="ru-RU" sz="2400" dirty="0" err="1"/>
              <a:t>під</a:t>
            </a:r>
            <a:r>
              <a:rPr lang="ru-RU" sz="2400" dirty="0"/>
              <a:t> час </a:t>
            </a:r>
            <a:r>
              <a:rPr lang="ru-RU" sz="2400" dirty="0" err="1"/>
              <a:t>якої</a:t>
            </a:r>
            <a:r>
              <a:rPr lang="ru-RU" sz="2400" dirty="0"/>
              <a:t> </a:t>
            </a:r>
            <a:r>
              <a:rPr lang="ru-RU" sz="2400" dirty="0" err="1"/>
              <a:t>метрологічні</a:t>
            </a:r>
            <a:r>
              <a:rPr lang="ru-RU" sz="2400" dirty="0"/>
              <a:t> характеристики </a:t>
            </a:r>
            <a:r>
              <a:rPr lang="ru-RU" sz="2400" dirty="0" err="1"/>
              <a:t>засобів</a:t>
            </a:r>
            <a:r>
              <a:rPr lang="ru-RU" sz="2400" dirty="0"/>
              <a:t> </a:t>
            </a:r>
            <a:r>
              <a:rPr lang="ru-RU" sz="2400" dirty="0" err="1" smtClean="0"/>
              <a:t>вимірювальної</a:t>
            </a:r>
            <a:r>
              <a:rPr lang="ru-RU" sz="2400" dirty="0" smtClean="0"/>
              <a:t> </a:t>
            </a:r>
            <a:r>
              <a:rPr lang="ru-RU" sz="2400" dirty="0" err="1"/>
              <a:t>техніки</a:t>
            </a:r>
            <a:r>
              <a:rPr lang="ru-RU" sz="2400" dirty="0"/>
              <a:t> </a:t>
            </a:r>
            <a:r>
              <a:rPr lang="ru-RU" sz="2400" dirty="0" err="1"/>
              <a:t>визначають</a:t>
            </a:r>
            <a:r>
              <a:rPr lang="ru-RU" sz="2400" dirty="0"/>
              <a:t> за </a:t>
            </a:r>
            <a:r>
              <a:rPr lang="ru-RU" sz="2400" dirty="0" err="1"/>
              <a:t>метрологічними</a:t>
            </a:r>
            <a:r>
              <a:rPr lang="ru-RU" sz="2400" dirty="0"/>
              <a:t> </a:t>
            </a:r>
            <a:r>
              <a:rPr lang="ru-RU" sz="2400" dirty="0" smtClean="0"/>
              <a:t>характеристиками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окремих</a:t>
            </a:r>
            <a:r>
              <a:rPr lang="ru-RU" sz="2400" dirty="0"/>
              <a:t> </a:t>
            </a:r>
            <a:r>
              <a:rPr lang="ru-RU" sz="2400" dirty="0" err="1"/>
              <a:t>частин</a:t>
            </a:r>
            <a:r>
              <a:rPr lang="ru-RU" sz="2400" dirty="0"/>
              <a:t>. </a:t>
            </a:r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ru-RU" sz="2400" dirty="0" smtClean="0"/>
              <a:t>При </a:t>
            </a:r>
            <a:r>
              <a:rPr lang="ru-RU" sz="2400" dirty="0" err="1"/>
              <a:t>поелементній</a:t>
            </a:r>
            <a:r>
              <a:rPr lang="ru-RU" sz="2400" dirty="0"/>
              <a:t> </a:t>
            </a:r>
            <a:r>
              <a:rPr lang="ru-RU" sz="2400" dirty="0" err="1"/>
              <a:t>повірці</a:t>
            </a:r>
            <a:r>
              <a:rPr lang="ru-RU" sz="2400" dirty="0"/>
              <a:t> </a:t>
            </a:r>
            <a:r>
              <a:rPr lang="ru-RU" sz="2400" dirty="0" err="1"/>
              <a:t>визначають</a:t>
            </a:r>
            <a:r>
              <a:rPr lang="ru-RU" sz="2400" dirty="0"/>
              <a:t> </a:t>
            </a:r>
            <a:r>
              <a:rPr lang="ru-RU" sz="2400" dirty="0" err="1"/>
              <a:t>метрологічні</a:t>
            </a:r>
            <a:r>
              <a:rPr lang="ru-RU" sz="2400" dirty="0"/>
              <a:t> </a:t>
            </a:r>
            <a:r>
              <a:rPr lang="ru-RU" sz="2400" dirty="0" smtClean="0"/>
              <a:t>характеристики  </a:t>
            </a:r>
            <a:r>
              <a:rPr lang="ru-RU" sz="2400" dirty="0"/>
              <a:t>кожного  </a:t>
            </a:r>
            <a:r>
              <a:rPr lang="ru-RU" sz="2400" dirty="0" err="1"/>
              <a:t>вимірювального</a:t>
            </a:r>
            <a:r>
              <a:rPr lang="ru-RU" sz="2400" dirty="0"/>
              <a:t>  </a:t>
            </a:r>
            <a:r>
              <a:rPr lang="ru-RU" sz="2400" dirty="0" err="1"/>
              <a:t>перетворювача</a:t>
            </a:r>
            <a:r>
              <a:rPr lang="ru-RU" sz="2400" dirty="0"/>
              <a:t>.  </a:t>
            </a:r>
            <a:r>
              <a:rPr lang="ru-RU" sz="2400" dirty="0" err="1"/>
              <a:t>Потім</a:t>
            </a:r>
            <a:r>
              <a:rPr lang="ru-RU" sz="2400" dirty="0"/>
              <a:t>  на  </a:t>
            </a:r>
            <a:r>
              <a:rPr lang="ru-RU" sz="2400" dirty="0" err="1"/>
              <a:t>основі</a:t>
            </a:r>
            <a:r>
              <a:rPr lang="ru-RU" sz="2400" dirty="0"/>
              <a:t>  </a:t>
            </a:r>
            <a:r>
              <a:rPr lang="ru-RU" sz="2400" dirty="0" err="1"/>
              <a:t>відомих</a:t>
            </a:r>
            <a:r>
              <a:rPr lang="ru-RU" sz="2400" dirty="0"/>
              <a:t> </a:t>
            </a:r>
            <a:r>
              <a:rPr lang="ru-RU" sz="2400" dirty="0" err="1" smtClean="0"/>
              <a:t>функціональних</a:t>
            </a:r>
            <a:r>
              <a:rPr lang="ru-RU" sz="2400" dirty="0" smtClean="0"/>
              <a:t>  </a:t>
            </a:r>
            <a:r>
              <a:rPr lang="ru-RU" sz="2400" dirty="0" err="1"/>
              <a:t>залежностей</a:t>
            </a:r>
            <a:r>
              <a:rPr lang="ru-RU" sz="2400" dirty="0"/>
              <a:t>  </a:t>
            </a:r>
            <a:r>
              <a:rPr lang="ru-RU" sz="2400" dirty="0" err="1"/>
              <a:t>між</a:t>
            </a:r>
            <a:r>
              <a:rPr lang="ru-RU" sz="2400" dirty="0"/>
              <a:t>  </a:t>
            </a:r>
            <a:r>
              <a:rPr lang="ru-RU" sz="2400" dirty="0" err="1"/>
              <a:t>вимірювальними</a:t>
            </a:r>
            <a:r>
              <a:rPr lang="ru-RU" sz="2400" dirty="0"/>
              <a:t>  </a:t>
            </a:r>
            <a:r>
              <a:rPr lang="ru-RU" sz="2400" dirty="0" err="1"/>
              <a:t>перетворювачами</a:t>
            </a:r>
            <a:r>
              <a:rPr lang="ru-RU" sz="2400" dirty="0"/>
              <a:t> </a:t>
            </a:r>
            <a:r>
              <a:rPr lang="ru-RU" sz="2400" dirty="0" err="1" smtClean="0"/>
              <a:t>визначають</a:t>
            </a:r>
            <a:r>
              <a:rPr lang="ru-RU" sz="2400" dirty="0" smtClean="0"/>
              <a:t> </a:t>
            </a:r>
            <a:r>
              <a:rPr lang="ru-RU" sz="2400" dirty="0" err="1"/>
              <a:t>сумарні</a:t>
            </a:r>
            <a:r>
              <a:rPr lang="ru-RU" sz="2400" dirty="0"/>
              <a:t> </a:t>
            </a:r>
            <a:r>
              <a:rPr lang="ru-RU" sz="2400" dirty="0" err="1"/>
              <a:t>метрологічні</a:t>
            </a:r>
            <a:r>
              <a:rPr lang="ru-RU" sz="2400" dirty="0"/>
              <a:t> характеристики </a:t>
            </a:r>
            <a:r>
              <a:rPr lang="ru-RU" sz="2400" dirty="0" err="1"/>
              <a:t>повірюваного</a:t>
            </a:r>
            <a:r>
              <a:rPr lang="ru-RU" sz="2400" dirty="0"/>
              <a:t> </a:t>
            </a:r>
            <a:r>
              <a:rPr lang="ru-RU" sz="2400" dirty="0" err="1"/>
              <a:t>засобу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962840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476672"/>
            <a:ext cx="7704856" cy="4896544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i="1" dirty="0" smtClean="0"/>
              <a:t>Комплектна  </a:t>
            </a:r>
            <a:r>
              <a:rPr lang="uk-UA" sz="2400" i="1" dirty="0"/>
              <a:t>повірка</a:t>
            </a:r>
            <a:r>
              <a:rPr lang="uk-UA" sz="2400" dirty="0"/>
              <a:t>,  під  час  якої  метрологічні  характеристики  засобів вимірювальної техніки визначають як для єдиного цілого без визначення метрологічних характеристик окремих її частин. </a:t>
            </a:r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Комплектна  </a:t>
            </a:r>
            <a:r>
              <a:rPr lang="uk-UA" sz="2400" dirty="0"/>
              <a:t>повірка  може  здійснюватися  декількома  методами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Метод </a:t>
            </a:r>
            <a:r>
              <a:rPr lang="uk-UA" sz="2400" dirty="0"/>
              <a:t>зразкових приладів</a:t>
            </a:r>
            <a:r>
              <a:rPr lang="uk-UA" sz="2400" dirty="0" smtClean="0"/>
              <a:t>.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Метод </a:t>
            </a:r>
            <a:r>
              <a:rPr lang="uk-UA" sz="2400" dirty="0"/>
              <a:t>зразкових мір</a:t>
            </a:r>
            <a:r>
              <a:rPr lang="uk-UA" sz="2400" dirty="0" smtClean="0"/>
              <a:t>.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Метод </a:t>
            </a:r>
            <a:r>
              <a:rPr lang="uk-UA" sz="2400" dirty="0"/>
              <a:t>зіставлення</a:t>
            </a:r>
            <a:r>
              <a:rPr lang="uk-UA" sz="2400" dirty="0" smtClean="0"/>
              <a:t>.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Метод </a:t>
            </a:r>
            <a:r>
              <a:rPr lang="uk-UA" sz="2400" dirty="0"/>
              <a:t>зразкових сигналів.</a:t>
            </a:r>
          </a:p>
        </p:txBody>
      </p:sp>
    </p:spTree>
    <p:extLst>
      <p:ext uri="{BB962C8B-B14F-4D97-AF65-F5344CB8AC3E}">
        <p14:creationId xmlns:p14="http://schemas.microsoft.com/office/powerpoint/2010/main" val="781895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16632"/>
            <a:ext cx="7560840" cy="649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10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rmAutofit/>
          </a:bodyPr>
          <a:lstStyle/>
          <a:p>
            <a:pPr algn="ctr"/>
            <a:r>
              <a:rPr lang="uk-UA" sz="3600" dirty="0"/>
              <a:t>Метод зразкових </a:t>
            </a:r>
            <a:r>
              <a:rPr lang="uk-UA" sz="3600" dirty="0" smtClean="0"/>
              <a:t>приладів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268760"/>
            <a:ext cx="7602048" cy="4979640"/>
          </a:xfrm>
        </p:spPr>
        <p:txBody>
          <a:bodyPr>
            <a:normAutofit fontScale="70000" lnSpcReduction="20000"/>
          </a:bodyPr>
          <a:lstStyle/>
          <a:p>
            <a:pPr marL="82296" indent="0" algn="just">
              <a:buNone/>
            </a:pPr>
            <a:r>
              <a:rPr lang="en-US" dirty="0"/>
              <a:t>	</a:t>
            </a:r>
            <a:r>
              <a:rPr lang="uk-UA" dirty="0" smtClean="0"/>
              <a:t>В </a:t>
            </a:r>
            <a:r>
              <a:rPr lang="uk-UA" dirty="0"/>
              <a:t>основу даного методу покладено одночасне вимірювання фізичної величини </a:t>
            </a:r>
            <a:r>
              <a:rPr lang="uk-UA" dirty="0" err="1"/>
              <a:t>повірюваним</a:t>
            </a:r>
            <a:r>
              <a:rPr lang="uk-UA" dirty="0"/>
              <a:t> (ПЗВТ) і зразковим (ЗЗВТ) засобами вимірювальної техніки. При цьому оператор має встановити, що на зразковий і </a:t>
            </a:r>
            <a:r>
              <a:rPr lang="uk-UA" dirty="0" err="1"/>
              <a:t>повірюваний</a:t>
            </a:r>
            <a:r>
              <a:rPr lang="uk-UA" dirty="0"/>
              <a:t> засіб діє одна й та ж інтенсивність фізичної величини. </a:t>
            </a:r>
          </a:p>
          <a:p>
            <a:pPr marL="82296" indent="0" algn="just">
              <a:buNone/>
            </a:pPr>
            <a:r>
              <a:rPr lang="en-US" dirty="0"/>
              <a:t>	</a:t>
            </a:r>
            <a:r>
              <a:rPr lang="uk-UA" dirty="0"/>
              <a:t>Характерною рисою методу зразкових приладів є застосування в автоматизованій системі зразкових приладів, що мають відомі і стабільні МХ. До зразкових засобів вимірювальної техніки висувається така вимога: точність зразкового засобу має бути в 3-5 разів вищою, ніж точність </a:t>
            </a:r>
            <a:r>
              <a:rPr lang="uk-UA" dirty="0" err="1"/>
              <a:t>повірюваного</a:t>
            </a:r>
            <a:r>
              <a:rPr lang="uk-UA" dirty="0"/>
              <a:t> засобу.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02445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74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Метод зразкових мір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980728"/>
            <a:ext cx="7818072" cy="5544616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У </a:t>
            </a:r>
            <a:r>
              <a:rPr lang="uk-UA" sz="2400" dirty="0"/>
              <a:t>цьому методі похибка </a:t>
            </a:r>
            <a:r>
              <a:rPr lang="uk-UA" sz="2400" dirty="0" err="1"/>
              <a:t>повірюваного</a:t>
            </a:r>
            <a:r>
              <a:rPr lang="uk-UA" sz="2400" dirty="0"/>
              <a:t> </a:t>
            </a:r>
            <a:r>
              <a:rPr lang="uk-UA" sz="2400" dirty="0" smtClean="0"/>
              <a:t>засобу  </a:t>
            </a:r>
            <a:r>
              <a:rPr lang="uk-UA" sz="2400" dirty="0"/>
              <a:t>визначається  шляхом  зіставлення  дійсного  значення  міри (М)  із </a:t>
            </a:r>
            <a:r>
              <a:rPr lang="uk-UA" sz="2400" dirty="0" smtClean="0"/>
              <a:t>дійсним </a:t>
            </a:r>
            <a:r>
              <a:rPr lang="uk-UA" sz="2400" dirty="0"/>
              <a:t>значенням ПЗВТ. </a:t>
            </a:r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Повірка </a:t>
            </a:r>
            <a:r>
              <a:rPr lang="uk-UA" sz="2400" dirty="0"/>
              <a:t>мір здійснюється декількома способами: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шляхом </a:t>
            </a:r>
            <a:r>
              <a:rPr lang="uk-UA" sz="2400" dirty="0"/>
              <a:t>порівняння за допомогою компаратора ПП вихідної </a:t>
            </a:r>
            <a:r>
              <a:rPr lang="uk-UA" sz="2400" dirty="0" smtClean="0"/>
              <a:t>величини </a:t>
            </a:r>
            <a:r>
              <a:rPr lang="uk-UA" sz="2400" dirty="0"/>
              <a:t>міри і зразкової міри (ЗМ) для визначення систематичної </a:t>
            </a:r>
            <a:r>
              <a:rPr lang="uk-UA" sz="2400" dirty="0" smtClean="0"/>
              <a:t>складової </a:t>
            </a:r>
            <a:r>
              <a:rPr lang="uk-UA" sz="2400" dirty="0"/>
              <a:t>похибки;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прямим </a:t>
            </a:r>
            <a:r>
              <a:rPr lang="uk-UA" sz="2400" dirty="0"/>
              <a:t>вимірюванням величини, що відтворює </a:t>
            </a:r>
            <a:r>
              <a:rPr lang="uk-UA" sz="2400" dirty="0" err="1"/>
              <a:t>повірювана</a:t>
            </a:r>
            <a:r>
              <a:rPr lang="uk-UA" sz="2400" dirty="0"/>
              <a:t> міра </a:t>
            </a:r>
            <a:r>
              <a:rPr lang="uk-UA" sz="2400" dirty="0" smtClean="0"/>
              <a:t>(</a:t>
            </a:r>
            <a:r>
              <a:rPr lang="uk-UA" sz="2400" dirty="0"/>
              <a:t>ПМ), вимірювальним приладом більш високої точності;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опосередкованим </a:t>
            </a:r>
            <a:r>
              <a:rPr lang="uk-UA" sz="2400" dirty="0"/>
              <a:t>вимірюванням;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калібруванням </a:t>
            </a:r>
            <a:r>
              <a:rPr lang="uk-UA" sz="2400" dirty="0"/>
              <a:t>набору мір шляхом сукупних вимірювань.</a:t>
            </a:r>
          </a:p>
        </p:txBody>
      </p:sp>
    </p:spTree>
    <p:extLst>
      <p:ext uri="{BB962C8B-B14F-4D97-AF65-F5344CB8AC3E}">
        <p14:creationId xmlns:p14="http://schemas.microsoft.com/office/powerpoint/2010/main" val="37469892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6E2BC06-38B5-430F-AB2C-EFE20583E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учебного курса общие сведения</Template>
  <TotalTime>0</TotalTime>
  <Words>44</Words>
  <Application>Microsoft Office PowerPoint</Application>
  <PresentationFormat>Экран (4:3)</PresentationFormat>
  <Paragraphs>55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Calibri</vt:lpstr>
      <vt:lpstr>Corbel</vt:lpstr>
      <vt:lpstr>Gill Sans MT</vt:lpstr>
      <vt:lpstr>Verdana</vt:lpstr>
      <vt:lpstr>Wingdings</vt:lpstr>
      <vt:lpstr>Wingdings 2</vt:lpstr>
      <vt:lpstr>Солнцестояние</vt:lpstr>
      <vt:lpstr>Основи метрології</vt:lpstr>
      <vt:lpstr>Повірка засобів вимірювальної техніки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 зразкових приладів</vt:lpstr>
      <vt:lpstr>Метод зразкових мір</vt:lpstr>
      <vt:lpstr>Метод зіставлення</vt:lpstr>
      <vt:lpstr>Метод зразкових сигналів</vt:lpstr>
      <vt:lpstr>Презентация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2015-01-05T10:06:48Z</dcterms:created>
  <dcterms:modified xsi:type="dcterms:W3CDTF">2015-02-08T00:12:22Z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