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4" r:id="rId2"/>
  </p:sldMasterIdLst>
  <p:notesMasterIdLst>
    <p:notesMasterId r:id="rId2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Автор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3" autoAdjust="0"/>
    <p:restoredTop sz="94704" autoAdjust="0"/>
  </p:normalViewPr>
  <p:slideViewPr>
    <p:cSldViewPr>
      <p:cViewPr varScale="1">
        <p:scale>
          <a:sx n="76" d="100"/>
          <a:sy n="76" d="100"/>
        </p:scale>
        <p:origin x="88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5-01-05T12:13:00.151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7A704-9F1C-4FD3-85D1-57AF2D7FD0E8}" type="datetimeFigureOut">
              <a:rPr lang="en-US" smtClean="0"/>
              <a:pPr/>
              <a:t>2/9/2015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BFB8C-BBFF-4397-A51C-1E9259642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577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486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noProof="1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/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/>
            <a:r>
              <a:rPr lang="ru-RU" noProof="1" smtClean="0"/>
              <a:t>Образец текста</a:t>
            </a:r>
          </a:p>
          <a:p>
            <a:pPr lvl="1"/>
            <a:r>
              <a:rPr lang="ru-RU" noProof="1" smtClean="0"/>
              <a:t>Второй уровень</a:t>
            </a:r>
          </a:p>
          <a:p>
            <a:pPr lvl="2"/>
            <a:r>
              <a:rPr lang="ru-RU" noProof="1" smtClean="0"/>
              <a:t>Третий уровень</a:t>
            </a:r>
          </a:p>
          <a:p>
            <a:pPr lvl="3"/>
            <a:r>
              <a:rPr lang="ru-RU" noProof="1" smtClean="0"/>
              <a:t>Четвертый уровень</a:t>
            </a:r>
          </a:p>
          <a:p>
            <a:pPr lvl="4"/>
            <a:r>
              <a:rPr lang="ru-RU" noProof="1" smtClean="0"/>
              <a:t>Пятый уровень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D80A4771-C6EF-4B99-81F4-D30BE4E017A0}" type="datetimeFigureOut">
              <a:rPr lang="en-US" smtClean="0"/>
              <a:pPr algn="r"/>
              <a:t>2/9/2015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9632" y="1537577"/>
            <a:ext cx="7406640" cy="821736"/>
          </a:xfrm>
        </p:spPr>
        <p:txBody>
          <a:bodyPr/>
          <a:lstStyle/>
          <a:p>
            <a:pPr algn="ctr"/>
            <a:r>
              <a:rPr lang="uk-UA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Основи</a:t>
            </a:r>
            <a:r>
              <a:rPr lang="ru-RU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uk-UA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метрології</a:t>
            </a:r>
            <a:endParaRPr lang="uk-U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2382832"/>
            <a:ext cx="7406640" cy="686128"/>
          </a:xfrm>
        </p:spPr>
        <p:txBody>
          <a:bodyPr/>
          <a:lstStyle/>
          <a:p>
            <a:pPr algn="ctr"/>
            <a:r>
              <a:rPr lang="uk-UA" dirty="0" smtClean="0"/>
              <a:t>Лекція </a:t>
            </a:r>
            <a:r>
              <a:rPr lang="en-US" dirty="0" smtClean="0"/>
              <a:t>9</a:t>
            </a:r>
            <a:endParaRPr lang="uk-UA" dirty="0" smtClean="0"/>
          </a:p>
          <a:p>
            <a:pPr algn="ctr"/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188640"/>
            <a:ext cx="75795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Національний авіаційний університет</a:t>
            </a:r>
          </a:p>
          <a:p>
            <a:pPr algn="ctr"/>
            <a:r>
              <a:rPr lang="uk-UA" dirty="0" smtClean="0"/>
              <a:t>Інститут інформаційно-діагностичних систем</a:t>
            </a:r>
          </a:p>
          <a:p>
            <a:pPr algn="ctr"/>
            <a:r>
              <a:rPr lang="uk-UA" dirty="0" smtClean="0"/>
              <a:t>Кафедра комп’ютеризованих електротехнічних систем та технологій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004048" y="4005064"/>
            <a:ext cx="3662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Викладач: </a:t>
            </a:r>
          </a:p>
          <a:p>
            <a:r>
              <a:rPr lang="uk-UA" dirty="0" smtClean="0"/>
              <a:t>Заслужений метролог України, </a:t>
            </a:r>
            <a:r>
              <a:rPr lang="uk-UA" dirty="0" err="1" smtClean="0"/>
              <a:t>д.т.н</a:t>
            </a:r>
            <a:r>
              <a:rPr lang="uk-UA" dirty="0" smtClean="0"/>
              <a:t>., професор</a:t>
            </a:r>
          </a:p>
          <a:p>
            <a:r>
              <a:rPr lang="uk-UA" dirty="0" err="1" smtClean="0"/>
              <a:t>Квасніков</a:t>
            </a:r>
            <a:r>
              <a:rPr lang="uk-UA" dirty="0" smtClean="0"/>
              <a:t> Володимир Павлович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30622"/>
            <a:ext cx="7498080" cy="706090"/>
          </a:xfrm>
        </p:spPr>
        <p:txBody>
          <a:bodyPr>
            <a:noAutofit/>
          </a:bodyPr>
          <a:lstStyle/>
          <a:p>
            <a:pPr algn="ctr"/>
            <a:r>
              <a:rPr lang="ru-RU" sz="3600" dirty="0"/>
              <a:t>Структура та </a:t>
            </a:r>
            <a:r>
              <a:rPr lang="ru-RU" sz="3600" dirty="0" err="1"/>
              <a:t>функції</a:t>
            </a:r>
            <a:r>
              <a:rPr lang="ru-RU" sz="3600" dirty="0"/>
              <a:t> </a:t>
            </a:r>
            <a:r>
              <a:rPr lang="ru-RU" sz="3600" dirty="0" err="1"/>
              <a:t>метрологічної</a:t>
            </a:r>
            <a:r>
              <a:rPr lang="ru-RU" sz="3600" dirty="0"/>
              <a:t> </a:t>
            </a:r>
            <a:r>
              <a:rPr lang="ru-RU" sz="3600" dirty="0" err="1"/>
              <a:t>служби</a:t>
            </a:r>
            <a:r>
              <a:rPr lang="ru-RU" sz="3600" dirty="0"/>
              <a:t> </a:t>
            </a:r>
            <a:r>
              <a:rPr lang="ru-RU" sz="3600" dirty="0" err="1"/>
              <a:t>України</a:t>
            </a: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908720"/>
            <a:ext cx="7992888" cy="5616624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uk-UA" sz="2400" dirty="0" smtClean="0"/>
              <a:t>	Національним  </a:t>
            </a:r>
            <a:r>
              <a:rPr lang="uk-UA" sz="2400" dirty="0"/>
              <a:t>органом  із  забезпечення  єдності  вимірювань  в </a:t>
            </a:r>
            <a:r>
              <a:rPr lang="uk-UA" sz="2400" dirty="0" smtClean="0"/>
              <a:t>Україні </a:t>
            </a:r>
            <a:r>
              <a:rPr lang="uk-UA" sz="2400" dirty="0"/>
              <a:t>згідно з прийнятим у квітні 1993 року Декретом Кабінету </a:t>
            </a:r>
            <a:r>
              <a:rPr lang="uk-UA" sz="2400" dirty="0" smtClean="0"/>
              <a:t>Міністрів </a:t>
            </a:r>
            <a:r>
              <a:rPr lang="uk-UA" sz="2400" dirty="0"/>
              <a:t>України № 40-93 «Про забезпечення єдності вимірювань» є </a:t>
            </a:r>
            <a:r>
              <a:rPr lang="uk-UA" sz="2400" dirty="0" smtClean="0"/>
              <a:t>Державний </a:t>
            </a:r>
            <a:r>
              <a:rPr lang="uk-UA" sz="2400" dirty="0"/>
              <a:t>комітет України зі стандартизації, метрології та сертифікації (</a:t>
            </a:r>
            <a:r>
              <a:rPr lang="uk-UA" sz="2400" dirty="0" smtClean="0"/>
              <a:t>Держстандарт </a:t>
            </a:r>
            <a:r>
              <a:rPr lang="uk-UA" sz="2400" dirty="0"/>
              <a:t>України). </a:t>
            </a:r>
          </a:p>
          <a:p>
            <a:pPr marL="82296" indent="0" algn="just">
              <a:buNone/>
            </a:pPr>
            <a:r>
              <a:rPr lang="uk-UA" sz="2400" dirty="0" smtClean="0"/>
              <a:t>	</a:t>
            </a:r>
            <a:r>
              <a:rPr lang="uk-UA" sz="2400" b="1" dirty="0" smtClean="0"/>
              <a:t>Метрологічна </a:t>
            </a:r>
            <a:r>
              <a:rPr lang="uk-UA" sz="2400" b="1" dirty="0"/>
              <a:t>служба </a:t>
            </a:r>
            <a:r>
              <a:rPr lang="uk-UA" sz="2400" dirty="0"/>
              <a:t>– це мережа організацій, </a:t>
            </a:r>
            <a:r>
              <a:rPr lang="uk-UA" sz="2400" dirty="0" smtClean="0"/>
              <a:t>зокрема </a:t>
            </a:r>
            <a:r>
              <a:rPr lang="uk-UA" sz="2400" dirty="0"/>
              <a:t>організація </a:t>
            </a:r>
            <a:r>
              <a:rPr lang="uk-UA" sz="2400" dirty="0" smtClean="0"/>
              <a:t>чи </a:t>
            </a:r>
            <a:r>
              <a:rPr lang="uk-UA" sz="2400" dirty="0"/>
              <a:t>окремий підрозділ, на які покладена відповідальність за забезпечення </a:t>
            </a:r>
            <a:r>
              <a:rPr lang="uk-UA" sz="2400" dirty="0" smtClean="0"/>
              <a:t>єдності </a:t>
            </a:r>
            <a:r>
              <a:rPr lang="uk-UA" sz="2400" dirty="0"/>
              <a:t>вимірювань у закріпленій сфері діяльності. </a:t>
            </a:r>
            <a:endParaRPr lang="uk-UA" sz="2400" dirty="0" smtClean="0"/>
          </a:p>
          <a:p>
            <a:pPr marL="82296" indent="0" algn="just">
              <a:buNone/>
            </a:pPr>
            <a:r>
              <a:rPr lang="uk-UA" sz="2400" dirty="0" smtClean="0"/>
              <a:t>	Метрологічна </a:t>
            </a:r>
            <a:r>
              <a:rPr lang="uk-UA" sz="2400" dirty="0"/>
              <a:t>служба України складається з державної </a:t>
            </a:r>
            <a:r>
              <a:rPr lang="uk-UA" sz="2400" dirty="0" smtClean="0"/>
              <a:t>метрологічної </a:t>
            </a:r>
            <a:r>
              <a:rPr lang="uk-UA" sz="2400" dirty="0"/>
              <a:t>служби і метрологічних служб міністерств, відомств, підприємств і </a:t>
            </a:r>
            <a:r>
              <a:rPr lang="uk-UA" sz="2400" dirty="0" smtClean="0"/>
              <a:t>організацій</a:t>
            </a:r>
            <a:r>
              <a:rPr lang="uk-UA" sz="2400" dirty="0"/>
              <a:t>, координацію діяльності яких здійснює Держстандарт </a:t>
            </a:r>
            <a:r>
              <a:rPr lang="uk-UA" sz="2400" dirty="0" smtClean="0"/>
              <a:t>України</a:t>
            </a:r>
            <a:r>
              <a:rPr lang="uk-UA" sz="2400" dirty="0"/>
              <a:t>. </a:t>
            </a:r>
          </a:p>
          <a:p>
            <a:pPr marL="82296" indent="0" algn="just">
              <a:buNone/>
            </a:pPr>
            <a:endParaRPr lang="uk-UA" sz="2400" dirty="0"/>
          </a:p>
          <a:p>
            <a:pPr algn="just"/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8855358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16632"/>
            <a:ext cx="7992888" cy="6624736"/>
          </a:xfrm>
        </p:spPr>
        <p:txBody>
          <a:bodyPr>
            <a:noAutofit/>
          </a:bodyPr>
          <a:lstStyle/>
          <a:p>
            <a:pPr marL="82296" indent="0" algn="just">
              <a:lnSpc>
                <a:spcPct val="100000"/>
              </a:lnSpc>
              <a:buNone/>
            </a:pPr>
            <a:r>
              <a:rPr lang="uk-UA" sz="2400" dirty="0" smtClean="0"/>
              <a:t>До </a:t>
            </a:r>
            <a:r>
              <a:rPr lang="uk-UA" sz="2400" dirty="0"/>
              <a:t>складу державної метрологічної служби, яку очолює </a:t>
            </a:r>
            <a:r>
              <a:rPr lang="uk-UA" sz="2400" dirty="0" smtClean="0"/>
              <a:t>Державний </a:t>
            </a:r>
            <a:r>
              <a:rPr lang="uk-UA" sz="2400" dirty="0"/>
              <a:t>комітет України зі стандартизації, метрології та сертифікації (</a:t>
            </a:r>
            <a:r>
              <a:rPr lang="uk-UA" sz="2400" dirty="0" smtClean="0"/>
              <a:t>Держстандарт </a:t>
            </a:r>
            <a:r>
              <a:rPr lang="uk-UA" sz="2400" dirty="0"/>
              <a:t>України), входять: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uk-UA" sz="2400" dirty="0" smtClean="0"/>
              <a:t>відповідні  </a:t>
            </a:r>
            <a:r>
              <a:rPr lang="uk-UA" sz="2400" dirty="0"/>
              <a:t>підрозділи  центрального  апарату  Держстандарту </a:t>
            </a:r>
            <a:r>
              <a:rPr lang="uk-UA" sz="2400" dirty="0" smtClean="0"/>
              <a:t>України</a:t>
            </a:r>
            <a:r>
              <a:rPr lang="uk-UA" sz="2400" dirty="0"/>
              <a:t>;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uk-UA" sz="2400" dirty="0" smtClean="0"/>
              <a:t>головна </a:t>
            </a:r>
            <a:r>
              <a:rPr lang="uk-UA" sz="2400" dirty="0"/>
              <a:t>організація із забезпечення єдності вимірювань в </a:t>
            </a:r>
            <a:r>
              <a:rPr lang="uk-UA" sz="2400" dirty="0" smtClean="0"/>
              <a:t>Україні </a:t>
            </a:r>
            <a:r>
              <a:rPr lang="uk-UA" sz="2400" dirty="0"/>
              <a:t>– Державне  науково-виробниче  об’єднання «Метрологія» (ДНВО </a:t>
            </a:r>
            <a:r>
              <a:rPr lang="uk-UA" sz="2400" dirty="0" smtClean="0"/>
              <a:t>«</a:t>
            </a:r>
            <a:r>
              <a:rPr lang="uk-UA" sz="2400" dirty="0"/>
              <a:t>Метрологія»);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uk-UA" sz="2400" dirty="0" smtClean="0"/>
              <a:t>головні  </a:t>
            </a:r>
            <a:r>
              <a:rPr lang="uk-UA" sz="2400" dirty="0"/>
              <a:t>організації  з  видів  вимірювань  і  напрямів  діяльності </a:t>
            </a:r>
            <a:r>
              <a:rPr lang="uk-UA" sz="2400" dirty="0" smtClean="0"/>
              <a:t>– ДНВО «Метрологія»,  Державний  науково-дослідний  інститут «Система</a:t>
            </a:r>
            <a:r>
              <a:rPr lang="uk-UA" sz="2400" dirty="0"/>
              <a:t>», Український, Дніпропетровський, Івано-Франківський, Харківський </a:t>
            </a:r>
            <a:r>
              <a:rPr lang="uk-UA" sz="2400" dirty="0" smtClean="0"/>
              <a:t>та </a:t>
            </a:r>
            <a:r>
              <a:rPr lang="uk-UA" sz="2400" dirty="0"/>
              <a:t>Білоцерківський центри стандартизації та метрології;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uk-UA" sz="2400" dirty="0" smtClean="0"/>
              <a:t>державні </a:t>
            </a:r>
            <a:r>
              <a:rPr lang="uk-UA" sz="2400" dirty="0"/>
              <a:t>служби єдиного часу й еталонних частот, стандартних </a:t>
            </a:r>
            <a:r>
              <a:rPr lang="uk-UA" sz="2400" dirty="0" smtClean="0"/>
              <a:t>зразків </a:t>
            </a:r>
            <a:r>
              <a:rPr lang="uk-UA" sz="2400" dirty="0"/>
              <a:t>і матеріалів;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uk-UA" sz="2400" dirty="0" smtClean="0"/>
              <a:t>територіальні </a:t>
            </a:r>
            <a:r>
              <a:rPr lang="uk-UA" sz="2400" dirty="0"/>
              <a:t>органи державної метрологічної служби в </a:t>
            </a:r>
            <a:r>
              <a:rPr lang="uk-UA" sz="2400" dirty="0" smtClean="0"/>
              <a:t>Республіці </a:t>
            </a:r>
            <a:r>
              <a:rPr lang="uk-UA" sz="2400" dirty="0"/>
              <a:t>Крим, областях, містах і районах. </a:t>
            </a:r>
          </a:p>
        </p:txBody>
      </p:sp>
    </p:spTree>
    <p:extLst>
      <p:ext uri="{BB962C8B-B14F-4D97-AF65-F5344CB8AC3E}">
        <p14:creationId xmlns:p14="http://schemas.microsoft.com/office/powerpoint/2010/main" val="905299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sz="2400" dirty="0" smtClean="0"/>
              <a:t>	Метрологічні </a:t>
            </a:r>
            <a:r>
              <a:rPr lang="uk-UA" sz="2400" dirty="0"/>
              <a:t>служби міністерств, відомств, підприємств та </a:t>
            </a:r>
            <a:r>
              <a:rPr lang="uk-UA" sz="2400" dirty="0" smtClean="0"/>
              <a:t>організацій  </a:t>
            </a:r>
            <a:r>
              <a:rPr lang="uk-UA" sz="2400" dirty="0"/>
              <a:t>організовують  і  виконують  роботи  щодо  забезпечення  єдності </a:t>
            </a:r>
            <a:r>
              <a:rPr lang="uk-UA" sz="2400" dirty="0" smtClean="0"/>
              <a:t>вимірювань </a:t>
            </a:r>
            <a:r>
              <a:rPr lang="uk-UA" sz="2400" dirty="0"/>
              <a:t>у закріпленій сфері діяльності, основними з яких є </a:t>
            </a:r>
            <a:r>
              <a:rPr lang="uk-UA" sz="2400" dirty="0" smtClean="0"/>
              <a:t>організація </a:t>
            </a:r>
            <a:r>
              <a:rPr lang="uk-UA" sz="2400" dirty="0"/>
              <a:t>та проведення робіт щодо державного та технічного вивіряння, </a:t>
            </a:r>
            <a:r>
              <a:rPr lang="uk-UA" sz="2400" dirty="0" smtClean="0"/>
              <a:t>метрологічної  </a:t>
            </a:r>
            <a:r>
              <a:rPr lang="uk-UA" sz="2400" dirty="0"/>
              <a:t>атестації,  калібрування  та  ремонту  засобів  вимірювальної </a:t>
            </a:r>
            <a:r>
              <a:rPr lang="uk-UA" sz="2400" dirty="0" smtClean="0"/>
              <a:t>техніки</a:t>
            </a:r>
            <a:r>
              <a:rPr lang="uk-UA" sz="2400" dirty="0"/>
              <a:t>; розробки </a:t>
            </a:r>
            <a:r>
              <a:rPr lang="uk-UA" sz="2400" dirty="0" err="1"/>
              <a:t>методик</a:t>
            </a:r>
            <a:r>
              <a:rPr lang="uk-UA" sz="2400" dirty="0"/>
              <a:t> виконання вимірювань, </a:t>
            </a:r>
            <a:r>
              <a:rPr lang="uk-UA" sz="2400" dirty="0" err="1"/>
              <a:t>методик</a:t>
            </a:r>
            <a:r>
              <a:rPr lang="uk-UA" sz="2400" dirty="0"/>
              <a:t> вивіряння та калібрування засобів вимірювальної техніки; здійснення метрологічного </a:t>
            </a:r>
            <a:r>
              <a:rPr lang="uk-UA" sz="2400" dirty="0" smtClean="0"/>
              <a:t>контролю </a:t>
            </a:r>
            <a:r>
              <a:rPr lang="uk-UA" sz="2400" dirty="0"/>
              <a:t>і нагляду. </a:t>
            </a:r>
          </a:p>
        </p:txBody>
      </p:sp>
    </p:spTree>
    <p:extLst>
      <p:ext uri="{BB962C8B-B14F-4D97-AF65-F5344CB8AC3E}">
        <p14:creationId xmlns:p14="http://schemas.microsoft.com/office/powerpoint/2010/main" val="19588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7602048" cy="504056"/>
          </a:xfrm>
        </p:spPr>
        <p:txBody>
          <a:bodyPr>
            <a:noAutofit/>
          </a:bodyPr>
          <a:lstStyle/>
          <a:p>
            <a:pPr algn="just"/>
            <a:r>
              <a:rPr lang="uk-UA" sz="3200" dirty="0"/>
              <a:t>Функції державної метрологічної служби: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764704"/>
            <a:ext cx="7818072" cy="5904656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удосконалення </a:t>
            </a:r>
            <a:r>
              <a:rPr lang="uk-UA" sz="2400" dirty="0"/>
              <a:t>з урахуванням соціально-економічного розвитку України пріоритетних напрямів розвитку метрології;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розроблення </a:t>
            </a:r>
            <a:r>
              <a:rPr lang="uk-UA" sz="2400" dirty="0"/>
              <a:t>наукових, технічних, законодавчих та організаційних основ метрологічного забезпечення;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організація </a:t>
            </a:r>
            <a:r>
              <a:rPr lang="uk-UA" sz="2400" dirty="0"/>
              <a:t>виконання фундаментальних досліджень нових фізичних ефектів і уточнення значень фундаментальних фізичних констант із метою вдосконалення еталонної бази;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встановлення  </a:t>
            </a:r>
            <a:r>
              <a:rPr lang="uk-UA" sz="2400" dirty="0"/>
              <a:t>одиниць  фізичних  величин,  що  допускаються  до застосування;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організація  </a:t>
            </a:r>
            <a:r>
              <a:rPr lang="uk-UA" sz="2400" dirty="0"/>
              <a:t>робіт,  що  пов’язані  з  розробленням,  зберіганням  і підтриманням на сучасному рівні еталонної бази України; </a:t>
            </a:r>
          </a:p>
        </p:txBody>
      </p:sp>
    </p:spTree>
    <p:extLst>
      <p:ext uri="{BB962C8B-B14F-4D97-AF65-F5344CB8AC3E}">
        <p14:creationId xmlns:p14="http://schemas.microsoft.com/office/powerpoint/2010/main" val="36370495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274042"/>
          </a:xfrm>
        </p:spPr>
        <p:txBody>
          <a:bodyPr>
            <a:noAutofit/>
          </a:bodyPr>
          <a:lstStyle/>
          <a:p>
            <a:r>
              <a:rPr lang="uk-UA" sz="3200" dirty="0"/>
              <a:t>Функції державної метрологічної служби: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692696"/>
            <a:ext cx="7818072" cy="5976664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встановлення </a:t>
            </a:r>
            <a:r>
              <a:rPr lang="uk-UA" sz="2400" dirty="0"/>
              <a:t>єдиного порядку передавання розмірів одиниць фізичних величин від державних еталонів засобам вимірювань;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встановлення </a:t>
            </a:r>
            <a:r>
              <a:rPr lang="uk-UA" sz="2400" dirty="0"/>
              <a:t>єдиних вимог щодо метрологічних характеристик засобів вимірювань і характеристик похибок вимірювань;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державний </a:t>
            </a:r>
            <a:r>
              <a:rPr lang="uk-UA" sz="2400" dirty="0"/>
              <a:t>та відомчий метрологічний нагляд за розробленням, виробництвом, станом, застосуванням і ремонтом засобів вимірювань;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стандартизація </a:t>
            </a:r>
            <a:r>
              <a:rPr lang="uk-UA" sz="2400" dirty="0"/>
              <a:t>норм і правил метрологічного забезпечення; </a:t>
            </a:r>
            <a:endParaRPr lang="uk-UA" sz="24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розроблення </a:t>
            </a:r>
            <a:r>
              <a:rPr lang="uk-UA" sz="2400" dirty="0"/>
              <a:t>та затвердження державних стандартів і інших нормативних документів із забезпечення єдності вимірювань</a:t>
            </a:r>
            <a:r>
              <a:rPr lang="uk-UA" sz="2400" dirty="0" smtClean="0"/>
              <a:t>;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3702453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346050"/>
          </a:xfrm>
        </p:spPr>
        <p:txBody>
          <a:bodyPr>
            <a:noAutofit/>
          </a:bodyPr>
          <a:lstStyle/>
          <a:p>
            <a:r>
              <a:rPr lang="uk-UA" sz="3200" dirty="0"/>
              <a:t>Функції державної метрологічної служби: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620688"/>
            <a:ext cx="7890080" cy="5976664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організація </a:t>
            </a:r>
            <a:r>
              <a:rPr lang="uk-UA" sz="2400" dirty="0"/>
              <a:t>державної повірки засобів вимірювань;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ведення </a:t>
            </a:r>
            <a:r>
              <a:rPr lang="uk-UA" sz="2400" dirty="0"/>
              <a:t>Державного реєстру засобів вимірювань, допущених до застосування в Україні;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організація </a:t>
            </a:r>
            <a:r>
              <a:rPr lang="uk-UA" sz="2400" dirty="0"/>
              <a:t>розроблення та атестації </a:t>
            </a:r>
            <a:r>
              <a:rPr lang="uk-UA" sz="2400" dirty="0" err="1"/>
              <a:t>методик</a:t>
            </a:r>
            <a:r>
              <a:rPr lang="uk-UA" sz="2400" dirty="0"/>
              <a:t> виконання вимірювань;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ліцензування </a:t>
            </a:r>
            <a:r>
              <a:rPr lang="uk-UA" sz="2400" dirty="0"/>
              <a:t>на право виготовлення та імпорту засобів вимірювань;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розроблення </a:t>
            </a:r>
            <a:r>
              <a:rPr lang="uk-UA" sz="2400" dirty="0"/>
              <a:t>концепції участі України в роботі міжнародних організацій з метрології, а також реалізації міжнародних угод у галузі метрології і метрологічного забезпечення;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виконання </a:t>
            </a:r>
            <a:r>
              <a:rPr lang="uk-UA" sz="2400" dirty="0"/>
              <a:t>робіт, пов’язаних із </a:t>
            </a:r>
            <a:r>
              <a:rPr lang="uk-UA" sz="2400" dirty="0" err="1"/>
              <a:t>взаємовизнанням</a:t>
            </a:r>
            <a:r>
              <a:rPr lang="uk-UA" sz="2400" dirty="0"/>
              <a:t> результатів державних випробувань і затвердження типу, повірки, калібрування та метрологічної атестації засобів вимірювань. </a:t>
            </a:r>
          </a:p>
        </p:txBody>
      </p:sp>
    </p:spTree>
    <p:extLst>
      <p:ext uri="{BB962C8B-B14F-4D97-AF65-F5344CB8AC3E}">
        <p14:creationId xmlns:p14="http://schemas.microsoft.com/office/powerpoint/2010/main" val="19908782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58614"/>
            <a:ext cx="8172400" cy="346050"/>
          </a:xfrm>
        </p:spPr>
        <p:txBody>
          <a:bodyPr>
            <a:noAutofit/>
          </a:bodyPr>
          <a:lstStyle/>
          <a:p>
            <a:pPr algn="ctr"/>
            <a:r>
              <a:rPr lang="uk-UA" sz="3200" dirty="0"/>
              <a:t> Міжнародні організації зі </a:t>
            </a:r>
            <a:r>
              <a:rPr lang="uk-UA" sz="3200" dirty="0" smtClean="0"/>
              <a:t>стандартизації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476672"/>
            <a:ext cx="7746064" cy="5976664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uk-UA" sz="2400" dirty="0" smtClean="0"/>
              <a:t>	Міжнародна  </a:t>
            </a:r>
            <a:r>
              <a:rPr lang="uk-UA" sz="2400" dirty="0"/>
              <a:t>організація  зі  стандартизації (</a:t>
            </a:r>
            <a:r>
              <a:rPr lang="en-US" sz="2400" dirty="0"/>
              <a:t>ISO) </a:t>
            </a:r>
            <a:r>
              <a:rPr lang="uk-UA" sz="2400" dirty="0"/>
              <a:t>почала  офіційно </a:t>
            </a:r>
            <a:r>
              <a:rPr lang="uk-UA" sz="2400" dirty="0" smtClean="0"/>
              <a:t>діяти </a:t>
            </a:r>
            <a:r>
              <a:rPr lang="uk-UA" sz="2400" dirty="0"/>
              <a:t>з 1947 р., коли затверджено її Статут. У Статуті </a:t>
            </a:r>
            <a:r>
              <a:rPr lang="en-US" sz="2400" dirty="0"/>
              <a:t>ISO </a:t>
            </a:r>
            <a:r>
              <a:rPr lang="uk-UA" sz="2400" dirty="0"/>
              <a:t>так </a:t>
            </a:r>
            <a:r>
              <a:rPr lang="uk-UA" sz="2400" dirty="0" smtClean="0"/>
              <a:t>сформульована </a:t>
            </a:r>
            <a:r>
              <a:rPr lang="uk-UA" sz="2400" dirty="0"/>
              <a:t>мета її діяльності: </a:t>
            </a:r>
          </a:p>
          <a:p>
            <a:pPr marL="82296" indent="0" algn="just">
              <a:buNone/>
            </a:pPr>
            <a:r>
              <a:rPr lang="uk-UA" sz="2400" dirty="0" smtClean="0"/>
              <a:t>	«Метою </a:t>
            </a:r>
            <a:r>
              <a:rPr lang="uk-UA" sz="2400" dirty="0"/>
              <a:t>Організації є сприяння розвитку стандартизації на </a:t>
            </a:r>
            <a:r>
              <a:rPr lang="uk-UA" sz="2400" dirty="0" smtClean="0"/>
              <a:t>світовому </a:t>
            </a:r>
            <a:r>
              <a:rPr lang="uk-UA" sz="2400" dirty="0"/>
              <a:t>рівні для полегшення міжнародного товарообміну і </a:t>
            </a:r>
            <a:r>
              <a:rPr lang="uk-UA" sz="2400" dirty="0" smtClean="0"/>
              <a:t>взаємодопомоги</a:t>
            </a:r>
            <a:r>
              <a:rPr lang="uk-UA" sz="2400" dirty="0"/>
              <a:t>,  а  також  для  розширення  співробітництва  в  галузі  інтелектуальної, </a:t>
            </a:r>
            <a:r>
              <a:rPr lang="uk-UA" sz="2400" dirty="0" smtClean="0"/>
              <a:t>наукової</a:t>
            </a:r>
            <a:r>
              <a:rPr lang="uk-UA" sz="2400" dirty="0"/>
              <a:t>, технічної і економічної діяльності». </a:t>
            </a:r>
            <a:endParaRPr lang="uk-UA" sz="2400" dirty="0" smtClean="0"/>
          </a:p>
          <a:p>
            <a:pPr marL="82296" indent="0" algn="just">
              <a:buNone/>
            </a:pPr>
            <a:r>
              <a:rPr lang="uk-UA" sz="2400" dirty="0" smtClean="0"/>
              <a:t>	Міжнародна </a:t>
            </a:r>
            <a:r>
              <a:rPr lang="uk-UA" sz="2400" dirty="0"/>
              <a:t>організація зі стандартизації є найбільш </a:t>
            </a:r>
            <a:r>
              <a:rPr lang="uk-UA" sz="2400" dirty="0" smtClean="0"/>
              <a:t>представницькою </a:t>
            </a:r>
            <a:r>
              <a:rPr lang="uk-UA" sz="2400" dirty="0"/>
              <a:t>з усіх організацій, що працюють у даній галузі. </a:t>
            </a:r>
          </a:p>
          <a:p>
            <a:pPr marL="82296" indent="0" algn="just">
              <a:buNone/>
            </a:pPr>
            <a:r>
              <a:rPr lang="uk-UA" sz="2400" dirty="0" smtClean="0"/>
              <a:t>	 </a:t>
            </a:r>
            <a:r>
              <a:rPr lang="uk-UA" sz="2400" dirty="0"/>
              <a:t>Членами </a:t>
            </a:r>
            <a:r>
              <a:rPr lang="en-US" sz="2400" dirty="0"/>
              <a:t>ISO </a:t>
            </a:r>
            <a:r>
              <a:rPr lang="uk-UA" sz="2400" dirty="0"/>
              <a:t>є  національні  організації  зі  стандартизації.  Кожна </a:t>
            </a:r>
            <a:r>
              <a:rPr lang="uk-UA" sz="2400" dirty="0" smtClean="0"/>
              <a:t>держава </a:t>
            </a:r>
            <a:r>
              <a:rPr lang="uk-UA" sz="2400" dirty="0"/>
              <a:t>може бути представлена в </a:t>
            </a:r>
            <a:r>
              <a:rPr lang="en-US" sz="2400" dirty="0"/>
              <a:t>ISO </a:t>
            </a:r>
            <a:r>
              <a:rPr lang="uk-UA" sz="2400" dirty="0"/>
              <a:t>тільки однією організацією. </a:t>
            </a:r>
          </a:p>
          <a:p>
            <a:pPr marL="82296" indent="0" algn="just">
              <a:buNone/>
            </a:pPr>
            <a:endParaRPr lang="uk-UA" sz="2400" dirty="0"/>
          </a:p>
          <a:p>
            <a:pPr algn="just"/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4473002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260648"/>
            <a:ext cx="7498080" cy="5987752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uk-UA" sz="2400" dirty="0"/>
              <a:t>Для досягнення цієї мети вона може: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вживати </a:t>
            </a:r>
            <a:r>
              <a:rPr lang="uk-UA" sz="2400" dirty="0"/>
              <a:t>заходи для полегшення координації й уніфікації </a:t>
            </a:r>
            <a:r>
              <a:rPr lang="uk-UA" sz="2400" dirty="0" smtClean="0"/>
              <a:t>національних </a:t>
            </a:r>
            <a:r>
              <a:rPr lang="uk-UA" sz="2400" dirty="0"/>
              <a:t>стандартів і з цією метою видавати необхідні рекомендації;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встановлювати </a:t>
            </a:r>
            <a:r>
              <a:rPr lang="uk-UA" sz="2400" dirty="0"/>
              <a:t>міжнародні стандарти;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як  </a:t>
            </a:r>
            <a:r>
              <a:rPr lang="uk-UA" sz="2400" dirty="0"/>
              <a:t>можна сприяти й полегшувати розробку нових стандартів, що </a:t>
            </a:r>
            <a:r>
              <a:rPr lang="uk-UA" sz="2400" dirty="0" smtClean="0"/>
              <a:t>мають </a:t>
            </a:r>
            <a:r>
              <a:rPr lang="uk-UA" sz="2400" dirty="0"/>
              <a:t>спільні правила й однаково застосовуються як на національному, </a:t>
            </a:r>
            <a:r>
              <a:rPr lang="uk-UA" sz="2400" dirty="0" smtClean="0"/>
              <a:t>так </a:t>
            </a:r>
            <a:r>
              <a:rPr lang="uk-UA" sz="2400" dirty="0"/>
              <a:t>і на міжнародному рівні;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організовувати </a:t>
            </a:r>
            <a:r>
              <a:rPr lang="uk-UA" sz="2400" dirty="0"/>
              <a:t>обмін інформацією про роботу своїх комітетів;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співробітничати </a:t>
            </a:r>
            <a:r>
              <a:rPr lang="uk-UA" sz="2400" dirty="0"/>
              <a:t>з іншими  організаціями, які прагнуть до </a:t>
            </a:r>
            <a:r>
              <a:rPr lang="uk-UA" sz="2400" dirty="0" smtClean="0"/>
              <a:t>співпраці </a:t>
            </a:r>
            <a:r>
              <a:rPr lang="uk-UA" sz="2400" dirty="0"/>
              <a:t>в суміжних питаннях, що відносяться до стандартизації. </a:t>
            </a:r>
          </a:p>
          <a:p>
            <a:pPr algn="just"/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8706335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1143000"/>
          </a:xfrm>
        </p:spPr>
        <p:txBody>
          <a:bodyPr>
            <a:normAutofit/>
          </a:bodyPr>
          <a:lstStyle/>
          <a:p>
            <a:pPr algn="ctr"/>
            <a:r>
              <a:rPr lang="uk-UA" sz="3600" dirty="0"/>
              <a:t>Міжнародна електротехнічна комісія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5221560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uk-UA" sz="2400" dirty="0" smtClean="0"/>
              <a:t>Найстарша  </a:t>
            </a:r>
            <a:r>
              <a:rPr lang="uk-UA" sz="2400" dirty="0"/>
              <a:t>організація  з  міжнародного  співробітництва  в  галузі </a:t>
            </a:r>
            <a:r>
              <a:rPr lang="uk-UA" sz="2400" dirty="0" smtClean="0"/>
              <a:t>стандартизації </a:t>
            </a:r>
            <a:r>
              <a:rPr lang="uk-UA" sz="2400" dirty="0"/>
              <a:t>МЕК (</a:t>
            </a:r>
            <a:r>
              <a:rPr lang="en-US" sz="2400" dirty="0"/>
              <a:t>IEC) </a:t>
            </a:r>
            <a:r>
              <a:rPr lang="uk-UA" sz="2400" dirty="0"/>
              <a:t>формально затверджена в 1906 р. у Лондоні. </a:t>
            </a:r>
          </a:p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uk-UA" sz="2400" dirty="0" smtClean="0"/>
              <a:t>Міжнародна </a:t>
            </a:r>
            <a:r>
              <a:rPr lang="uk-UA" sz="2400" dirty="0"/>
              <a:t>електротехнічна комісія є основним міжнародним </a:t>
            </a:r>
            <a:r>
              <a:rPr lang="uk-UA" sz="2400" dirty="0" smtClean="0"/>
              <a:t>органом </a:t>
            </a:r>
            <a:r>
              <a:rPr lang="uk-UA" sz="2400" dirty="0"/>
              <a:t>у галузі стандартизації з </a:t>
            </a:r>
            <a:r>
              <a:rPr lang="uk-UA" sz="2400" dirty="0" smtClean="0"/>
              <a:t>електроте</a:t>
            </a:r>
            <a:r>
              <a:rPr lang="uk-UA" sz="2400" dirty="0"/>
              <a:t>хніки й радіоелектроніки. </a:t>
            </a:r>
            <a:endParaRPr lang="en-US" sz="2400" dirty="0" smtClean="0"/>
          </a:p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uk-UA" sz="2400" dirty="0" smtClean="0"/>
              <a:t>Статут </a:t>
            </a:r>
            <a:r>
              <a:rPr lang="uk-UA" sz="2400" dirty="0"/>
              <a:t>МЕК бачить основну задачу комісії у сприянні координації </a:t>
            </a:r>
            <a:r>
              <a:rPr lang="uk-UA" sz="2400" dirty="0" smtClean="0"/>
              <a:t>національних  </a:t>
            </a:r>
            <a:r>
              <a:rPr lang="uk-UA" sz="2400" dirty="0"/>
              <a:t>стандартів  у  галузі  електротехніки,  радіоелектроніки  і </a:t>
            </a:r>
            <a:r>
              <a:rPr lang="uk-UA" sz="2400" dirty="0" smtClean="0"/>
              <a:t>зв’язку</a:t>
            </a:r>
            <a:r>
              <a:rPr lang="uk-UA" sz="2400" dirty="0"/>
              <a:t>. Крім стандартизації МЕК здійснює роботу з міжнародної </a:t>
            </a:r>
            <a:r>
              <a:rPr lang="uk-UA" sz="2400" dirty="0" smtClean="0"/>
              <a:t>сертифікації </a:t>
            </a:r>
            <a:r>
              <a:rPr lang="uk-UA" sz="2400" dirty="0"/>
              <a:t>виробів електронної техніки. </a:t>
            </a:r>
          </a:p>
        </p:txBody>
      </p:sp>
    </p:spTree>
    <p:extLst>
      <p:ext uri="{BB962C8B-B14F-4D97-AF65-F5344CB8AC3E}">
        <p14:creationId xmlns:p14="http://schemas.microsoft.com/office/powerpoint/2010/main" val="5167419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16632"/>
            <a:ext cx="7890080" cy="6552728"/>
          </a:xfrm>
        </p:spPr>
        <p:txBody>
          <a:bodyPr>
            <a:noAutofit/>
          </a:bodyPr>
          <a:lstStyle/>
          <a:p>
            <a:pPr marL="82296" indent="0" algn="just">
              <a:lnSpc>
                <a:spcPct val="100000"/>
              </a:lnSpc>
              <a:buNone/>
            </a:pPr>
            <a:r>
              <a:rPr lang="en-US" sz="2400" dirty="0" smtClean="0"/>
              <a:t>	</a:t>
            </a:r>
            <a:r>
              <a:rPr lang="uk-UA" sz="2400" dirty="0" smtClean="0"/>
              <a:t>З </a:t>
            </a:r>
            <a:r>
              <a:rPr lang="uk-UA" sz="2400" dirty="0"/>
              <a:t>1975 року рекомендації МЕК отримали статус міжнародних </a:t>
            </a:r>
            <a:r>
              <a:rPr lang="uk-UA" sz="2400" dirty="0" smtClean="0"/>
              <a:t>стандартів</a:t>
            </a:r>
            <a:r>
              <a:rPr lang="uk-UA" sz="2400" dirty="0"/>
              <a:t>. Міжнародні стандарти розробляють технічні комітети, які </a:t>
            </a:r>
            <a:r>
              <a:rPr lang="uk-UA" sz="2400" dirty="0" smtClean="0"/>
              <a:t>можна </a:t>
            </a:r>
            <a:r>
              <a:rPr lang="uk-UA" sz="2400" dirty="0"/>
              <a:t>поділити на десять груп: </a:t>
            </a:r>
          </a:p>
          <a:p>
            <a:pPr marL="539496" indent="-457200" algn="just">
              <a:lnSpc>
                <a:spcPct val="100000"/>
              </a:lnSpc>
              <a:buFont typeface="+mj-lt"/>
              <a:buAutoNum type="arabicParenR"/>
            </a:pPr>
            <a:r>
              <a:rPr lang="uk-UA" sz="2200" dirty="0" err="1" smtClean="0"/>
              <a:t>загальнотехнічні</a:t>
            </a:r>
            <a:r>
              <a:rPr lang="uk-UA" sz="2200" dirty="0" smtClean="0"/>
              <a:t> </a:t>
            </a:r>
            <a:r>
              <a:rPr lang="uk-UA" sz="2200" dirty="0"/>
              <a:t>питання, термінологія, позначення, величини й </a:t>
            </a:r>
            <a:r>
              <a:rPr lang="uk-UA" sz="2200" dirty="0" smtClean="0"/>
              <a:t>одиниці</a:t>
            </a:r>
            <a:r>
              <a:rPr lang="uk-UA" sz="2200" dirty="0"/>
              <a:t>; </a:t>
            </a:r>
          </a:p>
          <a:p>
            <a:pPr marL="539496" indent="-457200" algn="just">
              <a:lnSpc>
                <a:spcPct val="100000"/>
              </a:lnSpc>
              <a:buFont typeface="+mj-lt"/>
              <a:buAutoNum type="arabicParenR"/>
            </a:pPr>
            <a:r>
              <a:rPr lang="uk-UA" sz="2200" dirty="0" smtClean="0"/>
              <a:t>двигуни </a:t>
            </a:r>
            <a:r>
              <a:rPr lang="uk-UA" sz="2200" dirty="0"/>
              <a:t>й електричні машини; </a:t>
            </a:r>
          </a:p>
          <a:p>
            <a:pPr marL="539496" indent="-457200" algn="just">
              <a:lnSpc>
                <a:spcPct val="100000"/>
              </a:lnSpc>
              <a:buFont typeface="+mj-lt"/>
              <a:buAutoNum type="arabicParenR"/>
            </a:pPr>
            <a:r>
              <a:rPr lang="uk-UA" sz="2200" dirty="0" smtClean="0"/>
              <a:t>лінії </a:t>
            </a:r>
            <a:r>
              <a:rPr lang="uk-UA" sz="2200" dirty="0"/>
              <a:t>передач і їх обладнання; </a:t>
            </a:r>
          </a:p>
          <a:p>
            <a:pPr marL="539496" indent="-457200" algn="just">
              <a:lnSpc>
                <a:spcPct val="100000"/>
              </a:lnSpc>
              <a:buFont typeface="+mj-lt"/>
              <a:buAutoNum type="arabicParenR"/>
            </a:pPr>
            <a:r>
              <a:rPr lang="uk-UA" sz="2200" dirty="0" smtClean="0"/>
              <a:t>кабелі </a:t>
            </a:r>
            <a:r>
              <a:rPr lang="uk-UA" sz="2200" dirty="0"/>
              <a:t>й провідники; </a:t>
            </a:r>
          </a:p>
          <a:p>
            <a:pPr marL="539496" indent="-457200" algn="just">
              <a:lnSpc>
                <a:spcPct val="100000"/>
              </a:lnSpc>
              <a:buFont typeface="+mj-lt"/>
              <a:buAutoNum type="arabicParenR"/>
            </a:pPr>
            <a:r>
              <a:rPr lang="uk-UA" sz="2200" dirty="0" smtClean="0"/>
              <a:t>електрообладнання</a:t>
            </a:r>
            <a:r>
              <a:rPr lang="uk-UA" sz="2200" dirty="0"/>
              <a:t>; </a:t>
            </a:r>
          </a:p>
          <a:p>
            <a:pPr marL="539496" indent="-457200" algn="just">
              <a:lnSpc>
                <a:spcPct val="100000"/>
              </a:lnSpc>
              <a:buFont typeface="+mj-lt"/>
              <a:buAutoNum type="arabicParenR"/>
            </a:pPr>
            <a:r>
              <a:rPr lang="uk-UA" sz="2200" dirty="0" smtClean="0"/>
              <a:t>побутові </a:t>
            </a:r>
            <a:r>
              <a:rPr lang="uk-UA" sz="2200" dirty="0"/>
              <a:t>електроприлади й освітлення; </a:t>
            </a:r>
          </a:p>
          <a:p>
            <a:pPr marL="539496" indent="-457200" algn="just">
              <a:lnSpc>
                <a:spcPct val="100000"/>
              </a:lnSpc>
              <a:buFont typeface="+mj-lt"/>
              <a:buAutoNum type="arabicParenR"/>
            </a:pPr>
            <a:r>
              <a:rPr lang="uk-UA" sz="2200" dirty="0" smtClean="0"/>
              <a:t>засоби </a:t>
            </a:r>
            <a:r>
              <a:rPr lang="uk-UA" sz="2200" dirty="0"/>
              <a:t>вимірювальної техніки, системи керування промисловими </a:t>
            </a:r>
            <a:r>
              <a:rPr lang="uk-UA" sz="2200" dirty="0" smtClean="0"/>
              <a:t>підприємствами</a:t>
            </a:r>
            <a:r>
              <a:rPr lang="uk-UA" sz="2200" dirty="0"/>
              <a:t>; </a:t>
            </a:r>
          </a:p>
          <a:p>
            <a:pPr marL="539496" indent="-457200" algn="just">
              <a:lnSpc>
                <a:spcPct val="100000"/>
              </a:lnSpc>
              <a:buFont typeface="+mj-lt"/>
              <a:buAutoNum type="arabicParenR"/>
            </a:pPr>
            <a:r>
              <a:rPr lang="uk-UA" sz="2200" dirty="0" smtClean="0"/>
              <a:t>ізоляції</a:t>
            </a:r>
            <a:r>
              <a:rPr lang="uk-UA" sz="2200" dirty="0"/>
              <a:t>; </a:t>
            </a:r>
          </a:p>
          <a:p>
            <a:pPr marL="539496" indent="-457200" algn="just">
              <a:lnSpc>
                <a:spcPct val="100000"/>
              </a:lnSpc>
              <a:buFont typeface="+mj-lt"/>
              <a:buAutoNum type="arabicParenR"/>
            </a:pPr>
            <a:r>
              <a:rPr lang="uk-UA" sz="2200" dirty="0" smtClean="0"/>
              <a:t>джерела </a:t>
            </a:r>
            <a:r>
              <a:rPr lang="uk-UA" sz="2200" dirty="0"/>
              <a:t>живлення; </a:t>
            </a:r>
          </a:p>
          <a:p>
            <a:pPr marL="539496" indent="-457200" algn="just">
              <a:lnSpc>
                <a:spcPct val="100000"/>
              </a:lnSpc>
              <a:buFont typeface="+mj-lt"/>
              <a:buAutoNum type="arabicParenR"/>
            </a:pPr>
            <a:r>
              <a:rPr lang="uk-UA" sz="2200" dirty="0" smtClean="0"/>
              <a:t>радіозв’язок</a:t>
            </a:r>
            <a:r>
              <a:rPr lang="uk-UA" sz="2200" dirty="0"/>
              <a:t>, радіообладнання й електронна апаратура.</a:t>
            </a:r>
          </a:p>
        </p:txBody>
      </p:sp>
    </p:spTree>
    <p:extLst>
      <p:ext uri="{BB962C8B-B14F-4D97-AF65-F5344CB8AC3E}">
        <p14:creationId xmlns:p14="http://schemas.microsoft.com/office/powerpoint/2010/main" val="14275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err="1"/>
              <a:t>Державна</a:t>
            </a:r>
            <a:r>
              <a:rPr lang="ru-RU" sz="3600" dirty="0"/>
              <a:t> система </a:t>
            </a:r>
            <a:r>
              <a:rPr lang="ru-RU" sz="3600" dirty="0" err="1"/>
              <a:t>забезпечення</a:t>
            </a:r>
            <a:r>
              <a:rPr lang="ru-RU" sz="3600" dirty="0"/>
              <a:t> </a:t>
            </a:r>
            <a:r>
              <a:rPr lang="ru-RU" sz="3600" dirty="0" err="1"/>
              <a:t>єдності</a:t>
            </a:r>
            <a:r>
              <a:rPr lang="ru-RU" sz="3600" dirty="0"/>
              <a:t> </a:t>
            </a:r>
            <a:r>
              <a:rPr lang="ru-RU" sz="3600" dirty="0" err="1"/>
              <a:t>вимірювань</a:t>
            </a:r>
            <a:r>
              <a:rPr lang="ru-RU" sz="3600" dirty="0"/>
              <a:t> </a:t>
            </a: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uk-UA" sz="2400" dirty="0" smtClean="0"/>
              <a:t>Державна система забезпечення єдності вимірювань встановлює вимоги до еталонів одиниць фізичних величин і до системи передачі розміру </a:t>
            </a:r>
            <a:r>
              <a:rPr lang="uk-UA" sz="2400" dirty="0"/>
              <a:t>одиниці кожної величини до робочого засобу вимірювання. </a:t>
            </a:r>
          </a:p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uk-UA" sz="2400" dirty="0" smtClean="0"/>
              <a:t>Стан </a:t>
            </a:r>
            <a:r>
              <a:rPr lang="uk-UA" sz="2400" dirty="0"/>
              <a:t>вимірювань, за якого їхні результати виражаються в </a:t>
            </a:r>
            <a:r>
              <a:rPr lang="uk-UA" sz="2400" dirty="0" smtClean="0"/>
              <a:t>узаконених </a:t>
            </a:r>
            <a:r>
              <a:rPr lang="uk-UA" sz="2400" dirty="0"/>
              <a:t>одиницях і похибки вимірювань відомі із заданою ймовірністю, </a:t>
            </a:r>
            <a:r>
              <a:rPr lang="uk-UA" sz="2400" dirty="0" smtClean="0"/>
              <a:t>забезпечує </a:t>
            </a:r>
            <a:r>
              <a:rPr lang="uk-UA" sz="2400" dirty="0" err="1"/>
              <a:t>повірочна</a:t>
            </a:r>
            <a:r>
              <a:rPr lang="uk-UA" sz="2400" dirty="0"/>
              <a:t> схема. </a:t>
            </a:r>
          </a:p>
          <a:p>
            <a:pPr marL="82296" indent="0" algn="just">
              <a:buNone/>
            </a:pPr>
            <a:r>
              <a:rPr lang="en-US" sz="2400" dirty="0" smtClean="0"/>
              <a:t>	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4565657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778098"/>
          </a:xfrm>
        </p:spPr>
        <p:txBody>
          <a:bodyPr>
            <a:noAutofit/>
          </a:bodyPr>
          <a:lstStyle/>
          <a:p>
            <a:pPr algn="ctr"/>
            <a:r>
              <a:rPr lang="uk-UA" sz="3600" dirty="0"/>
              <a:t>Міжнародна організація законодавчої метрології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908720"/>
            <a:ext cx="7818072" cy="5472608"/>
          </a:xfrm>
        </p:spPr>
        <p:txBody>
          <a:bodyPr>
            <a:noAutofit/>
          </a:bodyPr>
          <a:lstStyle/>
          <a:p>
            <a:pPr marL="82296" indent="0" algn="just">
              <a:lnSpc>
                <a:spcPct val="100000"/>
              </a:lnSpc>
              <a:buNone/>
            </a:pPr>
            <a:r>
              <a:rPr lang="en-US" sz="2400" dirty="0" smtClean="0"/>
              <a:t>	</a:t>
            </a:r>
            <a:r>
              <a:rPr lang="uk-UA" sz="2400" dirty="0" smtClean="0"/>
              <a:t>Дана </a:t>
            </a:r>
            <a:r>
              <a:rPr lang="uk-UA" sz="2400" dirty="0"/>
              <a:t>організація діє з 1956 року. Її основним завданням є </a:t>
            </a:r>
            <a:r>
              <a:rPr lang="uk-UA" sz="2400" dirty="0" smtClean="0"/>
              <a:t>встановлення </a:t>
            </a:r>
            <a:r>
              <a:rPr lang="uk-UA" sz="2400" dirty="0"/>
              <a:t>єдності вимірювань на міжнародному рівні для забезпечення </a:t>
            </a:r>
            <a:r>
              <a:rPr lang="uk-UA" sz="2400" dirty="0" smtClean="0"/>
              <a:t>збігання  </a:t>
            </a:r>
            <a:r>
              <a:rPr lang="uk-UA" sz="2400" dirty="0"/>
              <a:t>результатів  вимірювання  і  досліджень,  що  проводяться  різними </a:t>
            </a:r>
            <a:r>
              <a:rPr lang="uk-UA" sz="2400" dirty="0" smtClean="0"/>
              <a:t>державами</a:t>
            </a:r>
            <a:r>
              <a:rPr lang="uk-UA" sz="2400" dirty="0"/>
              <a:t>, для досягнення однакових технічних характеристик виробів, </a:t>
            </a:r>
            <a:r>
              <a:rPr lang="uk-UA" sz="2400" dirty="0" smtClean="0"/>
              <a:t>властивостей  </a:t>
            </a:r>
            <a:r>
              <a:rPr lang="uk-UA" sz="2400" dirty="0"/>
              <a:t>речовин,  матеріалів  та  іншої  продукції,  яка  є  предметом </a:t>
            </a:r>
            <a:r>
              <a:rPr lang="uk-UA" sz="2400" dirty="0" smtClean="0"/>
              <a:t>товарообміну </a:t>
            </a:r>
            <a:r>
              <a:rPr lang="uk-UA" sz="2400" dirty="0"/>
              <a:t>між </a:t>
            </a:r>
            <a:r>
              <a:rPr lang="uk-UA" sz="2400" dirty="0" smtClean="0"/>
              <a:t>державами.</a:t>
            </a:r>
            <a:r>
              <a:rPr lang="en-US" sz="2400"/>
              <a:t> </a:t>
            </a:r>
            <a:r>
              <a:rPr lang="en-US" sz="2400" smtClean="0"/>
              <a:t>	</a:t>
            </a:r>
            <a:r>
              <a:rPr lang="uk-UA" sz="2400" smtClean="0"/>
              <a:t>Міжнародна </a:t>
            </a:r>
            <a:r>
              <a:rPr lang="uk-UA" sz="2400" dirty="0"/>
              <a:t>організація законодавчої </a:t>
            </a:r>
            <a:r>
              <a:rPr lang="uk-UA" sz="2400" dirty="0" smtClean="0"/>
              <a:t>метрології </a:t>
            </a:r>
            <a:r>
              <a:rPr lang="uk-UA" sz="2400" dirty="0"/>
              <a:t>(МОЗМ)  розробляє  рекомендації  до  оцінки  похибок  </a:t>
            </a:r>
            <a:r>
              <a:rPr lang="uk-UA" sz="2400" dirty="0" smtClean="0"/>
              <a:t>вимірювань</a:t>
            </a:r>
            <a:r>
              <a:rPr lang="uk-UA" sz="2400" dirty="0"/>
              <a:t>, методів вимірювань, загальних питань теорії вимірювань, методів </a:t>
            </a:r>
            <a:r>
              <a:rPr lang="uk-UA" sz="2400" dirty="0" smtClean="0"/>
              <a:t>повірки  </a:t>
            </a:r>
            <a:r>
              <a:rPr lang="uk-UA" sz="2400" dirty="0"/>
              <a:t>засобів  вимірювань,  термінології,  позначень  і  т.  ін.  Крім  того, </a:t>
            </a:r>
            <a:r>
              <a:rPr lang="uk-UA" sz="2400" dirty="0" smtClean="0"/>
              <a:t>МОЗМ </a:t>
            </a:r>
            <a:r>
              <a:rPr lang="uk-UA" sz="2400" dirty="0"/>
              <a:t>є  науково-технічним центром з обміну інформацією про </a:t>
            </a:r>
            <a:r>
              <a:rPr lang="uk-UA" sz="2400" dirty="0" smtClean="0"/>
              <a:t>діяльність </a:t>
            </a:r>
            <a:r>
              <a:rPr lang="uk-UA" sz="2400" dirty="0"/>
              <a:t>національних організацій метрологічного нагляду. </a:t>
            </a:r>
          </a:p>
        </p:txBody>
      </p:sp>
    </p:spTree>
    <p:extLst>
      <p:ext uri="{BB962C8B-B14F-4D97-AF65-F5344CB8AC3E}">
        <p14:creationId xmlns:p14="http://schemas.microsoft.com/office/powerpoint/2010/main" val="286303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uk-UA" sz="2400" dirty="0" smtClean="0"/>
              <a:t>Практична </a:t>
            </a:r>
            <a:r>
              <a:rPr lang="uk-UA" sz="2400" dirty="0"/>
              <a:t>діяльність із забезпечення єдності вимірювань на </a:t>
            </a:r>
            <a:r>
              <a:rPr lang="uk-UA" sz="2400" dirty="0" smtClean="0"/>
              <a:t>міжнародному </a:t>
            </a:r>
            <a:r>
              <a:rPr lang="uk-UA" sz="2400" dirty="0"/>
              <a:t>рівні здійснює Міжнародне бюро мір і ваги, яке має у своєму </a:t>
            </a:r>
            <a:r>
              <a:rPr lang="uk-UA" sz="2400" dirty="0" smtClean="0"/>
              <a:t>складі </a:t>
            </a:r>
            <a:r>
              <a:rPr lang="uk-UA" sz="2400" dirty="0"/>
              <a:t>наукові лабораторії, що територіально розміщені на </a:t>
            </a:r>
            <a:r>
              <a:rPr lang="uk-UA" sz="2400" dirty="0" smtClean="0"/>
              <a:t>інтернаціональній  </a:t>
            </a:r>
            <a:r>
              <a:rPr lang="uk-UA" sz="2400" dirty="0"/>
              <a:t>території  у  м.  Севр (Франція).  Основною  задачею  цього  бюро  є </a:t>
            </a:r>
            <a:r>
              <a:rPr lang="uk-UA" sz="2400" dirty="0" smtClean="0"/>
              <a:t>зберігання  </a:t>
            </a:r>
            <a:r>
              <a:rPr lang="uk-UA" sz="2400" dirty="0"/>
              <a:t>й  підтримання  міжнародних  еталонів  одиниць  фізичних  </a:t>
            </a:r>
            <a:r>
              <a:rPr lang="uk-UA" sz="2400" dirty="0" smtClean="0"/>
              <a:t>величин </a:t>
            </a:r>
            <a:r>
              <a:rPr lang="uk-UA" sz="2400" dirty="0"/>
              <a:t>і порівняння з ними національних еталонів. </a:t>
            </a:r>
          </a:p>
          <a:p>
            <a:pPr algn="just"/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618516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err="1"/>
              <a:t>Повірочна</a:t>
            </a:r>
            <a:r>
              <a:rPr lang="uk-UA" sz="3600" dirty="0"/>
              <a:t> схема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uk-UA" sz="2400" b="1" dirty="0" err="1" smtClean="0"/>
              <a:t>Повірочна</a:t>
            </a:r>
            <a:r>
              <a:rPr lang="uk-UA" sz="2400" b="1" dirty="0" smtClean="0"/>
              <a:t> </a:t>
            </a:r>
            <a:r>
              <a:rPr lang="uk-UA" sz="2400" b="1" dirty="0"/>
              <a:t>схема </a:t>
            </a:r>
            <a:r>
              <a:rPr lang="uk-UA" sz="2400" dirty="0"/>
              <a:t>являє собою нормативний документ, що регламентує метрологічну підпорядкованість засобів вимірювальної техніки, які беруть участь у передаванні розміру одиниці фізичної величини від еталона або вихідного зразкового засобу вимірювальної техніки до інших засобів вимірювань із встановленням методів і похибок передавання. </a:t>
            </a:r>
          </a:p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uk-UA" sz="2400" b="1" dirty="0" smtClean="0"/>
              <a:t>Еталон </a:t>
            </a:r>
            <a:r>
              <a:rPr lang="uk-UA" sz="2400" dirty="0"/>
              <a:t>– засіб вимірювальної техніки, що забезпечує відтворення та (або) </a:t>
            </a:r>
            <a:r>
              <a:rPr lang="uk-UA" sz="2400" dirty="0" smtClean="0"/>
              <a:t>зберігання </a:t>
            </a:r>
            <a:r>
              <a:rPr lang="uk-UA" sz="2400" dirty="0"/>
              <a:t>одиниці фізичної величини і передавання її розміру </a:t>
            </a:r>
            <a:r>
              <a:rPr lang="uk-UA" sz="2400" dirty="0" smtClean="0"/>
              <a:t>відповідним </a:t>
            </a:r>
            <a:r>
              <a:rPr lang="uk-UA" sz="2400" dirty="0"/>
              <a:t>засобам, що стоять нижче за </a:t>
            </a:r>
            <a:r>
              <a:rPr lang="uk-UA" sz="2400" dirty="0" err="1"/>
              <a:t>повірочною</a:t>
            </a:r>
            <a:r>
              <a:rPr lang="uk-UA" sz="2400" dirty="0"/>
              <a:t> схемою, </a:t>
            </a:r>
            <a:r>
              <a:rPr lang="uk-UA" sz="2400" dirty="0" smtClean="0"/>
              <a:t>офіційно затверджений як </a:t>
            </a:r>
            <a:r>
              <a:rPr lang="uk-UA" sz="2400" dirty="0"/>
              <a:t>еталон.</a:t>
            </a:r>
          </a:p>
        </p:txBody>
      </p:sp>
    </p:spTree>
    <p:extLst>
      <p:ext uri="{BB962C8B-B14F-4D97-AF65-F5344CB8AC3E}">
        <p14:creationId xmlns:p14="http://schemas.microsoft.com/office/powerpoint/2010/main" val="3079221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uk-UA" sz="2400" i="1" dirty="0" smtClean="0"/>
              <a:t>Вихідним</a:t>
            </a:r>
            <a:r>
              <a:rPr lang="uk-UA" sz="2400" dirty="0" smtClean="0"/>
              <a:t> </a:t>
            </a:r>
            <a:r>
              <a:rPr lang="uk-UA" sz="2400" dirty="0"/>
              <a:t>називають засіб вимірювальної техніки, що має </a:t>
            </a:r>
            <a:r>
              <a:rPr lang="uk-UA" sz="2400" dirty="0" smtClean="0"/>
              <a:t>метрологічні </a:t>
            </a:r>
            <a:r>
              <a:rPr lang="uk-UA" sz="2400" dirty="0"/>
              <a:t>характеристики, які відповідають найвищому ступеню </a:t>
            </a:r>
            <a:r>
              <a:rPr lang="uk-UA" sz="2400" dirty="0" err="1" smtClean="0"/>
              <a:t>повірочної</a:t>
            </a:r>
            <a:r>
              <a:rPr lang="uk-UA" sz="2400" dirty="0" smtClean="0"/>
              <a:t> </a:t>
            </a:r>
            <a:r>
              <a:rPr lang="uk-UA" sz="2400" dirty="0"/>
              <a:t>схеми метрологічної служби. </a:t>
            </a:r>
            <a:endParaRPr lang="en-US" sz="2400" dirty="0" smtClean="0"/>
          </a:p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uk-UA" sz="2400" dirty="0" smtClean="0"/>
              <a:t>В </a:t>
            </a:r>
            <a:r>
              <a:rPr lang="uk-UA" sz="2400" dirty="0"/>
              <a:t>зв’язку з тим, що </a:t>
            </a:r>
            <a:r>
              <a:rPr lang="uk-UA" sz="2400" dirty="0" err="1"/>
              <a:t>повірочна</a:t>
            </a:r>
            <a:r>
              <a:rPr lang="uk-UA" sz="2400" dirty="0"/>
              <a:t> схема є багатоступеневою </a:t>
            </a:r>
            <a:r>
              <a:rPr lang="uk-UA" sz="2400" dirty="0" smtClean="0"/>
              <a:t>передачею </a:t>
            </a:r>
            <a:r>
              <a:rPr lang="uk-UA" sz="2400" dirty="0"/>
              <a:t>розміру одиниці величини, то, крім державного еталона, створюють </a:t>
            </a:r>
            <a:r>
              <a:rPr lang="uk-UA" sz="2400" dirty="0" smtClean="0"/>
              <a:t>еталони-копії</a:t>
            </a:r>
            <a:r>
              <a:rPr lang="uk-UA" sz="2400" dirty="0"/>
              <a:t>, робочі еталони, а також зразкові засоби 1, 2 і 3-го </a:t>
            </a:r>
            <a:r>
              <a:rPr lang="uk-UA" sz="2400" dirty="0" smtClean="0"/>
              <a:t>розрядів</a:t>
            </a:r>
            <a:r>
              <a:rPr lang="uk-UA" sz="2400" dirty="0"/>
              <a:t>. Для державної </a:t>
            </a:r>
            <a:r>
              <a:rPr lang="uk-UA" sz="2400" dirty="0" err="1"/>
              <a:t>повірочної</a:t>
            </a:r>
            <a:r>
              <a:rPr lang="uk-UA" sz="2400" dirty="0"/>
              <a:t> схеми як вихідний зразковий засіб слугує </a:t>
            </a:r>
            <a:r>
              <a:rPr lang="uk-UA" sz="2400" dirty="0" smtClean="0"/>
              <a:t>державний </a:t>
            </a:r>
            <a:r>
              <a:rPr lang="uk-UA" sz="2400" dirty="0"/>
              <a:t>еталон.</a:t>
            </a:r>
          </a:p>
        </p:txBody>
      </p:sp>
    </p:spTree>
    <p:extLst>
      <p:ext uri="{BB962C8B-B14F-4D97-AF65-F5344CB8AC3E}">
        <p14:creationId xmlns:p14="http://schemas.microsoft.com/office/powerpoint/2010/main" val="889271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2400" dirty="0" smtClean="0"/>
              <a:t>	</a:t>
            </a:r>
            <a:r>
              <a:rPr lang="uk-UA" sz="2400" dirty="0" smtClean="0"/>
              <a:t>Виділяють </a:t>
            </a:r>
            <a:r>
              <a:rPr lang="uk-UA" sz="2400" dirty="0"/>
              <a:t>такі види </a:t>
            </a:r>
            <a:r>
              <a:rPr lang="uk-UA" sz="2400" dirty="0" err="1"/>
              <a:t>повірочних</a:t>
            </a:r>
            <a:r>
              <a:rPr lang="uk-UA" sz="2400" dirty="0"/>
              <a:t> схем: державні, відомчі, локальні. </a:t>
            </a:r>
          </a:p>
          <a:p>
            <a:pPr marL="82296" indent="0">
              <a:buNone/>
            </a:pPr>
            <a:r>
              <a:rPr lang="en-US" sz="2400" dirty="0" smtClean="0"/>
              <a:t>	</a:t>
            </a:r>
            <a:r>
              <a:rPr lang="uk-UA" sz="2400" dirty="0" smtClean="0"/>
              <a:t>Державна </a:t>
            </a:r>
            <a:r>
              <a:rPr lang="uk-UA" sz="2400" dirty="0" err="1"/>
              <a:t>повірочна</a:t>
            </a:r>
            <a:r>
              <a:rPr lang="uk-UA" sz="2400" dirty="0"/>
              <a:t> схема оформляється у вигляді державного </a:t>
            </a:r>
            <a:r>
              <a:rPr lang="uk-UA" sz="2400" dirty="0" smtClean="0"/>
              <a:t>стандарту</a:t>
            </a:r>
            <a:r>
              <a:rPr lang="uk-UA" sz="2400" dirty="0"/>
              <a:t>, який має в своєму складі креслення </a:t>
            </a:r>
            <a:r>
              <a:rPr lang="uk-UA" sz="2400" dirty="0" err="1"/>
              <a:t>повірочної</a:t>
            </a:r>
            <a:r>
              <a:rPr lang="uk-UA" sz="2400" dirty="0"/>
              <a:t> схеми і необхідну </a:t>
            </a:r>
            <a:r>
              <a:rPr lang="uk-UA" sz="2400" dirty="0" smtClean="0"/>
              <a:t>текстову </a:t>
            </a:r>
            <a:r>
              <a:rPr lang="uk-UA" sz="2400" dirty="0"/>
              <a:t>частину. Відомчі і локальні </a:t>
            </a:r>
            <a:r>
              <a:rPr lang="uk-UA" sz="2400" dirty="0" err="1"/>
              <a:t>повірочні</a:t>
            </a:r>
            <a:r>
              <a:rPr lang="uk-UA" sz="2400" dirty="0"/>
              <a:t> схеми оформляються у </a:t>
            </a:r>
            <a:r>
              <a:rPr lang="uk-UA" sz="2400" dirty="0" smtClean="0"/>
              <a:t>вигляді </a:t>
            </a:r>
            <a:r>
              <a:rPr lang="uk-UA" sz="2400" dirty="0"/>
              <a:t>креслень, які при необхідності можуть доповнюватися текстовими </a:t>
            </a:r>
            <a:r>
              <a:rPr lang="uk-UA" sz="2400" dirty="0" smtClean="0"/>
              <a:t>поясненнями</a:t>
            </a:r>
            <a:r>
              <a:rPr lang="uk-UA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87074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grayscl/>
          </a:blip>
          <a:stretch>
            <a:fillRect/>
          </a:stretch>
        </p:blipFill>
        <p:spPr>
          <a:xfrm>
            <a:off x="2195736" y="62026"/>
            <a:ext cx="5616624" cy="6565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099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sz="2400" dirty="0" smtClean="0"/>
              <a:t>	На рисунку </a:t>
            </a:r>
            <a:r>
              <a:rPr lang="uk-UA" sz="2400" dirty="0"/>
              <a:t>наведено приклад державної </a:t>
            </a:r>
            <a:r>
              <a:rPr lang="uk-UA" sz="2400" dirty="0" err="1"/>
              <a:t>повірочної</a:t>
            </a:r>
            <a:r>
              <a:rPr lang="uk-UA" sz="2400" dirty="0"/>
              <a:t> схеми, де 1 – </a:t>
            </a:r>
            <a:r>
              <a:rPr lang="uk-UA" sz="2400" dirty="0" smtClean="0"/>
              <a:t>державний </a:t>
            </a:r>
            <a:r>
              <a:rPr lang="uk-UA" sz="2400" dirty="0"/>
              <a:t>еталон; 2 – метод передачі розміру одиниці; 3 – еталон-копія; </a:t>
            </a:r>
            <a:r>
              <a:rPr lang="uk-UA" sz="2400" dirty="0" smtClean="0"/>
              <a:t>4 </a:t>
            </a:r>
            <a:r>
              <a:rPr lang="uk-UA" sz="2400" dirty="0"/>
              <a:t>– еталон-порівняння; 5 – робочий еталон; 6-8 – зразкові засоби </a:t>
            </a:r>
            <a:r>
              <a:rPr lang="uk-UA" sz="2400" dirty="0" smtClean="0"/>
              <a:t>відповідного </a:t>
            </a:r>
            <a:r>
              <a:rPr lang="uk-UA" sz="2400" dirty="0"/>
              <a:t>розряду; 9 – зразкові засоби вимірювань, що запозичені з інших </a:t>
            </a:r>
            <a:r>
              <a:rPr lang="uk-UA" sz="2400" dirty="0" err="1" smtClean="0"/>
              <a:t>повірочних</a:t>
            </a:r>
            <a:r>
              <a:rPr lang="uk-UA" sz="2400" dirty="0" smtClean="0"/>
              <a:t> </a:t>
            </a:r>
            <a:r>
              <a:rPr lang="uk-UA" sz="2400" dirty="0"/>
              <a:t>схем; 10 – робочі засоби вимірювань.</a:t>
            </a:r>
          </a:p>
        </p:txBody>
      </p:sp>
    </p:spTree>
    <p:extLst>
      <p:ext uri="{BB962C8B-B14F-4D97-AF65-F5344CB8AC3E}">
        <p14:creationId xmlns:p14="http://schemas.microsoft.com/office/powerpoint/2010/main" val="2369186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82296" indent="0" algn="just">
              <a:buNone/>
            </a:pPr>
            <a:r>
              <a:rPr lang="uk-UA" sz="2400" dirty="0" smtClean="0"/>
              <a:t>	</a:t>
            </a:r>
            <a:r>
              <a:rPr lang="uk-UA" sz="2400" b="1" dirty="0" smtClean="0"/>
              <a:t>Державний </a:t>
            </a:r>
            <a:r>
              <a:rPr lang="uk-UA" sz="2400" b="1" dirty="0"/>
              <a:t>еталон </a:t>
            </a:r>
            <a:r>
              <a:rPr lang="uk-UA" sz="2400" dirty="0"/>
              <a:t>– еталон, що забезпечує відтворення та (або) </a:t>
            </a:r>
            <a:r>
              <a:rPr lang="uk-UA" sz="2400" dirty="0" smtClean="0"/>
              <a:t>зберігання </a:t>
            </a:r>
            <a:r>
              <a:rPr lang="uk-UA" sz="2400" dirty="0"/>
              <a:t>одиниці фізичної величини з найвищою в країні точністю. </a:t>
            </a:r>
          </a:p>
          <a:p>
            <a:pPr marL="82296" indent="0" algn="just">
              <a:buNone/>
            </a:pPr>
            <a:r>
              <a:rPr lang="uk-UA" sz="2400" dirty="0" smtClean="0"/>
              <a:t>	Висока </a:t>
            </a:r>
            <a:r>
              <a:rPr lang="uk-UA" sz="2400" dirty="0"/>
              <a:t>точність еталона не має сенсу, якщо її неможливо передати </a:t>
            </a:r>
            <a:r>
              <a:rPr lang="uk-UA" sz="2400" dirty="0" smtClean="0"/>
              <a:t>зразковим </a:t>
            </a:r>
            <a:r>
              <a:rPr lang="uk-UA" sz="2400" dirty="0"/>
              <a:t>і робочим засобам вимірювань</a:t>
            </a:r>
            <a:r>
              <a:rPr lang="uk-UA" sz="2400" dirty="0" smtClean="0"/>
              <a:t>.</a:t>
            </a:r>
          </a:p>
          <a:p>
            <a:pPr marL="82296" indent="0" algn="just">
              <a:buNone/>
            </a:pPr>
            <a:r>
              <a:rPr lang="uk-UA" sz="2400" dirty="0" smtClean="0"/>
              <a:t>	Передавання </a:t>
            </a:r>
            <a:r>
              <a:rPr lang="uk-UA" sz="2400" dirty="0"/>
              <a:t>розміру одиниці полягає в зведенні одиниці фізичної </a:t>
            </a:r>
            <a:r>
              <a:rPr lang="uk-UA" sz="2400" dirty="0" smtClean="0"/>
              <a:t>величини, яка відтворюється або зберігається засобом вимірювань, що </a:t>
            </a:r>
            <a:r>
              <a:rPr lang="uk-UA" sz="2400" dirty="0" err="1" smtClean="0"/>
              <a:t>повіряється</a:t>
            </a:r>
            <a:r>
              <a:rPr lang="uk-UA" sz="2400" dirty="0"/>
              <a:t>, до розміру одиниці, що відтворюється або зберігається </a:t>
            </a:r>
            <a:r>
              <a:rPr lang="uk-UA" sz="2400" dirty="0" smtClean="0"/>
              <a:t>еталоном</a:t>
            </a:r>
            <a:r>
              <a:rPr lang="uk-UA" sz="2400" dirty="0"/>
              <a:t>, зразковим засобом вимірювань, яке здійснюється при їх звірянні </a:t>
            </a:r>
            <a:r>
              <a:rPr lang="uk-UA" sz="2400" dirty="0" smtClean="0"/>
              <a:t>(</a:t>
            </a:r>
            <a:r>
              <a:rPr lang="uk-UA" sz="2400" dirty="0"/>
              <a:t>повірці).</a:t>
            </a:r>
          </a:p>
        </p:txBody>
      </p:sp>
    </p:spTree>
    <p:extLst>
      <p:ext uri="{BB962C8B-B14F-4D97-AF65-F5344CB8AC3E}">
        <p14:creationId xmlns:p14="http://schemas.microsoft.com/office/powerpoint/2010/main" val="3825232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124744"/>
            <a:ext cx="7498080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sz="2400" dirty="0" smtClean="0"/>
              <a:t>	</a:t>
            </a:r>
            <a:r>
              <a:rPr lang="uk-UA" sz="2400" b="1" dirty="0" smtClean="0"/>
              <a:t>Зразковим </a:t>
            </a:r>
            <a:r>
              <a:rPr lang="uk-UA" sz="2400" dirty="0" smtClean="0"/>
              <a:t>називають засіб вимірювальної техніки, який служить для повірки </a:t>
            </a:r>
            <a:r>
              <a:rPr lang="uk-UA" sz="2400" dirty="0"/>
              <a:t>інших засобів вимірювань і затверджений як зразковий. </a:t>
            </a:r>
          </a:p>
          <a:p>
            <a:pPr marL="82296" indent="0" algn="just">
              <a:buNone/>
            </a:pPr>
            <a:r>
              <a:rPr lang="uk-UA" sz="2400" dirty="0" smtClean="0"/>
              <a:t>	Робочим </a:t>
            </a:r>
            <a:r>
              <a:rPr lang="uk-UA" sz="2400" dirty="0"/>
              <a:t>називають засіб вимірювальної техніки, що застосовується для </a:t>
            </a:r>
            <a:r>
              <a:rPr lang="uk-UA" sz="2400" dirty="0" smtClean="0"/>
              <a:t>вимірювань</a:t>
            </a:r>
            <a:r>
              <a:rPr lang="uk-UA" sz="2400" dirty="0"/>
              <a:t>, не пов’язаний з передаванням розміру одиниці фізичної величини </a:t>
            </a:r>
            <a:r>
              <a:rPr lang="uk-UA" sz="2400" dirty="0" smtClean="0"/>
              <a:t>іншим </a:t>
            </a:r>
            <a:r>
              <a:rPr lang="uk-UA" sz="2400" dirty="0"/>
              <a:t>засобам. </a:t>
            </a:r>
          </a:p>
          <a:p>
            <a:pPr marL="82296" indent="0" algn="just">
              <a:buNone/>
            </a:pPr>
            <a:r>
              <a:rPr lang="uk-UA" sz="2400" dirty="0" smtClean="0"/>
              <a:t>	</a:t>
            </a:r>
            <a:r>
              <a:rPr lang="uk-UA" sz="2400" b="1" dirty="0" smtClean="0"/>
              <a:t>Еталон-копія</a:t>
            </a:r>
            <a:r>
              <a:rPr lang="uk-UA" sz="2400" dirty="0" smtClean="0"/>
              <a:t> </a:t>
            </a:r>
            <a:r>
              <a:rPr lang="uk-UA" sz="2400" dirty="0"/>
              <a:t>– еталон</a:t>
            </a:r>
            <a:r>
              <a:rPr lang="uk-UA" sz="2400" dirty="0" smtClean="0"/>
              <a:t>, призначений для передавання розміру фізичної величини </a:t>
            </a:r>
            <a:r>
              <a:rPr lang="uk-UA" sz="2400" dirty="0"/>
              <a:t>зразковим засобам вимірювальної техніки. </a:t>
            </a:r>
          </a:p>
        </p:txBody>
      </p:sp>
    </p:spTree>
    <p:extLst>
      <p:ext uri="{BB962C8B-B14F-4D97-AF65-F5344CB8AC3E}">
        <p14:creationId xmlns:p14="http://schemas.microsoft.com/office/powerpoint/2010/main" val="32089587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6E2BC06-38B5-430F-AB2C-EFE20583E5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учебного курса общие сведения</Template>
  <TotalTime>0</TotalTime>
  <Words>476</Words>
  <Application>Microsoft Office PowerPoint</Application>
  <PresentationFormat>Экран (4:3)</PresentationFormat>
  <Paragraphs>86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Calibri</vt:lpstr>
      <vt:lpstr>Corbel</vt:lpstr>
      <vt:lpstr>Gill Sans MT</vt:lpstr>
      <vt:lpstr>Verdana</vt:lpstr>
      <vt:lpstr>Wingdings</vt:lpstr>
      <vt:lpstr>Wingdings 2</vt:lpstr>
      <vt:lpstr>Солнцестояние</vt:lpstr>
      <vt:lpstr>Основи метрології</vt:lpstr>
      <vt:lpstr>Державна система забезпечення єдності вимірювань </vt:lpstr>
      <vt:lpstr>Повірочна схема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та функції метрологічної служби України</vt:lpstr>
      <vt:lpstr>Презентация PowerPoint</vt:lpstr>
      <vt:lpstr>Презентация PowerPoint</vt:lpstr>
      <vt:lpstr>Функції державної метрологічної служби: </vt:lpstr>
      <vt:lpstr>Функції державної метрологічної служби: </vt:lpstr>
      <vt:lpstr>Функції державної метрологічної служби: </vt:lpstr>
      <vt:lpstr> Міжнародні організації зі стандартизації</vt:lpstr>
      <vt:lpstr>Презентация PowerPoint</vt:lpstr>
      <vt:lpstr>Міжнародна електротехнічна комісія </vt:lpstr>
      <vt:lpstr>Презентация PowerPoint</vt:lpstr>
      <vt:lpstr>Міжнародна організація законодавчої метрології</vt:lpstr>
      <vt:lpstr>Презентация PowerPoint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2015-01-05T10:06:48Z</dcterms:created>
  <dcterms:modified xsi:type="dcterms:W3CDTF">2015-02-09T00:33:14Z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TC100822959990</vt:lpwstr>
  </property>
</Properties>
</file>