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2/9/2015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10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476672"/>
            <a:ext cx="7674056" cy="48006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За </a:t>
            </a:r>
            <a:r>
              <a:rPr lang="uk-UA" sz="2400" dirty="0"/>
              <a:t>способом створення обертального моменту або, іншими </a:t>
            </a:r>
            <a:r>
              <a:rPr lang="uk-UA" sz="2400" dirty="0" smtClean="0"/>
              <a:t>словами</a:t>
            </a:r>
            <a:r>
              <a:rPr lang="uk-UA" sz="2400" dirty="0"/>
              <a:t>, за способом перетворення електромагнітної </a:t>
            </a:r>
            <a:r>
              <a:rPr lang="uk-UA" sz="2400" dirty="0" smtClean="0"/>
              <a:t>енергії в </a:t>
            </a:r>
            <a:r>
              <a:rPr lang="uk-UA" sz="2400" dirty="0"/>
              <a:t>механічну </a:t>
            </a:r>
            <a:r>
              <a:rPr lang="uk-UA" sz="2400" dirty="0" smtClean="0"/>
              <a:t>енергію </a:t>
            </a:r>
            <a:r>
              <a:rPr lang="en-US" sz="2400" dirty="0" smtClean="0"/>
              <a:t>We</a:t>
            </a:r>
            <a:r>
              <a:rPr lang="uk-UA" sz="2400" dirty="0" smtClean="0"/>
              <a:t> переміщення рухомої частини електромеханічні вимірювальні перетворювачі </a:t>
            </a:r>
            <a:r>
              <a:rPr lang="uk-UA" sz="2400" dirty="0"/>
              <a:t>поділяються на такі види: </a:t>
            </a:r>
          </a:p>
          <a:p>
            <a:pPr algn="just"/>
            <a:r>
              <a:rPr lang="en-US" sz="2400" dirty="0" smtClean="0"/>
              <a:t>- </a:t>
            </a:r>
            <a:r>
              <a:rPr lang="uk-UA" sz="2400" dirty="0"/>
              <a:t>магнітоелектричні; </a:t>
            </a:r>
          </a:p>
          <a:p>
            <a:pPr algn="just"/>
            <a:r>
              <a:rPr lang="uk-UA" sz="2400" dirty="0"/>
              <a:t>- електродинамічні; </a:t>
            </a:r>
          </a:p>
          <a:p>
            <a:pPr algn="just"/>
            <a:r>
              <a:rPr lang="uk-UA" sz="2400" dirty="0"/>
              <a:t>- феродинамічні; </a:t>
            </a:r>
          </a:p>
          <a:p>
            <a:pPr algn="just"/>
            <a:r>
              <a:rPr lang="uk-UA" sz="2400" dirty="0"/>
              <a:t>- електростатичні; </a:t>
            </a:r>
          </a:p>
          <a:p>
            <a:pPr algn="just"/>
            <a:r>
              <a:rPr lang="uk-UA" sz="2400" dirty="0"/>
              <a:t>- електромагнітні; </a:t>
            </a:r>
          </a:p>
          <a:p>
            <a:pPr algn="just"/>
            <a:r>
              <a:rPr lang="uk-UA" sz="2400" dirty="0"/>
              <a:t>- індукційні.</a:t>
            </a:r>
          </a:p>
        </p:txBody>
      </p:sp>
    </p:spTree>
    <p:extLst>
      <p:ext uri="{BB962C8B-B14F-4D97-AF65-F5344CB8AC3E}">
        <p14:creationId xmlns:p14="http://schemas.microsoft.com/office/powerpoint/2010/main" val="41370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9776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ЕЛЕКТРОМЕХАНІЧНІ ВИМІРЮВАЛЬНІ </a:t>
            </a:r>
            <a:r>
              <a:rPr lang="uk-UA" sz="3600" dirty="0" smtClean="0"/>
              <a:t>ПРИЛАДИ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8064896" cy="48006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Електромеханічні </a:t>
            </a:r>
            <a:r>
              <a:rPr lang="uk-UA" sz="2400" dirty="0"/>
              <a:t>вимірювальні прилади відносять до аналогових </a:t>
            </a:r>
            <a:r>
              <a:rPr lang="uk-UA" sz="2400" dirty="0" smtClean="0"/>
              <a:t>засобів </a:t>
            </a:r>
            <a:r>
              <a:rPr lang="uk-UA" sz="2400" dirty="0"/>
              <a:t>вимірювання.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Засіб </a:t>
            </a:r>
            <a:r>
              <a:rPr lang="uk-UA" sz="2400" dirty="0"/>
              <a:t>вимірювання, в якому візуальний сигнал вимірювальної </a:t>
            </a:r>
            <a:r>
              <a:rPr lang="uk-UA" sz="2400" dirty="0" smtClean="0"/>
              <a:t>інформації </a:t>
            </a:r>
            <a:r>
              <a:rPr lang="uk-UA" sz="2400" dirty="0"/>
              <a:t>подається за допомогою шкали та вказівника, називається </a:t>
            </a:r>
            <a:r>
              <a:rPr lang="uk-UA" sz="2400" dirty="0" smtClean="0"/>
              <a:t>аналоговим </a:t>
            </a:r>
            <a:r>
              <a:rPr lang="uk-UA" sz="2400" dirty="0"/>
              <a:t>вимірювальним приладом.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В </a:t>
            </a:r>
            <a:r>
              <a:rPr lang="uk-UA" sz="2400" dirty="0"/>
              <a:t>свою чергу аналогові вимірювальні прилади поділяють на </a:t>
            </a:r>
            <a:r>
              <a:rPr lang="uk-UA" sz="2400" dirty="0" smtClean="0"/>
              <a:t>електромеханічні </a:t>
            </a:r>
            <a:r>
              <a:rPr lang="uk-UA" sz="2400" dirty="0"/>
              <a:t>і електронні.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Електромеханічними називають аналогові вимірювальні прилади, в яких </a:t>
            </a:r>
            <a:r>
              <a:rPr lang="uk-UA" sz="2400" dirty="0"/>
              <a:t>вхідна електрична величина перетворюється в лінійне або кутове </a:t>
            </a:r>
            <a:r>
              <a:rPr lang="uk-UA" sz="2400" dirty="0" smtClean="0"/>
              <a:t>переміщення </a:t>
            </a:r>
            <a:r>
              <a:rPr lang="uk-UA" sz="2400" dirty="0"/>
              <a:t>рухомої частини вимірювального механізму.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err="1" smtClean="0"/>
              <a:t>Електромеханічні</a:t>
            </a:r>
            <a:r>
              <a:rPr lang="ru-RU" sz="2400" dirty="0" smtClean="0"/>
              <a:t> </a:t>
            </a:r>
            <a:r>
              <a:rPr lang="ru-RU" sz="2400" dirty="0" err="1"/>
              <a:t>аналогові</a:t>
            </a:r>
            <a:r>
              <a:rPr lang="ru-RU" sz="2400" dirty="0"/>
              <a:t> </a:t>
            </a:r>
            <a:r>
              <a:rPr lang="ru-RU" sz="2400" dirty="0" err="1"/>
              <a:t>прилади</a:t>
            </a:r>
            <a:r>
              <a:rPr lang="ru-RU" sz="2400" dirty="0"/>
              <a:t> </a:t>
            </a:r>
            <a:r>
              <a:rPr lang="ru-RU" sz="2400" dirty="0" err="1"/>
              <a:t>прямої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будуються</a:t>
            </a:r>
            <a:r>
              <a:rPr lang="ru-RU" sz="2400" dirty="0"/>
              <a:t> за </a:t>
            </a:r>
            <a:r>
              <a:rPr lang="ru-RU" sz="2400" dirty="0" smtClean="0"/>
              <a:t>структурною схемою</a:t>
            </a:r>
            <a:endParaRPr lang="en-US" sz="2400" dirty="0" smtClean="0"/>
          </a:p>
          <a:p>
            <a:pPr marL="82296" indent="0" algn="just">
              <a:buNone/>
            </a:pPr>
            <a:endParaRPr lang="en-US" sz="2400" dirty="0"/>
          </a:p>
          <a:p>
            <a:pPr marL="82296" indent="0" algn="just">
              <a:buNone/>
            </a:pPr>
            <a:endParaRPr lang="en-US" sz="2400" dirty="0" smtClean="0"/>
          </a:p>
          <a:p>
            <a:pPr marL="82296" indent="0" algn="just">
              <a:buNone/>
            </a:pPr>
            <a:endParaRPr lang="en-US" sz="2400" dirty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У </a:t>
            </a:r>
            <a:r>
              <a:rPr lang="ru-RU" sz="2400" dirty="0" err="1"/>
              <a:t>вимірювальному</a:t>
            </a:r>
            <a:r>
              <a:rPr lang="ru-RU" sz="2400" dirty="0"/>
              <a:t> </a:t>
            </a:r>
            <a:r>
              <a:rPr lang="ru-RU" sz="2400" dirty="0" err="1"/>
              <a:t>колі</a:t>
            </a:r>
            <a:r>
              <a:rPr lang="ru-RU" sz="2400" dirty="0"/>
              <a:t> </a:t>
            </a:r>
            <a:r>
              <a:rPr lang="ru-RU" sz="2400" dirty="0" err="1"/>
              <a:t>вхідна</a:t>
            </a:r>
            <a:r>
              <a:rPr lang="ru-RU" sz="2400" dirty="0"/>
              <a:t> </a:t>
            </a:r>
            <a:r>
              <a:rPr lang="ru-RU" sz="2400" dirty="0" err="1"/>
              <a:t>електрична</a:t>
            </a:r>
            <a:r>
              <a:rPr lang="ru-RU" sz="2400" dirty="0"/>
              <a:t> величина Х </a:t>
            </a:r>
            <a:r>
              <a:rPr lang="ru-RU" sz="2400" dirty="0" err="1" smtClean="0"/>
              <a:t>перетворюється</a:t>
            </a:r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електричну</a:t>
            </a:r>
            <a:r>
              <a:rPr lang="ru-RU" sz="2400" dirty="0"/>
              <a:t> величину Х', яка </a:t>
            </a:r>
            <a:r>
              <a:rPr lang="ru-RU" sz="2400" dirty="0" err="1"/>
              <a:t>діє</a:t>
            </a:r>
            <a:r>
              <a:rPr lang="ru-RU" sz="2400" dirty="0"/>
              <a:t> на </a:t>
            </a:r>
            <a:r>
              <a:rPr lang="ru-RU" sz="2400" dirty="0" err="1"/>
              <a:t>вимірювальний</a:t>
            </a:r>
            <a:r>
              <a:rPr lang="ru-RU" sz="2400" dirty="0"/>
              <a:t> </a:t>
            </a:r>
            <a:r>
              <a:rPr lang="ru-RU" sz="2400" dirty="0" err="1"/>
              <a:t>механізм</a:t>
            </a:r>
            <a:r>
              <a:rPr lang="ru-RU" sz="2400" dirty="0"/>
              <a:t>. </a:t>
            </a:r>
            <a:r>
              <a:rPr lang="ru-RU" sz="2400" dirty="0" err="1" smtClean="0"/>
              <a:t>Вимірювальний</a:t>
            </a:r>
            <a:r>
              <a:rPr lang="ru-RU" sz="2400" dirty="0" smtClean="0"/>
              <a:t> </a:t>
            </a:r>
            <a:r>
              <a:rPr lang="ru-RU" sz="2400" dirty="0" err="1"/>
              <a:t>механізм</a:t>
            </a:r>
            <a:r>
              <a:rPr lang="ru-RU" sz="2400" dirty="0"/>
              <a:t> </a:t>
            </a:r>
            <a:r>
              <a:rPr lang="ru-RU" sz="2400" dirty="0" err="1"/>
              <a:t>перетворює</a:t>
            </a:r>
            <a:r>
              <a:rPr lang="ru-RU" sz="2400" dirty="0"/>
              <a:t> </a:t>
            </a:r>
            <a:r>
              <a:rPr lang="ru-RU" sz="2400" dirty="0" err="1"/>
              <a:t>електричну</a:t>
            </a:r>
            <a:r>
              <a:rPr lang="ru-RU" sz="2400" dirty="0"/>
              <a:t> величину Х' в </a:t>
            </a:r>
            <a:r>
              <a:rPr lang="ru-RU" sz="2400" dirty="0" err="1"/>
              <a:t>механічне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 err="1"/>
              <a:t>кутове</a:t>
            </a:r>
            <a:r>
              <a:rPr lang="ru-RU" sz="2400" dirty="0"/>
              <a:t> α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лінійне</a:t>
            </a:r>
            <a:r>
              <a:rPr lang="ru-RU" sz="2400" dirty="0"/>
              <a:t>) </a:t>
            </a:r>
            <a:r>
              <a:rPr lang="ru-RU" sz="2400" dirty="0" err="1" smtClean="0"/>
              <a:t>переміщення</a:t>
            </a:r>
            <a:r>
              <a:rPr lang="ru-RU" sz="2400" dirty="0" smtClean="0"/>
              <a:t> ,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відображається</a:t>
            </a:r>
            <a:r>
              <a:rPr lang="ru-RU" sz="2400" dirty="0"/>
              <a:t> на </a:t>
            </a:r>
            <a:r>
              <a:rPr lang="ru-RU" sz="2400" dirty="0" err="1" smtClean="0"/>
              <a:t>відліковому</a:t>
            </a:r>
            <a:r>
              <a:rPr lang="ru-RU" sz="2400" dirty="0" smtClean="0"/>
              <a:t> </a:t>
            </a:r>
            <a:r>
              <a:rPr lang="ru-RU" sz="2400" dirty="0" err="1"/>
              <a:t>пристрої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342534"/>
            <a:ext cx="7919418" cy="108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2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6632"/>
            <a:ext cx="7746064" cy="65527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Вимірювальний </a:t>
            </a:r>
            <a:r>
              <a:rPr lang="uk-UA" sz="2400" dirty="0"/>
              <a:t>механізм складається з рухомої та нерухомої </a:t>
            </a:r>
            <a:r>
              <a:rPr lang="uk-UA" sz="2400" dirty="0" smtClean="0"/>
              <a:t>частин</a:t>
            </a:r>
            <a:r>
              <a:rPr lang="uk-UA" sz="2400" dirty="0"/>
              <a:t>. Рухома частина вимірювального механізму встановлюється на </a:t>
            </a:r>
            <a:r>
              <a:rPr lang="uk-UA" sz="2400" dirty="0" smtClean="0"/>
              <a:t>кернах </a:t>
            </a:r>
            <a:r>
              <a:rPr lang="uk-UA" sz="2400" dirty="0"/>
              <a:t>(рис. </a:t>
            </a:r>
            <a:r>
              <a:rPr lang="uk-UA" sz="2400" dirty="0" smtClean="0"/>
              <a:t>а</a:t>
            </a:r>
            <a:r>
              <a:rPr lang="uk-UA" sz="2400" dirty="0"/>
              <a:t>), на розтяжках (рис. </a:t>
            </a:r>
            <a:r>
              <a:rPr lang="uk-UA" sz="2400" dirty="0" smtClean="0"/>
              <a:t>б</a:t>
            </a:r>
            <a:r>
              <a:rPr lang="uk-UA" sz="2400" dirty="0"/>
              <a:t>) та на підвісах (рис</a:t>
            </a:r>
            <a:r>
              <a:rPr lang="uk-UA" sz="2400" dirty="0" smtClean="0"/>
              <a:t>. </a:t>
            </a:r>
            <a:r>
              <a:rPr lang="uk-UA" sz="2400" dirty="0"/>
              <a:t>в). </a:t>
            </a:r>
          </a:p>
          <a:p>
            <a:pPr marL="82296" indent="0" algn="just">
              <a:buNone/>
            </a:pPr>
            <a:r>
              <a:rPr lang="en-US" sz="2400" dirty="0"/>
              <a:t>	</a:t>
            </a:r>
            <a:r>
              <a:rPr lang="uk-UA" sz="2400" dirty="0" smtClean="0"/>
              <a:t>Керни </a:t>
            </a:r>
            <a:r>
              <a:rPr lang="uk-UA" sz="2400" dirty="0"/>
              <a:t>– </a:t>
            </a:r>
            <a:r>
              <a:rPr lang="uk-UA" sz="2400" dirty="0" smtClean="0"/>
              <a:t>це два </a:t>
            </a:r>
            <a:r>
              <a:rPr lang="uk-UA" sz="2400" dirty="0" err="1" smtClean="0"/>
              <a:t>кусково</a:t>
            </a:r>
            <a:r>
              <a:rPr lang="uk-UA" sz="2400" dirty="0" smtClean="0"/>
              <a:t>-сталеві стержні, кінці яких загострені і упираються </a:t>
            </a:r>
            <a:r>
              <a:rPr lang="uk-UA" sz="2400" dirty="0"/>
              <a:t>в підп’ятники з дорогоцінних твердих каменів (агату, </a:t>
            </a:r>
            <a:r>
              <a:rPr lang="uk-UA" sz="2400" dirty="0" smtClean="0"/>
              <a:t>сапфіру</a:t>
            </a:r>
            <a:r>
              <a:rPr lang="uk-UA" sz="2400" dirty="0"/>
              <a:t>, корунду та ін.). Недоліком такої установки є наявність тертя в </a:t>
            </a:r>
            <a:r>
              <a:rPr lang="uk-UA" sz="2400" dirty="0" smtClean="0"/>
              <a:t>опорах. Розтяжки та підвіси </a:t>
            </a:r>
            <a:r>
              <a:rPr lang="uk-UA" sz="2400" dirty="0"/>
              <a:t>– </a:t>
            </a:r>
            <a:r>
              <a:rPr lang="uk-UA" sz="2400" dirty="0" smtClean="0"/>
              <a:t>це стрічечки з пружних матеріалів </a:t>
            </a:r>
            <a:r>
              <a:rPr lang="uk-UA" sz="2400" dirty="0"/>
              <a:t>(сплавів </a:t>
            </a:r>
            <a:r>
              <a:rPr lang="uk-UA" sz="2400" dirty="0" smtClean="0"/>
              <a:t>металів</a:t>
            </a:r>
            <a:r>
              <a:rPr lang="uk-UA" sz="2400" dirty="0"/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221087"/>
            <a:ext cx="4824536" cy="244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7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776864" cy="13407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Найбільш поширеним відліковим пристроєм в цих приладах є шкала з вказівником </a:t>
            </a:r>
            <a:r>
              <a:rPr lang="uk-UA" sz="2400" dirty="0"/>
              <a:t>(</a:t>
            </a:r>
            <a:r>
              <a:rPr lang="uk-UA" sz="2400" dirty="0" err="1" smtClean="0"/>
              <a:t>стрілковим</a:t>
            </a:r>
            <a:r>
              <a:rPr lang="uk-UA" sz="2400" dirty="0" smtClean="0"/>
              <a:t> чи світловим), зв’язаним з рухомою частиною механізм</a:t>
            </a:r>
            <a:r>
              <a:rPr lang="ru-RU" sz="2400" dirty="0" smtClean="0"/>
              <a:t>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132856"/>
            <a:ext cx="4750465" cy="45492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1124744"/>
            <a:ext cx="4464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>
              <a:buNone/>
            </a:pPr>
            <a:r>
              <a:rPr lang="uk-UA" sz="2000" dirty="0"/>
              <a:t>Позначення: </a:t>
            </a: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1 </a:t>
            </a:r>
            <a:r>
              <a:rPr lang="uk-UA" sz="2000" dirty="0"/>
              <a:t>– підп’ятники; </a:t>
            </a: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2 </a:t>
            </a:r>
            <a:r>
              <a:rPr lang="uk-UA" sz="2000" dirty="0"/>
              <a:t>– вісь, що закінчується кернами; </a:t>
            </a: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3 </a:t>
            </a:r>
            <a:r>
              <a:rPr lang="uk-UA" sz="2000" dirty="0"/>
              <a:t>– противаги; </a:t>
            </a: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4 </a:t>
            </a:r>
            <a:r>
              <a:rPr lang="uk-UA" sz="2000" dirty="0"/>
              <a:t>– пружина, що створює протидійний момент</a:t>
            </a:r>
            <a:r>
              <a:rPr lang="uk-UA" sz="2000" dirty="0" smtClean="0"/>
              <a:t>;</a:t>
            </a:r>
          </a:p>
          <a:p>
            <a:pPr marL="82296" indent="0">
              <a:buNone/>
            </a:pPr>
            <a:r>
              <a:rPr lang="uk-UA" sz="2000" dirty="0" smtClean="0"/>
              <a:t>5 </a:t>
            </a:r>
            <a:r>
              <a:rPr lang="uk-UA" sz="2000" dirty="0"/>
              <a:t>– стрілка (вказівник); </a:t>
            </a:r>
            <a:endParaRPr lang="uk-UA" sz="2000" dirty="0" smtClean="0"/>
          </a:p>
          <a:p>
            <a:pPr marL="82296" indent="0">
              <a:buNone/>
            </a:pPr>
            <a:r>
              <a:rPr lang="uk-UA" sz="2000" dirty="0" smtClean="0"/>
              <a:t>6 </a:t>
            </a:r>
            <a:r>
              <a:rPr lang="uk-UA" sz="2000" dirty="0"/>
              <a:t>– шкала.</a:t>
            </a:r>
          </a:p>
          <a:p>
            <a:pPr marL="82296" indent="0">
              <a:buNone/>
            </a:pPr>
            <a:r>
              <a:rPr lang="uk-UA" sz="2000" dirty="0" smtClean="0"/>
              <a:t>	Елементи </a:t>
            </a:r>
            <a:r>
              <a:rPr lang="uk-UA" sz="2000" dirty="0"/>
              <a:t>конструкції 2, 3, 4 і 6 утворюють рухому частину, а 1 і 5 відносяться до нерухомої частини вимірювального механізму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71632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548680"/>
            <a:ext cx="7746064" cy="56997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У </a:t>
            </a:r>
            <a:r>
              <a:rPr lang="ru-RU" sz="2400" dirty="0" err="1" smtClean="0"/>
              <a:t>вимірювальному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наведено на </a:t>
            </a:r>
            <a:r>
              <a:rPr lang="ru-RU" sz="2400" dirty="0" err="1" smtClean="0"/>
              <a:t>попередньому</a:t>
            </a:r>
            <a:r>
              <a:rPr lang="ru-RU" sz="2400" dirty="0" smtClean="0"/>
              <a:t> рисунку, </a:t>
            </a:r>
            <a:r>
              <a:rPr lang="ru-RU" sz="2400" dirty="0" err="1"/>
              <a:t>вхідна</a:t>
            </a:r>
            <a:r>
              <a:rPr lang="ru-RU" sz="2400" dirty="0"/>
              <a:t> </a:t>
            </a:r>
            <a:r>
              <a:rPr lang="ru-RU" sz="2400" dirty="0" err="1" smtClean="0"/>
              <a:t>електрична</a:t>
            </a:r>
            <a:r>
              <a:rPr lang="ru-RU" sz="2400" dirty="0" smtClean="0"/>
              <a:t> </a:t>
            </a:r>
            <a:r>
              <a:rPr lang="ru-RU" sz="2400" dirty="0"/>
              <a:t>величина </a:t>
            </a:r>
            <a:r>
              <a:rPr lang="ru-RU" sz="2400" dirty="0" err="1"/>
              <a:t>перетворюється</a:t>
            </a:r>
            <a:r>
              <a:rPr lang="ru-RU" sz="2400" dirty="0"/>
              <a:t> в </a:t>
            </a:r>
            <a:r>
              <a:rPr lang="ru-RU" sz="2400" dirty="0" err="1"/>
              <a:t>кутове</a:t>
            </a:r>
            <a:r>
              <a:rPr lang="ru-RU" sz="2400" dirty="0"/>
              <a:t> </a:t>
            </a:r>
            <a:r>
              <a:rPr lang="ru-RU" sz="2400" dirty="0" err="1"/>
              <a:t>переміщення</a:t>
            </a:r>
            <a:r>
              <a:rPr lang="ru-RU" sz="2400" dirty="0"/>
              <a:t> α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 smtClean="0"/>
              <a:t>рухомої</a:t>
            </a:r>
            <a:r>
              <a:rPr lang="ru-RU" sz="2400" dirty="0" smtClean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.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кутових</a:t>
            </a:r>
            <a:r>
              <a:rPr lang="ru-RU" sz="2400" dirty="0"/>
              <a:t> </a:t>
            </a:r>
            <a:r>
              <a:rPr lang="ru-RU" sz="2400" dirty="0" err="1"/>
              <a:t>переміщень</a:t>
            </a:r>
            <a:r>
              <a:rPr lang="ru-RU" sz="2400" dirty="0"/>
              <a:t> </a:t>
            </a:r>
            <a:r>
              <a:rPr lang="ru-RU" sz="2400" dirty="0" err="1"/>
              <a:t>рухомої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 smtClean="0"/>
              <a:t>механізму</a:t>
            </a:r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ньому</a:t>
            </a:r>
            <a:r>
              <a:rPr lang="ru-RU" sz="2400" dirty="0"/>
              <a:t> </a:t>
            </a:r>
            <a:r>
              <a:rPr lang="ru-RU" sz="2400" dirty="0" err="1"/>
              <a:t>відбуваються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процеси</a:t>
            </a:r>
            <a:r>
              <a:rPr lang="ru-RU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Із </a:t>
            </a:r>
            <a:r>
              <a:rPr lang="uk-UA" sz="2400" dirty="0"/>
              <a:t>теоретичної механіки відомо (правило Лагранжа), що при </a:t>
            </a:r>
            <a:r>
              <a:rPr lang="uk-UA" sz="2400" dirty="0" smtClean="0"/>
              <a:t>обертанні твердого тіла навколо осі добуток моменту інерції на кутове прискорення </a:t>
            </a:r>
            <a:r>
              <a:rPr lang="uk-UA" sz="2400" dirty="0"/>
              <a:t>дорівнює сумі моментів сил, що діють на тіло відносно тієї </a:t>
            </a:r>
            <a:r>
              <a:rPr lang="uk-UA" sz="2400" dirty="0" smtClean="0"/>
              <a:t>самої </a:t>
            </a:r>
            <a:r>
              <a:rPr lang="uk-UA" sz="2400" dirty="0"/>
              <a:t>осі, тобто </a:t>
            </a:r>
          </a:p>
          <a:p>
            <a:pPr algn="just"/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540" y="4581128"/>
            <a:ext cx="2088232" cy="105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1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-27384"/>
                <a:ext cx="7992888" cy="6768752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На рухому частину вимірювального механізму при її русі діють такі </a:t>
                </a:r>
                <a:r>
                  <a:rPr lang="uk-UA" sz="2400" dirty="0"/>
                  <a:t>моменти: </a:t>
                </a:r>
              </a:p>
              <a:p>
                <a:pPr algn="just"/>
                <a:r>
                  <a:rPr lang="uk-UA" sz="2400" dirty="0"/>
                  <a:t>1. Електромагнітна енергія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i="1" baseline="-25000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2400" baseline="-25000" dirty="0" smtClean="0"/>
                  <a:t> </a:t>
                </a:r>
                <a:r>
                  <a:rPr lang="uk-UA" sz="2400" dirty="0" smtClean="0"/>
                  <a:t>створює </a:t>
                </a:r>
                <a:r>
                  <a:rPr lang="uk-UA" sz="2400" dirty="0"/>
                  <a:t>обертальний </a:t>
                </a:r>
                <a:r>
                  <a:rPr lang="uk-UA" sz="2400" dirty="0" smtClean="0"/>
                  <a:t>момент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ru-RU" sz="2400" i="1" baseline="-25000" dirty="0" smtClean="0">
                        <a:latin typeface="Cambria Math" panose="02040503050406030204" pitchFamily="18" charset="0"/>
                      </a:rPr>
                      <m:t>об</m:t>
                    </m:r>
                  </m:oMath>
                </a14:m>
                <a:r>
                  <a:rPr lang="uk-UA" sz="2400" dirty="0" smtClean="0"/>
                  <a:t> який </a:t>
                </a:r>
                <a:r>
                  <a:rPr lang="uk-UA" sz="2400" dirty="0"/>
                  <a:t>виникає від дії вимірюваної величини і повертає рухому частину в </a:t>
                </a:r>
                <a:r>
                  <a:rPr lang="uk-UA" sz="2400" dirty="0" smtClean="0"/>
                  <a:t>бік </a:t>
                </a:r>
                <a:r>
                  <a:rPr lang="uk-UA" sz="2400" dirty="0"/>
                  <a:t>зростання </a:t>
                </a:r>
                <a:r>
                  <a:rPr lang="uk-UA" sz="2400" dirty="0" smtClean="0"/>
                  <a:t>показів</a:t>
                </a:r>
              </a:p>
              <a:p>
                <a:pPr algn="just"/>
                <a:endParaRPr lang="uk-UA" sz="2400" dirty="0" smtClean="0"/>
              </a:p>
              <a:p>
                <a:pPr algn="just"/>
                <a:r>
                  <a:rPr lang="ru-RU" sz="2400" dirty="0" smtClean="0"/>
                  <a:t>2</a:t>
                </a:r>
                <a:r>
                  <a:rPr lang="ru-RU" sz="2400" dirty="0"/>
                  <a:t>. Коли б повороту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ніщо</a:t>
                </a:r>
                <a:r>
                  <a:rPr lang="ru-RU" sz="2400" dirty="0"/>
                  <a:t> не </a:t>
                </a:r>
                <a:r>
                  <a:rPr lang="ru-RU" sz="2400" dirty="0" err="1"/>
                  <a:t>заважало</a:t>
                </a:r>
                <a:r>
                  <a:rPr lang="ru-RU" sz="2400" dirty="0"/>
                  <a:t>, то вона при </a:t>
                </a:r>
                <a:r>
                  <a:rPr lang="ru-RU" sz="2400" dirty="0" smtClean="0"/>
                  <a:t>будь-</a:t>
                </a:r>
                <a:r>
                  <a:rPr lang="ru-RU" sz="2400" dirty="0" err="1" smtClean="0"/>
                  <a:t>якому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значенні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відмінному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нуля, </a:t>
                </a:r>
                <a:r>
                  <a:rPr lang="ru-RU" sz="2400" dirty="0" err="1" smtClean="0"/>
                  <a:t>поверталася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б до упора. В </a:t>
                </a:r>
                <a:r>
                  <a:rPr lang="ru-RU" sz="2400" dirty="0" err="1"/>
                  <a:t>результаті</a:t>
                </a:r>
                <a:r>
                  <a:rPr lang="ru-RU" sz="2400" dirty="0"/>
                  <a:t> повороту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одночасно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закручується</a:t>
                </a:r>
                <a:r>
                  <a:rPr lang="ru-RU" sz="2400" dirty="0" smtClean="0"/>
                  <a:t> пружина, яка </a:t>
                </a:r>
                <a:r>
                  <a:rPr lang="ru-RU" sz="2400" dirty="0" err="1" smtClean="0"/>
                  <a:t>створює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протидійний</a:t>
                </a:r>
                <a:r>
                  <a:rPr lang="ru-RU" sz="2400" dirty="0" smtClean="0"/>
                  <a:t> момент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ru-RU" sz="2400" b="0" i="1" baseline="-25000" dirty="0" smtClean="0">
                        <a:latin typeface="Cambria Math" panose="02040503050406030204" pitchFamily="18" charset="0"/>
                      </a:rPr>
                      <m:t>пр</m:t>
                    </m:r>
                  </m:oMath>
                </a14:m>
                <a:r>
                  <a:rPr lang="ru-RU" sz="2400" dirty="0" smtClean="0"/>
                  <a:t>, </a:t>
                </a:r>
                <a:r>
                  <a:rPr lang="ru-RU" sz="2400" dirty="0" err="1" smtClean="0"/>
                  <a:t>пропорційний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куту повороту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uk-UA" sz="2400" dirty="0" smtClean="0"/>
              </a:p>
              <a:p>
                <a:pPr algn="just"/>
                <a:endParaRPr lang="ru-RU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де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ru-RU" sz="2400" i="1" baseline="-25000" dirty="0" err="1" smtClean="0">
                        <a:latin typeface="Cambria Math" panose="02040503050406030204" pitchFamily="18" charset="0"/>
                      </a:rPr>
                      <m:t>пт</m:t>
                    </m:r>
                  </m:oMath>
                </a14:m>
                <a:r>
                  <a:rPr lang="ru-RU" sz="2400" dirty="0" smtClean="0"/>
                  <a:t> - </a:t>
                </a:r>
                <a:r>
                  <a:rPr lang="ru-RU" sz="2400" dirty="0" err="1" smtClean="0"/>
                  <a:t>питомий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протидійний</a:t>
                </a:r>
                <a:r>
                  <a:rPr lang="ru-RU" sz="2400" dirty="0" smtClean="0"/>
                  <a:t> момент </a:t>
                </a:r>
                <a:r>
                  <a:rPr lang="ru-RU" sz="2400" dirty="0" err="1" smtClean="0"/>
                  <a:t>пружини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тобто</a:t>
                </a:r>
                <a:r>
                  <a:rPr lang="ru-RU" sz="2400" dirty="0" smtClean="0"/>
                  <a:t> момент, </a:t>
                </a:r>
                <a:r>
                  <a:rPr lang="ru-RU" sz="2400" dirty="0" err="1" smtClean="0"/>
                  <a:t>який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виникає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при </a:t>
                </a:r>
                <a:r>
                  <a:rPr lang="ru-RU" sz="2400" dirty="0" err="1"/>
                  <a:t>закручуванні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пружини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одиницю</a:t>
                </a:r>
                <a:r>
                  <a:rPr lang="ru-RU" sz="2400" dirty="0"/>
                  <a:t> кута. Знак </a:t>
                </a:r>
                <a:r>
                  <a:rPr lang="ru-RU" sz="2400" dirty="0" err="1"/>
                  <a:t>мінус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– тому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протидійний</a:t>
                </a:r>
                <a:r>
                  <a:rPr lang="ru-RU" sz="2400" dirty="0"/>
                  <a:t> момент направлений </a:t>
                </a:r>
                <a:r>
                  <a:rPr lang="ru-RU" sz="2400" dirty="0" err="1"/>
                  <a:t>назустріч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обертальному</a:t>
                </a: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-27384"/>
                <a:ext cx="7992888" cy="6768752"/>
              </a:xfrm>
              <a:blipFill rotWithShape="0">
                <a:blip r:embed="rId2"/>
                <a:stretch>
                  <a:fillRect l="-76" t="-721" r="-1220" b="-450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921494"/>
            <a:ext cx="1440160" cy="6734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8" y="4869160"/>
            <a:ext cx="2252852" cy="47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28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116632"/>
                <a:ext cx="7776864" cy="6624736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uk-UA" sz="2400" dirty="0"/>
                  <a:t>3. </a:t>
                </a:r>
                <a:r>
                  <a:rPr lang="uk-UA" sz="2400" dirty="0" smtClean="0"/>
                  <a:t>При </a:t>
                </a:r>
                <a:r>
                  <a:rPr lang="uk-UA" sz="2400" dirty="0"/>
                  <a:t>обертанні рухомої частини механізму в результаті тертя </a:t>
                </a:r>
                <a:r>
                  <a:rPr lang="uk-UA" sz="2400" dirty="0" smtClean="0"/>
                  <a:t>його рухомих частин з повітрям, а також в результаті електромагнітних процесів </a:t>
                </a:r>
                <a:r>
                  <a:rPr lang="uk-UA" sz="2400" dirty="0"/>
                  <a:t>в рухомій частині виникає гальмування. Це гальмування </a:t>
                </a:r>
                <a:r>
                  <a:rPr lang="uk-UA" sz="2400" dirty="0" smtClean="0"/>
                  <a:t>характеризується моментом заспокоєння </a:t>
                </a:r>
                <a14:m>
                  <m:oMath xmlns:m="http://schemas.openxmlformats.org/officeDocument/2006/math">
                    <m:r>
                      <a:rPr lang="uk-UA" sz="2400" i="1" dirty="0" smtClean="0">
                        <a:latin typeface="Cambria Math" panose="02040503050406030204" pitchFamily="18" charset="0"/>
                      </a:rPr>
                      <m:t>М</m:t>
                    </m:r>
                    <m:r>
                      <a:rPr lang="uk-UA" sz="2400" i="1" baseline="-25000" dirty="0" err="1" smtClean="0">
                        <a:latin typeface="Cambria Math" panose="02040503050406030204" pitchFamily="18" charset="0"/>
                      </a:rPr>
                      <m:t>з</m:t>
                    </m:r>
                  </m:oMath>
                </a14:m>
                <a:r>
                  <a:rPr lang="uk-UA" sz="2400" dirty="0" smtClean="0"/>
                  <a:t> який пропорційний кутовій швидкості:</a:t>
                </a:r>
              </a:p>
              <a:p>
                <a:pPr algn="just"/>
                <a:endParaRPr lang="ru-RU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де</a:t>
                </a:r>
                <a:r>
                  <a:rPr lang="ru-RU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ru-RU" sz="2400" dirty="0" smtClean="0"/>
                  <a:t> </a:t>
                </a:r>
                <a:r>
                  <a:rPr lang="ru-RU" sz="2400" dirty="0"/>
                  <a:t>– </a:t>
                </a:r>
                <a:r>
                  <a:rPr lang="ru-RU" sz="2400" dirty="0" err="1"/>
                  <a:t>коефіцієнт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заспокоєння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залежить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конструкції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частини</a:t>
                </a:r>
                <a:r>
                  <a:rPr lang="ru-RU" sz="2400" dirty="0" smtClean="0"/>
                  <a:t>.</a:t>
                </a:r>
              </a:p>
              <a:p>
                <a:pPr marL="82296" indent="0" algn="just">
                  <a:buNone/>
                </a:pPr>
                <a:endParaRPr lang="ru-RU" sz="2400" dirty="0" smtClean="0"/>
              </a:p>
              <a:p>
                <a:pPr algn="just"/>
                <a:r>
                  <a:rPr lang="ru-RU" sz="2400" dirty="0"/>
                  <a:t>4. </a:t>
                </a:r>
                <a:r>
                  <a:rPr lang="ru-RU" sz="2400" dirty="0" err="1"/>
                  <a:t>Пр</a:t>
                </a:r>
                <a:r>
                  <a:rPr lang="ru-RU" sz="2400" dirty="0"/>
                  <a:t> и </a:t>
                </a:r>
                <a:r>
                  <a:rPr lang="ru-RU" sz="2400" dirty="0" err="1"/>
                  <a:t>встановленні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механізму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осі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закінчується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кернами, </a:t>
                </a:r>
                <a:r>
                  <a:rPr lang="ru-RU" sz="2400" dirty="0" err="1"/>
                  <a:t>виникає</a:t>
                </a:r>
                <a:r>
                  <a:rPr lang="ru-RU" sz="2400" dirty="0"/>
                  <a:t> момент </a:t>
                </a:r>
                <a:r>
                  <a:rPr lang="ru-RU" sz="2400" dirty="0" err="1" smtClean="0"/>
                  <a:t>тертя</a:t>
                </a:r>
                <a:endParaRPr lang="ru-RU" sz="2400" dirty="0" smtClean="0"/>
              </a:p>
              <a:p>
                <a:pPr algn="just"/>
                <a:endParaRPr lang="ru-RU" sz="2400" dirty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де </a:t>
                </a:r>
                <a:r>
                  <a:rPr lang="en-US" sz="2400" dirty="0" smtClean="0"/>
                  <a:t>k </a:t>
                </a:r>
                <a:r>
                  <a:rPr lang="en-US" sz="2400" dirty="0"/>
                  <a:t>– </a:t>
                </a:r>
                <a:r>
                  <a:rPr lang="uk-UA" sz="2400" dirty="0"/>
                  <a:t>коефіцієнт пропорційності</a:t>
                </a:r>
                <a:r>
                  <a:rPr lang="uk-UA" sz="2400" dirty="0" smtClean="0"/>
                  <a:t>; – </a:t>
                </a:r>
                <a:r>
                  <a:rPr lang="uk-UA" sz="2400" dirty="0"/>
                  <a:t>вага рухомої частини </a:t>
                </a:r>
                <a:r>
                  <a:rPr lang="uk-UA" sz="2400" dirty="0" smtClean="0"/>
                  <a:t>вимірювального </a:t>
                </a:r>
                <a:r>
                  <a:rPr lang="uk-UA" sz="2400" dirty="0"/>
                  <a:t>механізму.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116632"/>
                <a:ext cx="7776864" cy="6624736"/>
              </a:xfrm>
              <a:blipFill rotWithShape="0">
                <a:blip r:embed="rId2"/>
                <a:stretch>
                  <a:fillRect l="-157" t="-736" r="-117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2420888"/>
            <a:ext cx="1584112" cy="6910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400" y="5085184"/>
            <a:ext cx="2019248" cy="44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0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6632"/>
                <a:ext cx="7848872" cy="6624736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Підставимо</a:t>
                </a:r>
                <a:r>
                  <a:rPr lang="ru-RU" sz="2400" dirty="0" smtClean="0"/>
                  <a:t> в праву </a:t>
                </a:r>
                <a:r>
                  <a:rPr lang="ru-RU" sz="2400" dirty="0" err="1" smtClean="0"/>
                  <a:t>частину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рівняння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значення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моментів</a:t>
                </a:r>
                <a:r>
                  <a:rPr lang="ru-RU" sz="2400" dirty="0" smtClean="0"/>
                  <a:t> і </a:t>
                </a:r>
                <a:r>
                  <a:rPr lang="ru-RU" sz="2400" dirty="0" err="1" smtClean="0"/>
                  <a:t>отримаємо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:endParaRPr lang="ru-RU" sz="2400" dirty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або</a:t>
                </a:r>
              </a:p>
              <a:p>
                <a:pPr marL="82296" indent="0" algn="just">
                  <a:buNone/>
                </a:pPr>
                <a:endParaRPr lang="ru-RU" sz="2400" dirty="0" smtClean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	Отримане рівняння називають рівнянням руху рухомої частини </a:t>
                </a:r>
                <a:r>
                  <a:rPr lang="uk-UA" sz="2400" dirty="0"/>
                  <a:t>вимірювального механізму. </a:t>
                </a:r>
              </a:p>
              <a:p>
                <a:pPr marL="82296" indent="0" algn="just">
                  <a:buNone/>
                </a:pPr>
                <a:r>
                  <a:rPr lang="uk-UA" sz="2400" dirty="0" smtClean="0"/>
                  <a:t>	Якщо </a:t>
                </a:r>
                <a:r>
                  <a:rPr lang="uk-UA" sz="2400" dirty="0"/>
                  <a:t>розв’язати </a:t>
                </a:r>
                <a:r>
                  <a:rPr lang="uk-UA" sz="2400" dirty="0" smtClean="0"/>
                  <a:t>його </a:t>
                </a:r>
                <a:r>
                  <a:rPr lang="uk-UA" sz="2400" dirty="0"/>
                  <a:t>для конкретного вимірювального механізму, </a:t>
                </a:r>
                <a:r>
                  <a:rPr lang="uk-UA" sz="2400" dirty="0" smtClean="0"/>
                  <a:t>то </a:t>
                </a:r>
                <a:r>
                  <a:rPr lang="uk-UA" sz="2400" dirty="0"/>
                  <a:t>можна отримати залежності зміни кута повороту з часом: </a:t>
                </a:r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ru-RU" sz="2400" dirty="0" smtClean="0"/>
                  <a:t>	В </a:t>
                </a:r>
                <a:r>
                  <a:rPr lang="ru-RU" sz="2400" dirty="0"/>
                  <a:t>статичному </a:t>
                </a:r>
                <a:r>
                  <a:rPr lang="ru-RU" sz="2400" dirty="0" err="1"/>
                  <a:t>режимі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роботи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вимірювального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перетворювача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обертальний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і </a:t>
                </a:r>
                <a:r>
                  <a:rPr lang="ru-RU" sz="2400" dirty="0" err="1"/>
                  <a:t>протидійний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моменти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зрівноважені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Ця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рівність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використовується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для </a:t>
                </a:r>
                <a:r>
                  <a:rPr lang="ru-RU" sz="2400" dirty="0" err="1"/>
                  <a:t>отримання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рівняння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перетворення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для конкретного типу </a:t>
                </a:r>
                <a:r>
                  <a:rPr lang="ru-RU" sz="2400" dirty="0" err="1"/>
                  <a:t>вимірювального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механізму</a:t>
                </a:r>
                <a:r>
                  <a:rPr lang="ru-RU" sz="2400" dirty="0"/>
                  <a:t>.</a:t>
                </a: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6632"/>
                <a:ext cx="7848872" cy="6624736"/>
              </a:xfrm>
              <a:blipFill rotWithShape="0">
                <a:blip r:embed="rId2"/>
                <a:stretch>
                  <a:fillRect l="-78" t="-736" r="-1165" b="-331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556792"/>
            <a:ext cx="4646574" cy="8897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4639" y="908720"/>
            <a:ext cx="3770337" cy="7920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0743" y="5272138"/>
            <a:ext cx="1615393" cy="38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28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152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Основи метрології</vt:lpstr>
      <vt:lpstr>ЕЛЕКТРОМЕХАНІЧНІ ВИМІРЮВАЛЬНІ ПРИЛАДИ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2015-02-09T14:58:51Z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