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34"/>
  </p:notesMasterIdLst>
  <p:sldIdLst>
    <p:sldId id="256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704" autoAdjust="0"/>
  </p:normalViewPr>
  <p:slideViewPr>
    <p:cSldViewPr>
      <p:cViewPr varScale="1">
        <p:scale>
          <a:sx n="76" d="100"/>
          <a:sy n="76" d="100"/>
        </p:scale>
        <p:origin x="88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4/24/2015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4/24/2015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12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В </a:t>
            </a:r>
            <a:r>
              <a:rPr lang="ru-RU" sz="2400" dirty="0"/>
              <a:t>амперметрах з </a:t>
            </a:r>
            <a:r>
              <a:rPr lang="ru-RU" sz="2400" dirty="0" err="1"/>
              <a:t>послідовною</a:t>
            </a:r>
            <a:r>
              <a:rPr lang="ru-RU" sz="2400" dirty="0"/>
              <a:t> схемою </a:t>
            </a:r>
            <a:r>
              <a:rPr lang="ru-RU" sz="2400" dirty="0" err="1"/>
              <a:t>з’єднання</a:t>
            </a:r>
            <a:r>
              <a:rPr lang="ru-RU" sz="2400" dirty="0"/>
              <a:t> </a:t>
            </a:r>
            <a:r>
              <a:rPr lang="ru-RU" sz="2400" dirty="0" err="1"/>
              <a:t>котушок</a:t>
            </a:r>
            <a:r>
              <a:rPr lang="ru-RU" sz="2400" dirty="0"/>
              <a:t> </a:t>
            </a:r>
            <a:r>
              <a:rPr lang="ru-RU" sz="2400" dirty="0" err="1"/>
              <a:t>опір</a:t>
            </a:r>
            <a:r>
              <a:rPr lang="ru-RU" sz="2400" dirty="0"/>
              <a:t> кола </a:t>
            </a:r>
            <a:r>
              <a:rPr lang="ru-RU" sz="2400" dirty="0" err="1"/>
              <a:t>приладу</a:t>
            </a:r>
            <a:r>
              <a:rPr lang="ru-RU" sz="2400" dirty="0"/>
              <a:t> </a:t>
            </a:r>
            <a:r>
              <a:rPr lang="ru-RU" sz="2400" dirty="0" err="1"/>
              <a:t>значно</a:t>
            </a:r>
            <a:r>
              <a:rPr lang="ru-RU" sz="2400" dirty="0"/>
              <a:t> </a:t>
            </a:r>
            <a:r>
              <a:rPr lang="ru-RU" sz="2400" dirty="0" err="1"/>
              <a:t>менший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опору кола, в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вимірюється</a:t>
            </a:r>
            <a:r>
              <a:rPr lang="ru-RU" sz="2400" dirty="0"/>
              <a:t> струм. Тому </a:t>
            </a:r>
            <a:r>
              <a:rPr lang="ru-RU" sz="2400" dirty="0" err="1"/>
              <a:t>зміна</a:t>
            </a:r>
            <a:r>
              <a:rPr lang="ru-RU" sz="2400" dirty="0"/>
              <a:t> опору </a:t>
            </a:r>
            <a:r>
              <a:rPr lang="ru-RU" sz="2400" dirty="0" err="1"/>
              <a:t>приладу</a:t>
            </a:r>
            <a:r>
              <a:rPr lang="ru-RU" sz="2400" dirty="0"/>
              <a:t> при </a:t>
            </a:r>
            <a:r>
              <a:rPr lang="ru-RU" sz="2400" dirty="0" err="1"/>
              <a:t>зміні</a:t>
            </a:r>
            <a:r>
              <a:rPr lang="ru-RU" sz="2400" dirty="0"/>
              <a:t> </a:t>
            </a:r>
            <a:r>
              <a:rPr lang="ru-RU" sz="2400" dirty="0" err="1"/>
              <a:t>частоти</a:t>
            </a:r>
            <a:r>
              <a:rPr lang="ru-RU" sz="2400" dirty="0"/>
              <a:t> </a:t>
            </a:r>
            <a:r>
              <a:rPr lang="ru-RU" sz="2400" dirty="0" err="1"/>
              <a:t>вимірюваного</a:t>
            </a:r>
            <a:r>
              <a:rPr lang="ru-RU" sz="2400" dirty="0"/>
              <a:t> струму мало </a:t>
            </a:r>
            <a:r>
              <a:rPr lang="ru-RU" sz="2400" dirty="0" err="1"/>
              <a:t>впливає</a:t>
            </a:r>
            <a:r>
              <a:rPr lang="ru-RU" sz="2400" dirty="0"/>
              <a:t> на </a:t>
            </a:r>
            <a:r>
              <a:rPr lang="ru-RU" sz="2400" dirty="0" err="1"/>
              <a:t>покази</a:t>
            </a:r>
            <a:r>
              <a:rPr lang="ru-RU" sz="2400" dirty="0"/>
              <a:t> </a:t>
            </a:r>
            <a:r>
              <a:rPr lang="ru-RU" sz="2400" dirty="0" err="1"/>
              <a:t>приладу</a:t>
            </a:r>
            <a:r>
              <a:rPr lang="ru-RU" sz="2400" dirty="0"/>
              <a:t>.</a:t>
            </a:r>
            <a:endParaRPr lang="uk-UA" sz="2400" dirty="0"/>
          </a:p>
          <a:p>
            <a:pPr marL="82296" indent="0" algn="just">
              <a:buNone/>
            </a:pPr>
            <a:r>
              <a:rPr lang="ru-RU" sz="2400" dirty="0" smtClean="0"/>
              <a:t>	У вольтметрах струм через </a:t>
            </a:r>
            <a:r>
              <a:rPr lang="ru-RU" sz="2400" dirty="0" err="1" smtClean="0"/>
              <a:t>вимірювальний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механізм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заданій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напрузі</a:t>
            </a:r>
            <a:r>
              <a:rPr lang="ru-RU" sz="2400" dirty="0" smtClean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опором </a:t>
            </a:r>
            <a:r>
              <a:rPr lang="ru-RU" sz="2400" dirty="0" err="1"/>
              <a:t>приладу</a:t>
            </a:r>
            <a:r>
              <a:rPr lang="ru-RU" sz="2400" dirty="0"/>
              <a:t>. І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опір</a:t>
            </a:r>
            <a:r>
              <a:rPr lang="ru-RU" sz="2400" dirty="0"/>
              <a:t> </a:t>
            </a:r>
            <a:r>
              <a:rPr lang="ru-RU" sz="2400" dirty="0" err="1"/>
              <a:t>змінюється</a:t>
            </a:r>
            <a:r>
              <a:rPr lang="ru-RU" sz="2400" dirty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/>
              <a:t>змінення</a:t>
            </a:r>
            <a:r>
              <a:rPr lang="ru-RU" sz="2400" dirty="0"/>
              <a:t> </a:t>
            </a:r>
            <a:r>
              <a:rPr lang="ru-RU" sz="2400" dirty="0" err="1"/>
              <a:t>частоти</a:t>
            </a:r>
            <a:r>
              <a:rPr lang="ru-RU" sz="2400" dirty="0"/>
              <a:t> при </a:t>
            </a:r>
            <a:r>
              <a:rPr lang="ru-RU" sz="2400" dirty="0" err="1"/>
              <a:t>незмінній</a:t>
            </a:r>
            <a:r>
              <a:rPr lang="ru-RU" sz="2400" dirty="0"/>
              <a:t> </a:t>
            </a:r>
            <a:r>
              <a:rPr lang="ru-RU" sz="2400" dirty="0" err="1"/>
              <a:t>напрузі</a:t>
            </a:r>
            <a:r>
              <a:rPr lang="ru-RU" sz="2400" dirty="0"/>
              <a:t>, то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</a:t>
            </a:r>
            <a:r>
              <a:rPr lang="ru-RU" sz="2400" dirty="0" err="1"/>
              <a:t>впливає</a:t>
            </a:r>
            <a:r>
              <a:rPr lang="ru-RU" sz="2400" dirty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покази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приладу</a:t>
            </a:r>
            <a:r>
              <a:rPr lang="ru-RU" sz="2400" dirty="0" smtClean="0"/>
              <a:t>. Особливо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проявляється</a:t>
            </a:r>
            <a:r>
              <a:rPr lang="ru-RU" sz="2400" dirty="0" smtClean="0"/>
              <a:t> у вольтметрах з </a:t>
            </a:r>
            <a:r>
              <a:rPr lang="ru-RU" sz="2400" dirty="0" err="1" smtClean="0"/>
              <a:t>малим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додатковим</a:t>
            </a:r>
            <a:r>
              <a:rPr lang="ru-RU" sz="2400" dirty="0" smtClean="0"/>
              <a:t> </a:t>
            </a:r>
            <a:r>
              <a:rPr lang="ru-RU" sz="2400" dirty="0"/>
              <a:t>опором. Для </a:t>
            </a:r>
            <a:r>
              <a:rPr lang="ru-RU" sz="2400" dirty="0" err="1"/>
              <a:t>компенсації</a:t>
            </a:r>
            <a:r>
              <a:rPr lang="ru-RU" sz="2400" dirty="0"/>
              <a:t> </a:t>
            </a:r>
            <a:r>
              <a:rPr lang="ru-RU" sz="2400" dirty="0" err="1"/>
              <a:t>частотної</a:t>
            </a:r>
            <a:r>
              <a:rPr lang="ru-RU" sz="2400" dirty="0"/>
              <a:t> </a:t>
            </a:r>
            <a:r>
              <a:rPr lang="ru-RU" sz="2400" dirty="0" err="1"/>
              <a:t>похибки</a:t>
            </a:r>
            <a:r>
              <a:rPr lang="ru-RU" sz="2400" dirty="0"/>
              <a:t> </a:t>
            </a:r>
            <a:r>
              <a:rPr lang="ru-RU" sz="2400" dirty="0" err="1"/>
              <a:t>паралельно</a:t>
            </a:r>
            <a:r>
              <a:rPr lang="ru-RU" sz="2400" dirty="0"/>
              <a:t> </a:t>
            </a:r>
            <a:r>
              <a:rPr lang="ru-RU" sz="2400" dirty="0" err="1" smtClean="0"/>
              <a:t>додатковому</a:t>
            </a:r>
            <a:r>
              <a:rPr lang="ru-RU" sz="2400" dirty="0" smtClean="0"/>
              <a:t> </a:t>
            </a:r>
            <a:r>
              <a:rPr lang="ru-RU" sz="2400" dirty="0"/>
              <a:t>резистору </a:t>
            </a:r>
            <a:r>
              <a:rPr lang="ru-RU" sz="2400" dirty="0" err="1"/>
              <a:t>приєднується</a:t>
            </a:r>
            <a:r>
              <a:rPr lang="ru-RU" sz="2400" dirty="0"/>
              <a:t> </a:t>
            </a:r>
            <a:r>
              <a:rPr lang="ru-RU" sz="2400" dirty="0" err="1"/>
              <a:t>ємність</a:t>
            </a:r>
            <a:r>
              <a:rPr lang="ru-RU" sz="2400" dirty="0"/>
              <a:t> С так само, як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робиться</a:t>
            </a:r>
            <a:r>
              <a:rPr lang="ru-RU" sz="2400" dirty="0"/>
              <a:t> в </a:t>
            </a:r>
            <a:r>
              <a:rPr lang="ru-RU" sz="2400" dirty="0" err="1" smtClean="0"/>
              <a:t>електромагнітних</a:t>
            </a:r>
            <a:r>
              <a:rPr lang="ru-RU" sz="2400" dirty="0" smtClean="0"/>
              <a:t> </a:t>
            </a:r>
            <a:r>
              <a:rPr lang="ru-RU" sz="2400" dirty="0"/>
              <a:t>вольтметрах (див. рис. 2.12). </a:t>
            </a:r>
            <a:r>
              <a:rPr lang="ru-RU" sz="2400" dirty="0" err="1"/>
              <a:t>Частотний</a:t>
            </a:r>
            <a:r>
              <a:rPr lang="ru-RU" sz="2400" dirty="0"/>
              <a:t> </a:t>
            </a:r>
            <a:r>
              <a:rPr lang="ru-RU" sz="2400" dirty="0" err="1"/>
              <a:t>діапазон</a:t>
            </a:r>
            <a:r>
              <a:rPr lang="ru-RU" sz="2400" dirty="0"/>
              <a:t> </a:t>
            </a:r>
            <a:r>
              <a:rPr lang="ru-RU" sz="2400" dirty="0" err="1" smtClean="0"/>
              <a:t>електродинамічних</a:t>
            </a:r>
            <a:r>
              <a:rPr lang="ru-RU" sz="2400" dirty="0" smtClean="0"/>
              <a:t> </a:t>
            </a:r>
            <a:r>
              <a:rPr lang="ru-RU" sz="2400" dirty="0" err="1"/>
              <a:t>вольтметрів</a:t>
            </a:r>
            <a:r>
              <a:rPr lang="ru-RU" sz="2400" dirty="0"/>
              <a:t> </a:t>
            </a:r>
            <a:r>
              <a:rPr lang="ru-RU" sz="2400" dirty="0" err="1"/>
              <a:t>обмежується</a:t>
            </a:r>
            <a:r>
              <a:rPr lang="ru-RU" sz="2400" dirty="0"/>
              <a:t> </a:t>
            </a:r>
            <a:r>
              <a:rPr lang="ru-RU" sz="2400" dirty="0" err="1"/>
              <a:t>зверху</a:t>
            </a:r>
            <a:r>
              <a:rPr lang="ru-RU" sz="2400" dirty="0"/>
              <a:t> частотою 5 кГц.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1225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746064" cy="5544616"/>
          </a:xfrm>
        </p:spPr>
        <p:txBody>
          <a:bodyPr>
            <a:noAutofit/>
          </a:bodyPr>
          <a:lstStyle/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pPr marL="82296" indent="0" algn="ctr">
              <a:buNone/>
            </a:pPr>
            <a:r>
              <a:rPr lang="uk-UA" sz="2400" dirty="0" smtClean="0"/>
              <a:t>Рисунок 3</a:t>
            </a:r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Вольтметри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електродинамічної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застосовуються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безпосередньому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вмиканні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вимірювання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напруг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/>
              <a:t>1,5 до 600 В. </a:t>
            </a:r>
            <a:r>
              <a:rPr lang="ru-RU" sz="2400" dirty="0" smtClean="0"/>
              <a:t>Струм </a:t>
            </a:r>
            <a:r>
              <a:rPr lang="ru-RU" sz="2400" dirty="0" err="1"/>
              <a:t>повного</a:t>
            </a:r>
            <a:r>
              <a:rPr lang="ru-RU" sz="2400" dirty="0"/>
              <a:t> </a:t>
            </a:r>
            <a:r>
              <a:rPr lang="ru-RU" sz="2400" dirty="0" err="1"/>
              <a:t>відхилення</a:t>
            </a:r>
            <a:r>
              <a:rPr lang="ru-RU" sz="2400" dirty="0"/>
              <a:t> у них – </a:t>
            </a:r>
            <a:r>
              <a:rPr lang="ru-RU" sz="2400" dirty="0" err="1"/>
              <a:t>від</a:t>
            </a:r>
            <a:r>
              <a:rPr lang="ru-RU" sz="2400" dirty="0"/>
              <a:t> 3 до 60 мА. Для </a:t>
            </a:r>
            <a:r>
              <a:rPr lang="ru-RU" sz="2400" dirty="0" err="1"/>
              <a:t>вимірювання</a:t>
            </a:r>
            <a:r>
              <a:rPr lang="ru-RU" sz="2400" dirty="0"/>
              <a:t> </a:t>
            </a:r>
            <a:r>
              <a:rPr lang="ru-RU" sz="2400" dirty="0" err="1" smtClean="0"/>
              <a:t>напруг</a:t>
            </a:r>
            <a:r>
              <a:rPr lang="ru-RU" sz="2400" dirty="0" smtClean="0"/>
              <a:t> </a:t>
            </a:r>
            <a:r>
              <a:rPr lang="ru-RU" sz="2400" dirty="0" err="1"/>
              <a:t>більше</a:t>
            </a:r>
            <a:r>
              <a:rPr lang="ru-RU" sz="2400" dirty="0"/>
              <a:t> 600 В </a:t>
            </a:r>
            <a:r>
              <a:rPr lang="ru-RU" sz="2400" dirty="0" err="1"/>
              <a:t>застосовуються</a:t>
            </a:r>
            <a:r>
              <a:rPr lang="ru-RU" sz="2400" dirty="0"/>
              <a:t> </a:t>
            </a:r>
            <a:r>
              <a:rPr lang="ru-RU" sz="2400" dirty="0" err="1"/>
              <a:t>вимірювальні</a:t>
            </a:r>
            <a:r>
              <a:rPr lang="ru-RU" sz="2400" dirty="0"/>
              <a:t> </a:t>
            </a:r>
            <a:r>
              <a:rPr lang="ru-RU" sz="2400" dirty="0" err="1"/>
              <a:t>трансформатори</a:t>
            </a:r>
            <a:r>
              <a:rPr lang="ru-RU" sz="2400" dirty="0"/>
              <a:t> </a:t>
            </a:r>
            <a:r>
              <a:rPr lang="ru-RU" sz="2400" dirty="0" err="1" smtClean="0"/>
              <a:t>напруги</a:t>
            </a:r>
            <a:r>
              <a:rPr lang="ru-RU" sz="2400" dirty="0"/>
              <a:t>. 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167" y="116632"/>
            <a:ext cx="3096961" cy="38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046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36004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Електродинамічний ватметр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8100392" cy="612068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Для того, щоб електродинамічний вимірювальний механізм реалізував функцію </a:t>
            </a:r>
            <a:r>
              <a:rPr lang="uk-UA" sz="2400" dirty="0"/>
              <a:t>ватметра, необхідно нерухому котушку під’єднати послідовно до </a:t>
            </a:r>
            <a:r>
              <a:rPr lang="uk-UA" sz="2400" dirty="0" smtClean="0"/>
              <a:t>навантаження </a:t>
            </a:r>
            <a:r>
              <a:rPr lang="en-US" sz="2400" dirty="0"/>
              <a:t>Z</a:t>
            </a:r>
            <a:r>
              <a:rPr lang="uk-UA" sz="2400" baseline="-25000" dirty="0" smtClean="0"/>
              <a:t>н</a:t>
            </a:r>
            <a:r>
              <a:rPr lang="uk-UA" sz="2400" dirty="0" smtClean="0"/>
              <a:t>, </a:t>
            </a:r>
            <a:r>
              <a:rPr lang="uk-UA" sz="2400" dirty="0"/>
              <a:t>а рухому – через додатковий резистор паралельно до </a:t>
            </a:r>
            <a:r>
              <a:rPr lang="uk-UA" sz="2400" dirty="0" smtClean="0"/>
              <a:t>нього</a:t>
            </a:r>
            <a:r>
              <a:rPr lang="uk-UA" sz="2400" dirty="0"/>
              <a:t>. </a:t>
            </a:r>
          </a:p>
          <a:p>
            <a:pPr marL="82296" indent="0" algn="just">
              <a:buNone/>
            </a:pPr>
            <a:r>
              <a:rPr lang="uk-UA" sz="2400" dirty="0" smtClean="0"/>
              <a:t>Така </a:t>
            </a:r>
            <a:r>
              <a:rPr lang="uk-UA" sz="2400" dirty="0"/>
              <a:t>схема під’єднання забезпечує: </a:t>
            </a:r>
          </a:p>
          <a:p>
            <a:pPr algn="just"/>
            <a:r>
              <a:rPr lang="uk-UA" sz="2400" dirty="0" smtClean="0"/>
              <a:t>струм </a:t>
            </a:r>
            <a:r>
              <a:rPr lang="uk-UA" sz="2400" dirty="0"/>
              <a:t>через одну із котушок дорівнює струму навантаження; </a:t>
            </a:r>
          </a:p>
          <a:p>
            <a:pPr algn="just"/>
            <a:r>
              <a:rPr lang="uk-UA" sz="2400" dirty="0" smtClean="0"/>
              <a:t>струм через іншу котушку пропорційний напрузі на навантаженні</a:t>
            </a:r>
            <a:r>
              <a:rPr lang="uk-UA" sz="2400" dirty="0"/>
              <a:t>; </a:t>
            </a:r>
          </a:p>
          <a:p>
            <a:pPr algn="just"/>
            <a:r>
              <a:rPr lang="uk-UA" sz="2400" dirty="0" smtClean="0"/>
              <a:t>зсув фаз між струмами дорівнює зсуву фаз між напругою та струмом </a:t>
            </a:r>
            <a:r>
              <a:rPr lang="uk-UA" sz="2400" dirty="0"/>
              <a:t>на навантаженні.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цими</a:t>
            </a:r>
            <a:r>
              <a:rPr lang="ru-RU" sz="2400" dirty="0"/>
              <a:t> </a:t>
            </a:r>
            <a:r>
              <a:rPr lang="ru-RU" sz="2400" dirty="0" err="1"/>
              <a:t>вимогами</a:t>
            </a:r>
            <a:r>
              <a:rPr lang="ru-RU" sz="2400" dirty="0"/>
              <a:t> </a:t>
            </a:r>
            <a:r>
              <a:rPr lang="ru-RU" sz="2400" dirty="0" err="1"/>
              <a:t>здійснюється</a:t>
            </a:r>
            <a:r>
              <a:rPr lang="ru-RU" sz="2400" dirty="0"/>
              <a:t> </a:t>
            </a:r>
            <a:r>
              <a:rPr lang="ru-RU" sz="2400" dirty="0" err="1"/>
              <a:t>підключення</a:t>
            </a:r>
            <a:r>
              <a:rPr lang="ru-RU" sz="2400" dirty="0"/>
              <a:t> </a:t>
            </a:r>
            <a:r>
              <a:rPr lang="ru-RU" sz="2400" dirty="0" err="1"/>
              <a:t>котушок</a:t>
            </a:r>
            <a:r>
              <a:rPr lang="ru-RU" sz="2400" dirty="0"/>
              <a:t> </a:t>
            </a:r>
            <a:r>
              <a:rPr lang="ru-RU" sz="2400" dirty="0" err="1" smtClean="0"/>
              <a:t>ватметра</a:t>
            </a:r>
            <a:r>
              <a:rPr lang="ru-RU" sz="2400" dirty="0" smtClean="0"/>
              <a:t> </a:t>
            </a:r>
            <a:r>
              <a:rPr lang="ru-RU" sz="2400" dirty="0"/>
              <a:t>до </a:t>
            </a:r>
            <a:r>
              <a:rPr lang="ru-RU" sz="2400" dirty="0" err="1"/>
              <a:t>навантаження</a:t>
            </a:r>
            <a:r>
              <a:rPr lang="ru-RU" sz="2400" dirty="0"/>
              <a:t> (</a:t>
            </a:r>
            <a:r>
              <a:rPr lang="ru-RU" sz="2400" dirty="0" smtClean="0"/>
              <a:t>рис. 4).</a:t>
            </a:r>
            <a:endParaRPr lang="uk-UA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67705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</a:pPr>
                <a:endParaRPr lang="uk-UA" sz="2400" dirty="0" smtClean="0"/>
              </a:p>
              <a:p>
                <a:pPr>
                  <a:lnSpc>
                    <a:spcPct val="100000"/>
                  </a:lnSpc>
                </a:pPr>
                <a:endParaRPr lang="uk-UA" sz="2400" dirty="0"/>
              </a:p>
              <a:p>
                <a:pPr>
                  <a:lnSpc>
                    <a:spcPct val="100000"/>
                  </a:lnSpc>
                </a:pPr>
                <a:endParaRPr lang="uk-UA" sz="2400" dirty="0" smtClean="0"/>
              </a:p>
              <a:p>
                <a:pPr>
                  <a:lnSpc>
                    <a:spcPct val="100000"/>
                  </a:lnSpc>
                </a:pPr>
                <a:endParaRPr lang="uk-UA" sz="2400" dirty="0"/>
              </a:p>
              <a:p>
                <a:pPr>
                  <a:lnSpc>
                    <a:spcPct val="100000"/>
                  </a:lnSpc>
                </a:pPr>
                <a:endParaRPr lang="uk-UA" sz="2400" dirty="0" smtClean="0"/>
              </a:p>
              <a:p>
                <a:pPr marL="82296" indent="0" algn="ctr">
                  <a:lnSpc>
                    <a:spcPct val="100000"/>
                  </a:lnSpc>
                  <a:buNone/>
                </a:pPr>
                <a:r>
                  <a:rPr lang="uk-UA" sz="2400" dirty="0" smtClean="0"/>
                  <a:t>Рисунок 4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 smtClean="0"/>
                  <a:t>	В </a:t>
                </a:r>
                <a:r>
                  <a:rPr lang="uk-UA" sz="2400" dirty="0"/>
                  <a:t>схемі рис. </a:t>
                </a:r>
                <a:r>
                  <a:rPr lang="uk-UA" sz="2400" dirty="0" smtClean="0"/>
                  <a:t>4 </a:t>
                </a:r>
                <a:r>
                  <a:rPr lang="uk-UA" sz="2400" dirty="0"/>
                  <a:t>струм І</a:t>
                </a:r>
                <a:r>
                  <a:rPr lang="uk-UA" sz="2400" baseline="-25000" dirty="0"/>
                  <a:t>1</a:t>
                </a:r>
                <a:r>
                  <a:rPr lang="uk-UA" sz="2400" dirty="0"/>
                  <a:t> через нерухому котушку, яка ввімкнена </a:t>
                </a:r>
                <a:r>
                  <a:rPr lang="uk-UA" sz="2400" dirty="0" smtClean="0"/>
                  <a:t>послідовно </a:t>
                </a:r>
                <a:r>
                  <a:rPr lang="uk-UA" sz="2400" dirty="0"/>
                  <a:t>з навантаженням, дорівнює струму навантаження </a:t>
                </a:r>
                <a:r>
                  <a:rPr lang="en-US" sz="2400" dirty="0"/>
                  <a:t>I</a:t>
                </a:r>
                <a:r>
                  <a:rPr lang="uk-UA" sz="2400" baseline="-25000" dirty="0"/>
                  <a:t>н</a:t>
                </a:r>
                <a:r>
                  <a:rPr lang="uk-UA" sz="2400" dirty="0"/>
                  <a:t>.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 smtClean="0"/>
                  <a:t>	Сумарний </a:t>
                </a:r>
                <a:r>
                  <a:rPr lang="uk-UA" sz="2400" dirty="0"/>
                  <a:t>активний опір додаткового резистора </a:t>
                </a:r>
                <a:r>
                  <a:rPr lang="en-US" sz="2400" dirty="0" smtClean="0"/>
                  <a:t>R</a:t>
                </a:r>
                <a:r>
                  <a:rPr lang="uk-UA" sz="2400" baseline="-25000" dirty="0" smtClean="0"/>
                  <a:t>д</a:t>
                </a:r>
                <a:r>
                  <a:rPr lang="uk-UA" sz="2400" dirty="0" smtClean="0"/>
                  <a:t> </a:t>
                </a:r>
                <a:r>
                  <a:rPr lang="uk-UA" sz="2400" dirty="0"/>
                  <a:t>разом із </a:t>
                </a:r>
                <a:r>
                  <a:rPr lang="uk-UA" sz="2400" dirty="0" smtClean="0"/>
                  <a:t>активним </a:t>
                </a:r>
                <a:r>
                  <a:rPr lang="uk-UA" sz="2400" dirty="0"/>
                  <a:t>опором рухомої котушки </a:t>
                </a:r>
                <a:r>
                  <a:rPr lang="en-US" sz="2400" dirty="0"/>
                  <a:t>R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uk-UA" sz="2400" dirty="0"/>
                  <a:t>набагато більший за реактивний опір </a:t>
                </a:r>
                <a:r>
                  <a:rPr lang="uk-UA" sz="2400" dirty="0" smtClean="0"/>
                  <a:t>котушки, тому реактивним опором можна знехтувати. Тоді струм </a:t>
                </a:r>
                <a14:m>
                  <m:oMath xmlns:m="http://schemas.openxmlformats.org/officeDocument/2006/math">
                    <m:r>
                      <a:rPr lang="uk-UA" sz="2400" i="0" dirty="0" smtClean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i="0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 sz="240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/(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uk-UA" sz="2400" i="0" baseline="-25000" dirty="0">
                        <a:latin typeface="Cambria Math" panose="02040503050406030204" pitchFamily="18" charset="0"/>
                      </a:rPr>
                      <m:t>д</m:t>
                    </m:r>
                    <m:r>
                      <a:rPr lang="uk-UA" sz="2400" i="0" dirty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en-US" sz="2400" i="0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.</a:t>
                </a:r>
                <a:r>
                  <a:rPr lang="en-US" sz="2400" dirty="0" smtClean="0"/>
                  <a:t> </a:t>
                </a:r>
                <a:r>
                  <a:rPr lang="uk-UA" sz="2400" dirty="0" smtClean="0"/>
                  <a:t>Напруга на паралельній вітці ватметра відрізняється від напруги </a:t>
                </a:r>
                <a:r>
                  <a:rPr lang="uk-UA" sz="2400" dirty="0"/>
                  <a:t>на навантаженні на величину спаду напруги на нерухомій (</a:t>
                </a:r>
                <a:r>
                  <a:rPr lang="uk-UA" sz="2400" dirty="0" smtClean="0"/>
                  <a:t>послідовній</a:t>
                </a:r>
                <a:r>
                  <a:rPr lang="uk-UA" sz="2400" dirty="0"/>
                  <a:t>) котушці ватметра, яка набагато менша за напругу на </a:t>
                </a:r>
                <a:r>
                  <a:rPr lang="uk-UA" sz="2400" dirty="0" smtClean="0"/>
                  <a:t>навантаженні</a:t>
                </a:r>
                <a:r>
                  <a:rPr lang="uk-UA" sz="2400" dirty="0"/>
                  <a:t>. 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75" r="-1204" b="-177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2360" y="44624"/>
            <a:ext cx="5000000" cy="2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56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0"/>
                <a:ext cx="8172400" cy="6858000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uk-UA" sz="2400" dirty="0" smtClean="0"/>
                  <a:t>	Можна </a:t>
                </a:r>
                <a:r>
                  <a:rPr lang="uk-UA" sz="2400" dirty="0"/>
                  <a:t>вважати, що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240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uk-UA" sz="2400" i="0" baseline="-25000" dirty="0">
                        <a:latin typeface="Cambria Math" panose="02040503050406030204" pitchFamily="18" charset="0"/>
                      </a:rPr>
                      <m:t>н</m:t>
                    </m:r>
                  </m:oMath>
                </a14:m>
                <a:r>
                  <a:rPr lang="uk-UA" sz="2400" dirty="0"/>
                  <a:t>. Тоді </a:t>
                </a:r>
                <a14:m>
                  <m:oMath xmlns:m="http://schemas.openxmlformats.org/officeDocument/2006/math">
                    <m:r>
                      <a:rPr lang="uk-UA" sz="2400" i="0" dirty="0" smtClean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i="0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 sz="240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uk-UA" sz="2400" i="0" baseline="-25000" dirty="0">
                        <a:latin typeface="Cambria Math" panose="02040503050406030204" pitchFamily="18" charset="0"/>
                      </a:rPr>
                      <m:t>н</m:t>
                    </m:r>
                    <m:r>
                      <a:rPr lang="uk-UA" sz="2400" i="0" dirty="0">
                        <a:latin typeface="Cambria Math" panose="02040503050406030204" pitchFamily="18" charset="0"/>
                      </a:rPr>
                      <m:t>/(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uk-UA" sz="2400" i="0" baseline="-25000" dirty="0">
                        <a:latin typeface="Cambria Math" panose="02040503050406030204" pitchFamily="18" charset="0"/>
                      </a:rPr>
                      <m:t>д</m:t>
                    </m:r>
                    <m:r>
                      <a:rPr lang="uk-UA" sz="2400" i="0" dirty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en-US" sz="2400" i="0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</a:t>
                </a:r>
                <a:r>
                  <a:rPr lang="uk-UA" sz="2400" dirty="0"/>
                  <a:t>тобто струм у </a:t>
                </a:r>
                <a:r>
                  <a:rPr lang="uk-UA" sz="2400" dirty="0" smtClean="0"/>
                  <a:t>паралельному </a:t>
                </a:r>
                <a:r>
                  <a:rPr lang="uk-UA" sz="2400" dirty="0"/>
                  <a:t>колі ватметра пропорційний напрузі на навантаженні. Зсув </a:t>
                </a:r>
                <a:r>
                  <a:rPr lang="uk-UA" sz="2400" dirty="0" smtClean="0"/>
                  <a:t>фаз </a:t>
                </a:r>
                <a:r>
                  <a:rPr lang="el-GR" sz="2400" dirty="0"/>
                  <a:t>ϕ </a:t>
                </a:r>
                <a:r>
                  <a:rPr lang="uk-UA" sz="2400" dirty="0"/>
                  <a:t>між </a:t>
                </a:r>
                <a:r>
                  <a:rPr lang="en-US" sz="2400" dirty="0"/>
                  <a:t>U</a:t>
                </a:r>
                <a:r>
                  <a:rPr lang="uk-UA" sz="2400" baseline="-25000" dirty="0"/>
                  <a:t>н</a:t>
                </a:r>
                <a:r>
                  <a:rPr lang="uk-UA" sz="2400" dirty="0"/>
                  <a:t> та І</a:t>
                </a:r>
                <a:r>
                  <a:rPr lang="uk-UA" sz="2400" baseline="-25000" dirty="0"/>
                  <a:t>н</a:t>
                </a:r>
                <a:r>
                  <a:rPr lang="uk-UA" sz="2400" dirty="0"/>
                  <a:t> дорівнює зсуву фаз </a:t>
                </a:r>
                <a:r>
                  <a:rPr lang="el-GR" sz="2400" dirty="0"/>
                  <a:t>ϕ </a:t>
                </a:r>
                <a:r>
                  <a:rPr lang="uk-UA" sz="2400" dirty="0"/>
                  <a:t>між І</a:t>
                </a:r>
                <a:r>
                  <a:rPr lang="uk-UA" sz="2400" baseline="-25000" dirty="0"/>
                  <a:t>1</a:t>
                </a:r>
                <a:r>
                  <a:rPr lang="uk-UA" sz="2400" dirty="0"/>
                  <a:t> та І</a:t>
                </a:r>
                <a:r>
                  <a:rPr lang="uk-UA" sz="2400" baseline="-25000" dirty="0"/>
                  <a:t>2</a:t>
                </a:r>
                <a:r>
                  <a:rPr lang="uk-UA" sz="2400" dirty="0"/>
                  <a:t>. З урахуванням цього </a:t>
                </a:r>
                <a:r>
                  <a:rPr lang="uk-UA" sz="2400" dirty="0" smtClean="0"/>
                  <a:t>рівняння перетворення </a:t>
                </a:r>
                <a:r>
                  <a:rPr lang="uk-UA" sz="2400" dirty="0"/>
                  <a:t>можна переписати у вигляді: </a:t>
                </a:r>
              </a:p>
              <a:p>
                <a:pPr algn="just"/>
                <a:endParaRPr lang="uk-UA" sz="2400" dirty="0" smtClean="0"/>
              </a:p>
              <a:p>
                <a:pPr marL="82296" indent="0" algn="just">
                  <a:buNone/>
                </a:pPr>
                <a:r>
                  <a:rPr lang="uk-UA" sz="2400" dirty="0" smtClean="0"/>
                  <a:t>або</a:t>
                </a:r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0" dirty="0" smtClean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l-GR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i="0" dirty="0" err="1">
                          <a:latin typeface="Cambria Math" panose="02040503050406030204" pitchFamily="18" charset="0"/>
                        </a:rPr>
                        <m:t>Sp</m:t>
                      </m:r>
                      <m:r>
                        <a:rPr lang="en-US" sz="2400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uk-UA" sz="2400" i="0" dirty="0" smtClean="0">
                          <a:latin typeface="Cambria Math" panose="02040503050406030204" pitchFamily="18" charset="0"/>
                        </a:rPr>
                        <m:t>Р</m:t>
                      </m:r>
                      <m:r>
                        <a:rPr lang="uk-UA" sz="2400" i="1" dirty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uk-UA" sz="2400" dirty="0" smtClean="0"/>
              </a:p>
              <a:p>
                <a:pPr marL="82296" indent="0" algn="just">
                  <a:buNone/>
                </a:pPr>
                <a:r>
                  <a:rPr lang="ru-RU" sz="2400" dirty="0"/>
                  <a:t>де </a:t>
                </a:r>
                <a14:m>
                  <m:oMath xmlns:m="http://schemas.openxmlformats.org/officeDocument/2006/math">
                    <m:r>
                      <a:rPr lang="ru-RU" sz="2400" i="0" dirty="0" smtClean="0">
                        <a:latin typeface="Cambria Math" panose="02040503050406030204" pitchFamily="18" charset="0"/>
                      </a:rPr>
                      <m:t>Р=</m:t>
                    </m:r>
                    <m:r>
                      <m:rPr>
                        <m:sty m:val="p"/>
                      </m:rPr>
                      <a:rPr lang="ru-RU" sz="2400" i="0" dirty="0" err="1">
                        <a:latin typeface="Cambria Math" panose="02040503050406030204" pitchFamily="18" charset="0"/>
                      </a:rPr>
                      <m:t>U</m:t>
                    </m:r>
                    <m:r>
                      <a:rPr lang="ru-RU" sz="2400" i="0" dirty="0" err="1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ru-RU" sz="2400" i="0" dirty="0" err="1">
                        <a:latin typeface="Cambria Math" panose="02040503050406030204" pitchFamily="18" charset="0"/>
                      </a:rPr>
                      <m:t>I</m:t>
                    </m:r>
                    <m:r>
                      <a:rPr lang="ru-RU" sz="2400" i="0" dirty="0" err="1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ru-RU" sz="2400" i="0" dirty="0" err="1">
                        <a:latin typeface="Cambria Math" panose="02040503050406030204" pitchFamily="18" charset="0"/>
                      </a:rPr>
                      <m:t>cos</m:t>
                    </m:r>
                    <m:r>
                      <m:rPr>
                        <m:sty m:val="p"/>
                      </m:rPr>
                      <a:rPr lang="el-G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sz="2400" i="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/>
                  <a:t>– </a:t>
                </a:r>
                <a:r>
                  <a:rPr lang="ru-RU" sz="2400" dirty="0" err="1"/>
                  <a:t>потужність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навантаженні</a:t>
                </a:r>
                <a:r>
                  <a:rPr lang="ru-RU" sz="2400" dirty="0" smtClean="0"/>
                  <a:t>;</a:t>
                </a:r>
              </a:p>
              <a:p>
                <a:pPr marL="82296" indent="0" algn="just">
                  <a:lnSpc>
                    <a:spcPct val="150000"/>
                  </a:lnSpc>
                  <a:buNone/>
                </a:pPr>
                <a:r>
                  <a:rPr lang="uk-UA" sz="2400" dirty="0" smtClean="0"/>
                  <a:t>			 – </a:t>
                </a:r>
                <a:r>
                  <a:rPr lang="uk-UA" sz="2400" dirty="0"/>
                  <a:t>постійний коефіцієнт (чутливість до потужності) при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dM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dα</m:t>
                    </m:r>
                    <m:r>
                      <a:rPr lang="el-GR" sz="2400" i="0" dirty="0">
                        <a:latin typeface="Cambria Math" panose="02040503050406030204" pitchFamily="18" charset="0"/>
                      </a:rPr>
                      <m:t> = 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const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uk-UA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Таким </a:t>
                </a:r>
                <a:r>
                  <a:rPr lang="ru-RU" sz="2400" dirty="0"/>
                  <a:t>чином, кут </a:t>
                </a:r>
                <a:r>
                  <a:rPr lang="ru-RU" sz="2400" dirty="0" err="1"/>
                  <a:t>відхилення</a:t>
                </a:r>
                <a:r>
                  <a:rPr lang="ru-RU" sz="2400" dirty="0"/>
                  <a:t> α </a:t>
                </a:r>
                <a:r>
                  <a:rPr lang="ru-RU" sz="2400" dirty="0" err="1"/>
                  <a:t>рухомої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приладу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пропорційний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потужності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навантаженні</a:t>
                </a:r>
                <a:r>
                  <a:rPr lang="ru-RU" sz="2400" dirty="0"/>
                  <a:t> Р, тому шкала </a:t>
                </a:r>
                <a:r>
                  <a:rPr lang="ru-RU" sz="2400" dirty="0" err="1"/>
                  <a:t>даного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ватметра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лінійна</a:t>
                </a:r>
                <a:r>
                  <a:rPr lang="ru-RU" sz="2400" dirty="0"/>
                  <a:t>. </a:t>
                </a:r>
                <a:endParaRPr lang="en-US" sz="2400" dirty="0"/>
              </a:p>
              <a:p>
                <a:pPr marL="82296" indent="0" algn="just">
                  <a:buNone/>
                </a:pP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0"/>
                <a:ext cx="8172400" cy="6858000"/>
              </a:xfrm>
              <a:blipFill rotWithShape="0">
                <a:blip r:embed="rId2"/>
                <a:stretch>
                  <a:fillRect l="-75" t="-800" r="-111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916832"/>
            <a:ext cx="3733056" cy="7510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3749487"/>
            <a:ext cx="2808312" cy="73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651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920880" cy="68580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Ватметр </a:t>
            </a:r>
            <a:r>
              <a:rPr lang="uk-UA" sz="2400" dirty="0"/>
              <a:t>за схемою </a:t>
            </a:r>
            <a:r>
              <a:rPr lang="uk-UA" sz="2400" dirty="0" smtClean="0"/>
              <a:t>рис.4 </a:t>
            </a:r>
            <a:r>
              <a:rPr lang="uk-UA" sz="2400" dirty="0"/>
              <a:t>вмикається для вимірювання </a:t>
            </a:r>
            <a:r>
              <a:rPr lang="uk-UA" sz="2400" dirty="0" smtClean="0"/>
              <a:t>потужності </a:t>
            </a:r>
            <a:r>
              <a:rPr lang="uk-UA" sz="2400" dirty="0"/>
              <a:t>в колах постійного струму або в однофазних колах змінного </a:t>
            </a:r>
            <a:r>
              <a:rPr lang="uk-UA" sz="2400" dirty="0" smtClean="0"/>
              <a:t>струму</a:t>
            </a:r>
            <a:r>
              <a:rPr lang="uk-UA" sz="2400" dirty="0"/>
              <a:t>. Зірочки на схемі (та на корпусі приладу) означають початки </a:t>
            </a:r>
            <a:r>
              <a:rPr lang="uk-UA" sz="2400" dirty="0" smtClean="0"/>
              <a:t>обмоток</a:t>
            </a:r>
            <a:r>
              <a:rPr lang="uk-UA" sz="2400" dirty="0"/>
              <a:t>. При зворотному ввімкненні однієї із котушок стрілка приладу “</a:t>
            </a:r>
            <a:r>
              <a:rPr lang="uk-UA" sz="2400" dirty="0" err="1" smtClean="0"/>
              <a:t>зашкалює</a:t>
            </a:r>
            <a:r>
              <a:rPr lang="uk-UA" sz="2400" dirty="0"/>
              <a:t>” вліво за нульову позначку. </a:t>
            </a:r>
          </a:p>
          <a:p>
            <a:pPr marL="82296" indent="0" algn="just">
              <a:buNone/>
            </a:pPr>
            <a:r>
              <a:rPr lang="uk-UA" sz="2400" dirty="0" smtClean="0"/>
              <a:t>	Електродинамічні ватметри виконують у вигляді </a:t>
            </a:r>
            <a:r>
              <a:rPr lang="uk-UA" sz="2400" dirty="0" err="1" smtClean="0"/>
              <a:t>багатомежевих</a:t>
            </a:r>
            <a:r>
              <a:rPr lang="uk-UA" sz="2400" dirty="0" smtClean="0"/>
              <a:t> лабораторних </a:t>
            </a:r>
            <a:r>
              <a:rPr lang="uk-UA" sz="2400" dirty="0"/>
              <a:t>приладів високих класів точності (0,1; 0,2). Діапазон </a:t>
            </a:r>
            <a:r>
              <a:rPr lang="uk-UA" sz="2400" dirty="0" smtClean="0"/>
              <a:t>вимірювання </a:t>
            </a:r>
            <a:r>
              <a:rPr lang="uk-UA" sz="2400" dirty="0" err="1"/>
              <a:t>потужностей</a:t>
            </a:r>
            <a:r>
              <a:rPr lang="uk-UA" sz="2400" dirty="0"/>
              <a:t> таких приладів – від часток вата до декількох </a:t>
            </a:r>
            <a:r>
              <a:rPr lang="uk-UA" sz="2400" dirty="0" smtClean="0"/>
              <a:t>кіловат</a:t>
            </a:r>
            <a:r>
              <a:rPr lang="uk-UA" sz="2400" dirty="0"/>
              <a:t>. Вимірювання можуть виконуватись як на постійному струмі, так і </a:t>
            </a:r>
            <a:r>
              <a:rPr lang="uk-UA" sz="2400" dirty="0" smtClean="0"/>
              <a:t>на </a:t>
            </a:r>
            <a:r>
              <a:rPr lang="uk-UA" sz="2400" dirty="0"/>
              <a:t>змінному струмі промислових частот (50, 400 </a:t>
            </a:r>
            <a:r>
              <a:rPr lang="uk-UA" sz="2400" dirty="0" err="1"/>
              <a:t>Гц</a:t>
            </a:r>
            <a:r>
              <a:rPr lang="uk-UA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47349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Похибки </a:t>
            </a:r>
            <a:r>
              <a:rPr lang="uk-UA" sz="2400" dirty="0"/>
              <a:t>електродинамічних ватметрів виникають через вплив </a:t>
            </a:r>
            <a:r>
              <a:rPr lang="uk-UA" sz="2400" dirty="0" smtClean="0"/>
              <a:t>температури </a:t>
            </a:r>
            <a:r>
              <a:rPr lang="uk-UA" sz="2400" dirty="0"/>
              <a:t>та зовнішніх магнітних полів. При підвищенні частоти до </a:t>
            </a:r>
            <a:r>
              <a:rPr lang="uk-UA" sz="2400" dirty="0" smtClean="0"/>
              <a:t>декількох сотень герц суттєвими є частотні похибки. Вони обумовлені зростанням </a:t>
            </a:r>
            <a:r>
              <a:rPr lang="uk-UA" sz="2400" dirty="0"/>
              <a:t>індуктивних опорів котушок.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/>
              <a:t>	</a:t>
            </a:r>
            <a:r>
              <a:rPr lang="uk-UA" sz="2400" dirty="0" smtClean="0"/>
              <a:t>Іноді </a:t>
            </a:r>
            <a:r>
              <a:rPr lang="uk-UA" sz="2400" dirty="0"/>
              <a:t>буває необхідно виміряти потужність в навантаженнях з </a:t>
            </a:r>
            <a:r>
              <a:rPr lang="uk-UA" sz="2400" dirty="0" smtClean="0"/>
              <a:t>малим </a:t>
            </a:r>
            <a:r>
              <a:rPr lang="uk-UA" sz="2400" dirty="0"/>
              <a:t>значенням </a:t>
            </a:r>
            <a:r>
              <a:rPr lang="en-US" sz="2400" dirty="0"/>
              <a:t>cos </a:t>
            </a:r>
            <a:r>
              <a:rPr lang="el-GR" sz="2400" dirty="0"/>
              <a:t>ϕ (</a:t>
            </a:r>
            <a:r>
              <a:rPr lang="uk-UA" sz="2400" dirty="0"/>
              <a:t>тобто з великою реактивною частиною </a:t>
            </a:r>
            <a:r>
              <a:rPr lang="uk-UA" sz="2400" dirty="0" smtClean="0"/>
              <a:t>навантаження</a:t>
            </a:r>
            <a:r>
              <a:rPr lang="uk-UA" sz="2400" dirty="0"/>
              <a:t>). У цих випадках (як правило, в лабораторних умовах) </a:t>
            </a:r>
            <a:r>
              <a:rPr lang="uk-UA" sz="2400" dirty="0" smtClean="0"/>
              <a:t>застосовують </a:t>
            </a:r>
            <a:r>
              <a:rPr lang="uk-UA" sz="2400" dirty="0" err="1"/>
              <a:t>малокосинусні</a:t>
            </a:r>
            <a:r>
              <a:rPr lang="uk-UA" sz="2400" dirty="0"/>
              <a:t> ватметри (для </a:t>
            </a:r>
            <a:r>
              <a:rPr lang="en-US" sz="2400" dirty="0"/>
              <a:t>cos </a:t>
            </a:r>
            <a:r>
              <a:rPr lang="el-GR" sz="2400" dirty="0"/>
              <a:t>ϕ = 0,05; 0,1; 0,2). </a:t>
            </a:r>
            <a:r>
              <a:rPr lang="uk-UA" sz="2400" dirty="0"/>
              <a:t>Вони </a:t>
            </a:r>
            <a:r>
              <a:rPr lang="uk-UA" sz="2400" dirty="0" smtClean="0"/>
              <a:t>відрізняються </a:t>
            </a:r>
            <a:r>
              <a:rPr lang="uk-UA" sz="2400" dirty="0"/>
              <a:t>від звичайних малим протидійним моментом пружин або </a:t>
            </a:r>
            <a:r>
              <a:rPr lang="uk-UA" sz="2400" dirty="0" smtClean="0"/>
              <a:t>розтяжок</a:t>
            </a:r>
            <a:r>
              <a:rPr lang="uk-UA" sz="2400" dirty="0"/>
              <a:t>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Звичайні </a:t>
            </a:r>
            <a:r>
              <a:rPr lang="uk-UA" sz="2400" dirty="0"/>
              <a:t>(їх називають </a:t>
            </a:r>
            <a:r>
              <a:rPr lang="uk-UA" sz="2400" dirty="0" err="1"/>
              <a:t>одноелементними</a:t>
            </a:r>
            <a:r>
              <a:rPr lang="uk-UA" sz="2400" dirty="0"/>
              <a:t>) ватметри застосовують </a:t>
            </a:r>
            <a:r>
              <a:rPr lang="uk-UA" sz="2400" dirty="0" smtClean="0"/>
              <a:t>також </a:t>
            </a:r>
            <a:r>
              <a:rPr lang="uk-UA" sz="2400" dirty="0"/>
              <a:t>для вимірювання потужності в трифазних колах. Вмикаються </a:t>
            </a:r>
            <a:r>
              <a:rPr lang="uk-UA" sz="2400" dirty="0" smtClean="0"/>
              <a:t>вони </a:t>
            </a:r>
            <a:r>
              <a:rPr lang="uk-UA" sz="2400" dirty="0"/>
              <a:t>за спеціальними схемами. Крім того, на основі </a:t>
            </a:r>
            <a:r>
              <a:rPr lang="uk-UA" sz="2400" dirty="0" err="1"/>
              <a:t>одноелементних</a:t>
            </a:r>
            <a:r>
              <a:rPr lang="uk-UA" sz="2400" dirty="0"/>
              <a:t> </a:t>
            </a:r>
            <a:r>
              <a:rPr lang="uk-UA" sz="2400" dirty="0" smtClean="0"/>
              <a:t>електродинамічних механізмів виконують </a:t>
            </a:r>
            <a:r>
              <a:rPr lang="uk-UA" sz="2400" dirty="0" err="1" smtClean="0"/>
              <a:t>дво</a:t>
            </a:r>
            <a:r>
              <a:rPr lang="uk-UA" sz="2400" dirty="0" smtClean="0"/>
              <a:t>- та трьохелементні трифазні ватметри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7448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108012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Феродинамічний вимірювальний перетворювач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Феродинамічні вимірювальні механізми за суттю є різновидом електродинамічних</a:t>
            </a:r>
            <a:r>
              <a:rPr lang="uk-UA" sz="2400" dirty="0"/>
              <a:t>, від яких вони відрізняються не за принципом дії, а </a:t>
            </a:r>
            <a:r>
              <a:rPr lang="uk-UA" sz="2400" dirty="0" err="1" smtClean="0"/>
              <a:t>конструктивно</a:t>
            </a:r>
            <a:r>
              <a:rPr lang="uk-UA" sz="2400" dirty="0"/>
              <a:t>. Для збільшення магнітних потоків нерухомої та рухомої </a:t>
            </a:r>
            <a:r>
              <a:rPr lang="uk-UA" sz="2400" dirty="0" smtClean="0"/>
              <a:t>котушок всередині них розміщають магнітопроводи </a:t>
            </a:r>
            <a:r>
              <a:rPr lang="uk-UA" sz="2400" dirty="0"/>
              <a:t>(осердя</a:t>
            </a:r>
            <a:r>
              <a:rPr lang="uk-UA" sz="2400" dirty="0" smtClean="0"/>
              <a:t>) з </a:t>
            </a:r>
            <a:r>
              <a:rPr lang="uk-UA" sz="2400" dirty="0" err="1" smtClean="0"/>
              <a:t>магнітом’якого</a:t>
            </a:r>
            <a:r>
              <a:rPr lang="uk-UA" sz="2400" dirty="0" smtClean="0"/>
              <a:t> матеріалу </a:t>
            </a:r>
            <a:r>
              <a:rPr lang="uk-UA" sz="2400" dirty="0"/>
              <a:t>(рис. </a:t>
            </a:r>
            <a:r>
              <a:rPr lang="uk-UA" sz="2400" dirty="0" smtClean="0"/>
              <a:t>5): нерухома котушка </a:t>
            </a:r>
            <a:r>
              <a:rPr lang="uk-UA" sz="2400" dirty="0"/>
              <a:t>1 </a:t>
            </a:r>
            <a:r>
              <a:rPr lang="uk-UA" sz="2400" dirty="0" smtClean="0"/>
              <a:t>розміщається на осерді </a:t>
            </a:r>
            <a:r>
              <a:rPr lang="uk-UA" sz="2400" dirty="0"/>
              <a:t>2, всередині рухомої котушки 4 знаходиться осердя 3. Завдяки </a:t>
            </a:r>
            <a:r>
              <a:rPr lang="uk-UA" sz="2400" dirty="0" smtClean="0"/>
              <a:t>наявності </a:t>
            </a:r>
            <a:r>
              <a:rPr lang="uk-UA" sz="2400" dirty="0"/>
              <a:t>магнітопроводів значно збільшується обертальний момент, </a:t>
            </a:r>
            <a:r>
              <a:rPr lang="uk-UA" sz="2400" dirty="0" smtClean="0"/>
              <a:t>зростає </a:t>
            </a:r>
            <a:r>
              <a:rPr lang="uk-UA" sz="2400" dirty="0"/>
              <a:t>чутливість механізму, і може бути зменшене власне споживання </a:t>
            </a:r>
            <a:r>
              <a:rPr lang="uk-UA" sz="2400" dirty="0" smtClean="0"/>
              <a:t>потужності </a:t>
            </a:r>
            <a:r>
              <a:rPr lang="uk-UA" sz="2400" dirty="0"/>
              <a:t>механізму. </a:t>
            </a:r>
          </a:p>
        </p:txBody>
      </p:sp>
    </p:spTree>
    <p:extLst>
      <p:ext uri="{BB962C8B-B14F-4D97-AF65-F5344CB8AC3E}">
        <p14:creationId xmlns:p14="http://schemas.microsoft.com/office/powerpoint/2010/main" val="4144704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992888" cy="5221560"/>
          </a:xfrm>
        </p:spPr>
        <p:txBody>
          <a:bodyPr>
            <a:noAutofit/>
          </a:bodyPr>
          <a:lstStyle/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pPr marL="82296" indent="0" algn="ctr">
              <a:buNone/>
            </a:pPr>
            <a:r>
              <a:rPr lang="uk-UA" sz="2400" dirty="0" smtClean="0"/>
              <a:t>Рисунок 5</a:t>
            </a:r>
          </a:p>
          <a:p>
            <a:pPr marL="82296" indent="0" algn="just">
              <a:buNone/>
            </a:pPr>
            <a:r>
              <a:rPr lang="uk-UA" sz="2400" dirty="0" smtClean="0"/>
              <a:t>	Внаслідок сильного власного поля механізму різко знижується вплив </a:t>
            </a:r>
            <a:r>
              <a:rPr lang="uk-UA" sz="2400" dirty="0"/>
              <a:t>зовнішніх магнітних полів. </a:t>
            </a:r>
          </a:p>
          <a:p>
            <a:pPr marL="82296" indent="0" algn="just">
              <a:buNone/>
            </a:pPr>
            <a:r>
              <a:rPr lang="uk-UA" sz="2400" dirty="0" smtClean="0"/>
              <a:t>	Але наявність магнітопроводів збільшує похибку приладів через вихрові </a:t>
            </a:r>
            <a:r>
              <a:rPr lang="uk-UA" sz="2400" dirty="0"/>
              <a:t>струми та гістерезис, а також через </a:t>
            </a:r>
            <a:r>
              <a:rPr lang="uk-UA" sz="2400" dirty="0" err="1"/>
              <a:t>нелінійність</a:t>
            </a:r>
            <a:r>
              <a:rPr lang="uk-UA" sz="2400" dirty="0"/>
              <a:t> залежності </a:t>
            </a:r>
            <a:r>
              <a:rPr lang="uk-UA" sz="2400" dirty="0" smtClean="0"/>
              <a:t>індукції </a:t>
            </a:r>
            <a:r>
              <a:rPr lang="uk-UA" sz="2400" dirty="0"/>
              <a:t>від напруженості магнітного поля.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9468"/>
            <a:ext cx="6162789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11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8"/>
            <a:ext cx="8172400" cy="587727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Проміжок</a:t>
            </a:r>
            <a:r>
              <a:rPr lang="uk-UA" sz="2400" dirty="0"/>
              <a:t>, у якому переміщаються бокові сторони рухомої </a:t>
            </a:r>
            <a:r>
              <a:rPr lang="uk-UA" sz="2400" dirty="0" smtClean="0"/>
              <a:t>котушки </a:t>
            </a:r>
            <a:r>
              <a:rPr lang="uk-UA" sz="2400" dirty="0"/>
              <a:t>феродинамічного механізму, найчастіше виконується рівномірним. </a:t>
            </a:r>
          </a:p>
          <a:p>
            <a:pPr marL="82296" indent="0" algn="just">
              <a:buNone/>
            </a:pPr>
            <a:r>
              <a:rPr lang="uk-UA" sz="2400" dirty="0" smtClean="0"/>
              <a:t>	Тому </a:t>
            </a:r>
            <a:r>
              <a:rPr lang="en-US" sz="2400" dirty="0" err="1"/>
              <a:t>dM</a:t>
            </a:r>
            <a:r>
              <a:rPr lang="en-US" sz="2400" dirty="0"/>
              <a:t>/d</a:t>
            </a:r>
            <a:r>
              <a:rPr lang="el-GR" sz="2400" dirty="0"/>
              <a:t>α = </a:t>
            </a:r>
            <a:r>
              <a:rPr lang="en-US" sz="2400" dirty="0" err="1"/>
              <a:t>const</a:t>
            </a:r>
            <a:r>
              <a:rPr lang="en-US" sz="2400" dirty="0"/>
              <a:t>, </a:t>
            </a:r>
            <a:r>
              <a:rPr lang="uk-UA" sz="2400" dirty="0"/>
              <a:t>і рівняння перетворення має такий самий </a:t>
            </a:r>
            <a:r>
              <a:rPr lang="uk-UA" sz="2400" dirty="0" smtClean="0"/>
              <a:t>вигляд</a:t>
            </a:r>
            <a:r>
              <a:rPr lang="uk-UA" sz="2400" dirty="0"/>
              <a:t>, як і для електродинамічного механізму</a:t>
            </a:r>
            <a:r>
              <a:rPr lang="uk-UA" sz="2400" dirty="0" smtClean="0"/>
              <a:t>:</a:t>
            </a:r>
          </a:p>
          <a:p>
            <a:pPr marL="82296" indent="0" algn="just">
              <a:buNone/>
            </a:pPr>
            <a:endParaRPr lang="uk-UA" sz="2400" dirty="0" smtClean="0"/>
          </a:p>
          <a:p>
            <a:pPr marL="82296" indent="0" algn="just">
              <a:buNone/>
            </a:pPr>
            <a:endParaRPr lang="uk-UA" sz="2400" dirty="0"/>
          </a:p>
          <a:p>
            <a:pPr marL="82296" indent="0" algn="just">
              <a:buNone/>
            </a:pPr>
            <a:r>
              <a:rPr lang="ru-RU" sz="2400" dirty="0" smtClean="0"/>
              <a:t>де С </a:t>
            </a:r>
            <a:r>
              <a:rPr lang="ru-RU" sz="2400" dirty="0"/>
              <a:t>– </a:t>
            </a:r>
            <a:r>
              <a:rPr lang="ru-RU" sz="2400" dirty="0" err="1" smtClean="0"/>
              <a:t>постійний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коефіцієнт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визначається</a:t>
            </a:r>
            <a:r>
              <a:rPr lang="ru-RU" sz="2400" dirty="0" smtClean="0"/>
              <a:t> характеристиками </a:t>
            </a:r>
            <a:r>
              <a:rPr lang="ru-RU" sz="2400" dirty="0" err="1" smtClean="0"/>
              <a:t>магнітопроводів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 smtClean="0"/>
              <a:t>	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363" y="3501008"/>
            <a:ext cx="2830874" cy="72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2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432048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Електродинамічні прилади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7992888" cy="612068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400" dirty="0" smtClean="0"/>
              <a:t>Електродинамічний вимірювальний перетворювач</a:t>
            </a:r>
          </a:p>
          <a:p>
            <a:pPr marL="82296" indent="0">
              <a:buNone/>
            </a:pPr>
            <a:r>
              <a:rPr lang="uk-UA" sz="2400" dirty="0" smtClean="0"/>
              <a:t>Принцип дії електродинамічного вимірювального механізму оснований на взаємодії магнітних полів двох котушок із струмами (рис. </a:t>
            </a:r>
            <a:r>
              <a:rPr lang="uk-UA" sz="2400" dirty="0" smtClean="0"/>
              <a:t>1): </a:t>
            </a:r>
            <a:r>
              <a:rPr lang="uk-UA" sz="2400" dirty="0" smtClean="0"/>
              <a:t>нерухомої 1 та рухомої 2.</a:t>
            </a:r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 algn="ctr">
              <a:buNone/>
            </a:pPr>
            <a:r>
              <a:rPr lang="uk-UA" sz="2400" dirty="0" smtClean="0"/>
              <a:t>Рисунок </a:t>
            </a:r>
            <a:r>
              <a:rPr lang="uk-UA" sz="2400" dirty="0" smtClean="0"/>
              <a:t>1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722" y="2276872"/>
            <a:ext cx="6866667" cy="37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665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8172400" cy="602128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Феродинамічні </a:t>
            </a:r>
            <a:r>
              <a:rPr lang="uk-UA" sz="2400" dirty="0"/>
              <a:t>прилади випускаються у вигляді переносних та щитових приладів змінного струму (на змінному струмі гістерезис впливає на покази приладу менше, ніж на постійному). Внаслідок можливості одержання великого обертального моменту феродинамічні вимірювальні механізми широко застосовуються в самописних приладах. Діапазон частот феродинамічних приладів – 10 </a:t>
            </a:r>
            <a:r>
              <a:rPr lang="uk-UA" sz="2400" dirty="0" err="1"/>
              <a:t>Гц</a:t>
            </a:r>
            <a:r>
              <a:rPr lang="uk-UA" sz="2400" dirty="0"/>
              <a:t> - 1,5 </a:t>
            </a:r>
            <a:r>
              <a:rPr lang="uk-UA" sz="2400" dirty="0" err="1"/>
              <a:t>кГц</a:t>
            </a:r>
            <a:r>
              <a:rPr lang="uk-UA" sz="2400" dirty="0"/>
              <a:t>. Класи точності – 0,2 - 1,5. Для побудови різних приладів широко використовуються електродинамічні та феродинамічні логометричні механізми.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40910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576064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 Електромеханічні частотоміри і фазометри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92696"/>
            <a:ext cx="7992888" cy="5688632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В </a:t>
            </a:r>
            <a:r>
              <a:rPr lang="uk-UA" sz="2400" dirty="0"/>
              <a:t>електромеханічних частотомірах </a:t>
            </a:r>
            <a:r>
              <a:rPr lang="uk-UA" sz="2400" dirty="0" smtClean="0"/>
              <a:t>використовую-</a:t>
            </a:r>
            <a:r>
              <a:rPr lang="uk-UA" sz="2400" dirty="0" err="1" smtClean="0"/>
              <a:t>ться</a:t>
            </a:r>
            <a:r>
              <a:rPr lang="uk-UA" sz="2400" dirty="0" smtClean="0"/>
              <a:t> електромагнітні </a:t>
            </a:r>
            <a:r>
              <a:rPr lang="uk-UA" sz="2400" dirty="0"/>
              <a:t>або електродинамічні (</a:t>
            </a:r>
            <a:r>
              <a:rPr lang="uk-UA" sz="2400" dirty="0" err="1" smtClean="0"/>
              <a:t>феро</a:t>
            </a:r>
            <a:r>
              <a:rPr lang="uk-UA" sz="2400" dirty="0" smtClean="0"/>
              <a:t>-динамічні</a:t>
            </a:r>
            <a:r>
              <a:rPr lang="uk-UA" sz="2400" dirty="0"/>
              <a:t>) механізми. Застосовуються </a:t>
            </a:r>
            <a:r>
              <a:rPr lang="uk-UA" sz="2400" dirty="0" smtClean="0"/>
              <a:t>вони </a:t>
            </a:r>
            <a:r>
              <a:rPr lang="uk-UA" sz="2400" dirty="0"/>
              <a:t>в основному в енергетичних колах для вимірювання частот у </a:t>
            </a:r>
            <a:r>
              <a:rPr lang="uk-UA" sz="2400" dirty="0" smtClean="0"/>
              <a:t>діапазоні </a:t>
            </a:r>
            <a:r>
              <a:rPr lang="uk-UA" sz="2400" dirty="0"/>
              <a:t>20 - 2500 </a:t>
            </a:r>
            <a:r>
              <a:rPr lang="uk-UA" sz="2400" dirty="0" err="1"/>
              <a:t>Гц</a:t>
            </a:r>
            <a:r>
              <a:rPr lang="uk-UA" sz="2400" dirty="0"/>
              <a:t>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Найбільш </a:t>
            </a:r>
            <a:r>
              <a:rPr lang="uk-UA" sz="2400" dirty="0"/>
              <a:t>прості за будовою та принципом дії електромагнітні </a:t>
            </a:r>
            <a:r>
              <a:rPr lang="uk-UA" sz="2400" dirty="0" smtClean="0"/>
              <a:t>резонансні </a:t>
            </a:r>
            <a:r>
              <a:rPr lang="uk-UA" sz="2400" dirty="0"/>
              <a:t>(вібраційні) частотоміри. Вони бувають двох типів: з </a:t>
            </a:r>
            <a:r>
              <a:rPr lang="uk-UA" sz="2400" dirty="0" smtClean="0"/>
              <a:t>безпосереднім </a:t>
            </a:r>
            <a:r>
              <a:rPr lang="uk-UA" sz="2400" dirty="0"/>
              <a:t>та опосередкованим збудженням резонансних коливань.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Резонансний </a:t>
            </a:r>
            <a:r>
              <a:rPr lang="uk-UA" sz="2400" dirty="0"/>
              <a:t>електромагнітний частотомір з опосередкованим </a:t>
            </a:r>
            <a:r>
              <a:rPr lang="uk-UA" sz="2400" dirty="0" smtClean="0"/>
              <a:t>збудженням </a:t>
            </a:r>
            <a:r>
              <a:rPr lang="uk-UA" sz="2400" dirty="0"/>
              <a:t>схематично показаний на </a:t>
            </a:r>
            <a:r>
              <a:rPr lang="uk-UA" sz="2400" dirty="0" smtClean="0"/>
              <a:t>рисунку 6, </a:t>
            </a:r>
            <a:r>
              <a:rPr lang="uk-UA" sz="2400" dirty="0"/>
              <a:t>а. </a:t>
            </a:r>
            <a:endParaRPr lang="uk-UA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ru-RU" sz="2400" dirty="0" smtClean="0"/>
              <a:t>	На </a:t>
            </a:r>
            <a:r>
              <a:rPr lang="ru-RU" sz="2400" dirty="0"/>
              <a:t>рис. </a:t>
            </a:r>
            <a:r>
              <a:rPr lang="ru-RU" sz="2400" dirty="0" smtClean="0"/>
              <a:t>6, </a:t>
            </a:r>
            <a:r>
              <a:rPr lang="ru-RU" sz="2400" dirty="0"/>
              <a:t>б показана </a:t>
            </a:r>
            <a:r>
              <a:rPr lang="ru-RU" sz="2400" dirty="0" err="1" smtClean="0"/>
              <a:t>частина</a:t>
            </a:r>
            <a:r>
              <a:rPr lang="ru-RU" sz="2400" dirty="0" smtClean="0"/>
              <a:t> герцметра, на </a:t>
            </a:r>
            <a:r>
              <a:rPr lang="ru-RU" sz="2400" dirty="0" err="1" smtClean="0"/>
              <a:t>якій</a:t>
            </a:r>
            <a:r>
              <a:rPr lang="ru-RU" sz="2400" dirty="0" smtClean="0"/>
              <a:t> видно,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вимірювана</a:t>
            </a:r>
            <a:r>
              <a:rPr lang="ru-RU" sz="2400" dirty="0" smtClean="0"/>
              <a:t> частота становить 49,7 </a:t>
            </a:r>
            <a:r>
              <a:rPr lang="ru-RU" sz="2400" dirty="0"/>
              <a:t>Гц. </a:t>
            </a:r>
            <a:r>
              <a:rPr lang="ru-RU" sz="2400" dirty="0" err="1"/>
              <a:t>Загнуті</a:t>
            </a:r>
            <a:r>
              <a:rPr lang="ru-RU" sz="2400" dirty="0"/>
              <a:t> </a:t>
            </a:r>
            <a:r>
              <a:rPr lang="ru-RU" sz="2400" dirty="0" err="1"/>
              <a:t>кінці</a:t>
            </a:r>
            <a:r>
              <a:rPr lang="ru-RU" sz="2400" dirty="0"/>
              <a:t> </a:t>
            </a:r>
            <a:r>
              <a:rPr lang="ru-RU" sz="2400" dirty="0" err="1"/>
              <a:t>резонувальних</a:t>
            </a:r>
            <a:r>
              <a:rPr lang="ru-RU" sz="2400" dirty="0"/>
              <a:t> пластин 5 </a:t>
            </a:r>
            <a:r>
              <a:rPr lang="ru-RU" sz="2400" dirty="0" err="1"/>
              <a:t>пофарбовані</a:t>
            </a:r>
            <a:r>
              <a:rPr lang="ru-RU" sz="2400" dirty="0"/>
              <a:t>, як правило, </a:t>
            </a:r>
            <a:r>
              <a:rPr lang="ru-RU" sz="2400" dirty="0" err="1" smtClean="0"/>
              <a:t>білою</a:t>
            </a:r>
            <a:r>
              <a:rPr lang="ru-RU" sz="2400" dirty="0" smtClean="0"/>
              <a:t> </a:t>
            </a:r>
            <a:r>
              <a:rPr lang="ru-RU" sz="2400" dirty="0" err="1"/>
              <a:t>фарбою</a:t>
            </a:r>
            <a:r>
              <a:rPr lang="ru-RU" sz="2400" dirty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5164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697" y="106954"/>
            <a:ext cx="7319901" cy="29620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8100392" cy="54102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endParaRPr lang="uk-UA" sz="2200" dirty="0" smtClean="0"/>
          </a:p>
          <a:p>
            <a:pPr algn="just">
              <a:lnSpc>
                <a:spcPct val="100000"/>
              </a:lnSpc>
            </a:pPr>
            <a:endParaRPr lang="uk-UA" sz="2200" dirty="0"/>
          </a:p>
          <a:p>
            <a:pPr algn="just">
              <a:lnSpc>
                <a:spcPct val="100000"/>
              </a:lnSpc>
            </a:pPr>
            <a:endParaRPr lang="uk-UA" sz="2200" dirty="0" smtClean="0"/>
          </a:p>
          <a:p>
            <a:pPr algn="just">
              <a:lnSpc>
                <a:spcPct val="100000"/>
              </a:lnSpc>
            </a:pPr>
            <a:endParaRPr lang="uk-UA" sz="2200" dirty="0" smtClean="0"/>
          </a:p>
          <a:p>
            <a:pPr marL="82296" indent="0" algn="ctr">
              <a:lnSpc>
                <a:spcPct val="100000"/>
              </a:lnSpc>
              <a:buNone/>
            </a:pPr>
            <a:r>
              <a:rPr lang="uk-UA" sz="2200" dirty="0" smtClean="0"/>
              <a:t>Рисунок 6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ru-RU" sz="2200" dirty="0" smtClean="0"/>
              <a:t>	</a:t>
            </a:r>
            <a:r>
              <a:rPr lang="ru-RU" sz="2200" dirty="0" err="1" smtClean="0"/>
              <a:t>Напруга</a:t>
            </a:r>
            <a:r>
              <a:rPr lang="ru-RU" sz="2200" dirty="0" smtClean="0"/>
              <a:t> </a:t>
            </a:r>
            <a:r>
              <a:rPr lang="ru-RU" sz="2200" dirty="0"/>
              <a:t>U, частоту </a:t>
            </a:r>
            <a:r>
              <a:rPr lang="ru-RU" sz="2200" dirty="0" err="1"/>
              <a:t>якої</a:t>
            </a:r>
            <a:r>
              <a:rPr lang="ru-RU" sz="2200" dirty="0"/>
              <a:t> </a:t>
            </a:r>
            <a:r>
              <a:rPr lang="ru-RU" sz="2200" dirty="0" err="1"/>
              <a:t>необхідно</a:t>
            </a:r>
            <a:r>
              <a:rPr lang="ru-RU" sz="2200" dirty="0"/>
              <a:t> </a:t>
            </a:r>
            <a:r>
              <a:rPr lang="ru-RU" sz="2200" dirty="0" err="1"/>
              <a:t>виміряти</a:t>
            </a:r>
            <a:r>
              <a:rPr lang="ru-RU" sz="2200" dirty="0"/>
              <a:t>, </a:t>
            </a:r>
            <a:r>
              <a:rPr lang="ru-RU" sz="2200" dirty="0" err="1"/>
              <a:t>подається</a:t>
            </a:r>
            <a:r>
              <a:rPr lang="ru-RU" sz="2200" dirty="0"/>
              <a:t> на </a:t>
            </a:r>
            <a:r>
              <a:rPr lang="ru-RU" sz="2200" dirty="0" err="1"/>
              <a:t>котушку</a:t>
            </a:r>
            <a:r>
              <a:rPr lang="ru-RU" sz="2200" dirty="0"/>
              <a:t> </a:t>
            </a:r>
            <a:r>
              <a:rPr lang="ru-RU" sz="2200" dirty="0" smtClean="0"/>
              <a:t>2</a:t>
            </a:r>
            <a:r>
              <a:rPr lang="ru-RU" sz="2200" dirty="0"/>
              <a:t>, </a:t>
            </a:r>
            <a:r>
              <a:rPr lang="ru-RU" sz="2200" dirty="0" err="1"/>
              <a:t>розташовану</a:t>
            </a:r>
            <a:r>
              <a:rPr lang="ru-RU" sz="2200" dirty="0"/>
              <a:t> на </a:t>
            </a:r>
            <a:r>
              <a:rPr lang="ru-RU" sz="2200" dirty="0" err="1"/>
              <a:t>осерді</a:t>
            </a:r>
            <a:r>
              <a:rPr lang="ru-RU" sz="2200" dirty="0"/>
              <a:t> 1 </a:t>
            </a:r>
            <a:r>
              <a:rPr lang="ru-RU" sz="2200" dirty="0" err="1"/>
              <a:t>електромагніту</a:t>
            </a:r>
            <a:r>
              <a:rPr lang="ru-RU" sz="2200" dirty="0"/>
              <a:t>. </a:t>
            </a:r>
            <a:r>
              <a:rPr lang="ru-RU" sz="2200" dirty="0" err="1"/>
              <a:t>Якір</a:t>
            </a:r>
            <a:r>
              <a:rPr lang="ru-RU" sz="2200" dirty="0"/>
              <a:t> 3 </a:t>
            </a:r>
            <a:r>
              <a:rPr lang="ru-RU" sz="2200" dirty="0" err="1"/>
              <a:t>електромагніту</a:t>
            </a:r>
            <a:r>
              <a:rPr lang="ru-RU" sz="2200" dirty="0"/>
              <a:t> </a:t>
            </a:r>
            <a:r>
              <a:rPr lang="ru-RU" sz="2200" dirty="0" err="1" smtClean="0"/>
              <a:t>нижнім</a:t>
            </a:r>
            <a:r>
              <a:rPr lang="ru-RU" sz="2200" dirty="0" smtClean="0"/>
              <a:t> </a:t>
            </a:r>
            <a:r>
              <a:rPr lang="ru-RU" sz="2200" dirty="0" err="1" smtClean="0"/>
              <a:t>кінцем</a:t>
            </a:r>
            <a:r>
              <a:rPr lang="ru-RU" sz="2200" dirty="0" smtClean="0"/>
              <a:t> </a:t>
            </a:r>
            <a:r>
              <a:rPr lang="ru-RU" sz="2200" dirty="0" err="1" smtClean="0"/>
              <a:t>закріплений</a:t>
            </a:r>
            <a:r>
              <a:rPr lang="ru-RU" sz="2200" dirty="0" smtClean="0"/>
              <a:t> на </a:t>
            </a:r>
            <a:r>
              <a:rPr lang="ru-RU" sz="2200" dirty="0" err="1" smtClean="0"/>
              <a:t>пружній</a:t>
            </a:r>
            <a:r>
              <a:rPr lang="ru-RU" sz="2200" dirty="0" smtClean="0"/>
              <a:t> </a:t>
            </a:r>
            <a:r>
              <a:rPr lang="ru-RU" sz="2200" dirty="0" err="1" smtClean="0"/>
              <a:t>основі</a:t>
            </a:r>
            <a:r>
              <a:rPr lang="ru-RU" sz="2200" dirty="0" smtClean="0"/>
              <a:t> </a:t>
            </a:r>
            <a:r>
              <a:rPr lang="ru-RU" sz="2200" dirty="0"/>
              <a:t>4. </a:t>
            </a:r>
            <a:r>
              <a:rPr lang="ru-RU" sz="2200" dirty="0" smtClean="0"/>
              <a:t>На </a:t>
            </a:r>
            <a:r>
              <a:rPr lang="ru-RU" sz="2200" dirty="0" err="1" smtClean="0"/>
              <a:t>цій</a:t>
            </a:r>
            <a:r>
              <a:rPr lang="ru-RU" sz="2200" dirty="0" smtClean="0"/>
              <a:t> же </a:t>
            </a:r>
            <a:r>
              <a:rPr lang="ru-RU" sz="2200" dirty="0" err="1" smtClean="0"/>
              <a:t>основі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знаходиться</a:t>
            </a:r>
            <a:r>
              <a:rPr lang="ru-RU" sz="2200" dirty="0" smtClean="0"/>
              <a:t> </a:t>
            </a:r>
            <a:r>
              <a:rPr lang="ru-RU" sz="2200" dirty="0"/>
              <a:t>планка 6, в яку </a:t>
            </a:r>
            <a:r>
              <a:rPr lang="ru-RU" sz="2200" dirty="0" err="1"/>
              <a:t>закладені</a:t>
            </a:r>
            <a:r>
              <a:rPr lang="ru-RU" sz="2200" dirty="0"/>
              <a:t> </a:t>
            </a:r>
            <a:r>
              <a:rPr lang="ru-RU" sz="2200" dirty="0" err="1"/>
              <a:t>кінці</a:t>
            </a:r>
            <a:r>
              <a:rPr lang="ru-RU" sz="2200" dirty="0"/>
              <a:t> ряду </a:t>
            </a:r>
            <a:r>
              <a:rPr lang="ru-RU" sz="2200" dirty="0" err="1"/>
              <a:t>пружних</a:t>
            </a:r>
            <a:r>
              <a:rPr lang="ru-RU" sz="2200" dirty="0"/>
              <a:t> пластин 5. При </a:t>
            </a:r>
            <a:r>
              <a:rPr lang="ru-RU" sz="2200" dirty="0" err="1" smtClean="0"/>
              <a:t>протіканні</a:t>
            </a:r>
            <a:r>
              <a:rPr lang="ru-RU" sz="2200" dirty="0" smtClean="0"/>
              <a:t> </a:t>
            </a:r>
            <a:r>
              <a:rPr lang="ru-RU" sz="2200" dirty="0" err="1" smtClean="0"/>
              <a:t>змінного</a:t>
            </a:r>
            <a:r>
              <a:rPr lang="ru-RU" sz="2200" dirty="0" smtClean="0"/>
              <a:t> струму по </a:t>
            </a:r>
            <a:r>
              <a:rPr lang="ru-RU" sz="2200" dirty="0" err="1" smtClean="0"/>
              <a:t>котушці</a:t>
            </a:r>
            <a:r>
              <a:rPr lang="ru-RU" sz="2200" dirty="0" smtClean="0"/>
              <a:t> </a:t>
            </a:r>
            <a:r>
              <a:rPr lang="ru-RU" sz="2200" dirty="0" err="1" smtClean="0"/>
              <a:t>якір</a:t>
            </a:r>
            <a:r>
              <a:rPr lang="ru-RU" sz="2200" dirty="0" smtClean="0"/>
              <a:t> два рази за </a:t>
            </a:r>
            <a:r>
              <a:rPr lang="ru-RU" sz="2200" dirty="0" err="1" smtClean="0"/>
              <a:t>період</a:t>
            </a:r>
            <a:r>
              <a:rPr lang="ru-RU" sz="2200" dirty="0" smtClean="0"/>
              <a:t> </a:t>
            </a:r>
            <a:r>
              <a:rPr lang="ru-RU" sz="2200" dirty="0" err="1" smtClean="0"/>
              <a:t>змінного</a:t>
            </a:r>
            <a:r>
              <a:rPr lang="ru-RU" sz="2200" dirty="0" smtClean="0"/>
              <a:t> струму </a:t>
            </a:r>
            <a:r>
              <a:rPr lang="ru-RU" sz="2200" dirty="0" err="1" smtClean="0"/>
              <a:t>притягується</a:t>
            </a:r>
            <a:r>
              <a:rPr lang="ru-RU" sz="2200" dirty="0" smtClean="0"/>
              <a:t> до </a:t>
            </a:r>
            <a:r>
              <a:rPr lang="ru-RU" sz="2200" dirty="0" err="1" smtClean="0"/>
              <a:t>осердя</a:t>
            </a:r>
            <a:r>
              <a:rPr lang="ru-RU" sz="2200" dirty="0" smtClean="0"/>
              <a:t>. </a:t>
            </a:r>
            <a:r>
              <a:rPr lang="ru-RU" sz="2200" dirty="0" err="1" smtClean="0"/>
              <a:t>Коливання</a:t>
            </a:r>
            <a:r>
              <a:rPr lang="ru-RU" sz="2200" dirty="0" smtClean="0"/>
              <a:t> якоря </a:t>
            </a:r>
            <a:r>
              <a:rPr lang="ru-RU" sz="2200" dirty="0" err="1" smtClean="0"/>
              <a:t>передаються</a:t>
            </a:r>
            <a:r>
              <a:rPr lang="ru-RU" sz="2200" dirty="0" smtClean="0"/>
              <a:t> пластинам</a:t>
            </a:r>
            <a:r>
              <a:rPr lang="ru-RU" sz="2200" dirty="0"/>
              <a:t>, </a:t>
            </a:r>
            <a:r>
              <a:rPr lang="ru-RU" sz="2200" dirty="0" err="1"/>
              <a:t>кожна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яких</a:t>
            </a:r>
            <a:r>
              <a:rPr lang="ru-RU" sz="2200" dirty="0"/>
              <a:t> </a:t>
            </a:r>
            <a:r>
              <a:rPr lang="ru-RU" sz="2200" dirty="0" err="1"/>
              <a:t>має</a:t>
            </a:r>
            <a:r>
              <a:rPr lang="ru-RU" sz="2200" dirty="0"/>
              <a:t> свою </a:t>
            </a:r>
            <a:r>
              <a:rPr lang="ru-RU" sz="2200" dirty="0" err="1"/>
              <a:t>резонансну</a:t>
            </a:r>
            <a:r>
              <a:rPr lang="ru-RU" sz="2200" dirty="0"/>
              <a:t> частоту. </a:t>
            </a:r>
            <a:r>
              <a:rPr lang="ru-RU" sz="2200" dirty="0" err="1"/>
              <a:t>Найбільшою</a:t>
            </a:r>
            <a:r>
              <a:rPr lang="ru-RU" sz="2200" dirty="0"/>
              <a:t> </a:t>
            </a:r>
            <a:r>
              <a:rPr lang="ru-RU" sz="2200" dirty="0" err="1"/>
              <a:t>амплітуда</a:t>
            </a:r>
            <a:r>
              <a:rPr lang="ru-RU" sz="2200" dirty="0"/>
              <a:t> </a:t>
            </a:r>
            <a:r>
              <a:rPr lang="ru-RU" sz="2200" dirty="0" err="1" smtClean="0"/>
              <a:t>коливань</a:t>
            </a:r>
            <a:r>
              <a:rPr lang="ru-RU" sz="2200" dirty="0" smtClean="0"/>
              <a:t> </a:t>
            </a:r>
            <a:r>
              <a:rPr lang="ru-RU" sz="2200" dirty="0"/>
              <a:t>буде у </a:t>
            </a:r>
            <a:r>
              <a:rPr lang="ru-RU" sz="2200" dirty="0" err="1"/>
              <a:t>тієї</a:t>
            </a:r>
            <a:r>
              <a:rPr lang="ru-RU" sz="2200" dirty="0"/>
              <a:t> </a:t>
            </a:r>
            <a:r>
              <a:rPr lang="ru-RU" sz="2200" dirty="0" err="1"/>
              <a:t>пластини</a:t>
            </a:r>
            <a:r>
              <a:rPr lang="ru-RU" sz="2200" dirty="0"/>
              <a:t>, у </a:t>
            </a:r>
            <a:r>
              <a:rPr lang="ru-RU" sz="2200" dirty="0" err="1"/>
              <a:t>якої</a:t>
            </a:r>
            <a:r>
              <a:rPr lang="ru-RU" sz="2200" dirty="0"/>
              <a:t> частота </a:t>
            </a:r>
            <a:r>
              <a:rPr lang="ru-RU" sz="2200" dirty="0" err="1"/>
              <a:t>власних</a:t>
            </a:r>
            <a:r>
              <a:rPr lang="ru-RU" sz="2200" dirty="0"/>
              <a:t> </a:t>
            </a:r>
            <a:r>
              <a:rPr lang="ru-RU" sz="2200" dirty="0" err="1"/>
              <a:t>коливань</a:t>
            </a:r>
            <a:r>
              <a:rPr lang="ru-RU" sz="2200" dirty="0"/>
              <a:t> </a:t>
            </a:r>
            <a:r>
              <a:rPr lang="ru-RU" sz="2200" dirty="0" err="1" smtClean="0"/>
              <a:t>збігається</a:t>
            </a:r>
            <a:r>
              <a:rPr lang="ru-RU" sz="2200" dirty="0" smtClean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подвійною</a:t>
            </a:r>
            <a:r>
              <a:rPr lang="ru-RU" sz="2200" dirty="0"/>
              <a:t> частотою </a:t>
            </a:r>
            <a:r>
              <a:rPr lang="ru-RU" sz="2200" dirty="0" err="1"/>
              <a:t>поданої</a:t>
            </a:r>
            <a:r>
              <a:rPr lang="ru-RU" sz="2200" dirty="0"/>
              <a:t> </a:t>
            </a:r>
            <a:r>
              <a:rPr lang="ru-RU" sz="2200" dirty="0" err="1"/>
              <a:t>напруги</a:t>
            </a:r>
            <a:r>
              <a:rPr lang="ru-RU" sz="2200" dirty="0"/>
              <a:t>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3476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7638"/>
            <a:ext cx="8100392" cy="483076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Похибка </a:t>
            </a:r>
            <a:r>
              <a:rPr lang="uk-UA" sz="2400" dirty="0"/>
              <a:t>резонансних частотомірів складає біля 1%. Межі </a:t>
            </a:r>
            <a:r>
              <a:rPr lang="uk-UA" sz="2400" dirty="0" smtClean="0"/>
              <a:t>вимірювання </a:t>
            </a:r>
            <a:r>
              <a:rPr lang="uk-UA" sz="2400" dirty="0"/>
              <a:t>таких частотомірів невеликі, наприклад, 45 - 55 або 450 - 550 </a:t>
            </a:r>
            <a:r>
              <a:rPr lang="uk-UA" sz="2400" dirty="0" err="1"/>
              <a:t>Гц</a:t>
            </a:r>
            <a:r>
              <a:rPr lang="uk-UA" sz="2400" dirty="0"/>
              <a:t>. </a:t>
            </a:r>
            <a:r>
              <a:rPr lang="uk-UA" sz="2400" dirty="0" smtClean="0"/>
              <a:t>Суттєвим </a:t>
            </a:r>
            <a:r>
              <a:rPr lang="uk-UA" sz="2400" dirty="0"/>
              <a:t>недоліком такого типу частотомірів є їх чутливість до </a:t>
            </a:r>
            <a:r>
              <a:rPr lang="uk-UA" sz="2400" dirty="0" smtClean="0"/>
              <a:t>механічних </a:t>
            </a:r>
            <a:r>
              <a:rPr lang="uk-UA" sz="2400" dirty="0"/>
              <a:t>вібрацій. Іноді це використовується для вимірювання частот </a:t>
            </a:r>
            <a:r>
              <a:rPr lang="uk-UA" sz="2400" dirty="0" smtClean="0"/>
              <a:t>механічних </a:t>
            </a:r>
            <a:r>
              <a:rPr lang="uk-UA" sz="2400" dirty="0"/>
              <a:t>коливань. </a:t>
            </a:r>
          </a:p>
        </p:txBody>
      </p:sp>
    </p:spTree>
    <p:extLst>
      <p:ext uri="{BB962C8B-B14F-4D97-AF65-F5344CB8AC3E}">
        <p14:creationId xmlns:p14="http://schemas.microsoft.com/office/powerpoint/2010/main" val="311056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60040"/>
            <a:ext cx="7746064" cy="54868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Електродинамічний частотомір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8100392" cy="580526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Електрична  </a:t>
            </a:r>
            <a:r>
              <a:rPr lang="uk-UA" sz="2400" dirty="0"/>
              <a:t>схема  електродинамічного  частотоміра  на  основі  </a:t>
            </a:r>
            <a:r>
              <a:rPr lang="uk-UA" sz="2400" dirty="0" smtClean="0"/>
              <a:t>логометричного  </a:t>
            </a:r>
            <a:r>
              <a:rPr lang="uk-UA" sz="2400" dirty="0"/>
              <a:t>механізму  та  векторна  діаграма  струмів  наведені  на </a:t>
            </a:r>
            <a:r>
              <a:rPr lang="uk-UA" sz="2400" dirty="0" smtClean="0"/>
              <a:t>рис</a:t>
            </a:r>
            <a:r>
              <a:rPr lang="uk-UA" sz="2400" dirty="0"/>
              <a:t>. </a:t>
            </a:r>
            <a:r>
              <a:rPr lang="uk-UA" sz="2400" dirty="0" smtClean="0"/>
              <a:t>7. </a:t>
            </a:r>
            <a:endParaRPr lang="uk-UA" sz="2400" dirty="0"/>
          </a:p>
          <a:p>
            <a:pPr marL="82296" indent="0" algn="just">
              <a:buNone/>
            </a:pPr>
            <a:r>
              <a:rPr lang="uk-UA" sz="2400" dirty="0" smtClean="0"/>
              <a:t>	Логометричний </a:t>
            </a:r>
            <a:r>
              <a:rPr lang="uk-UA" sz="2400" dirty="0"/>
              <a:t>механізм має одну нерухому котушку 1 та дві </a:t>
            </a:r>
            <a:r>
              <a:rPr lang="uk-UA" sz="2400" dirty="0" smtClean="0"/>
              <a:t>рухомі </a:t>
            </a:r>
            <a:r>
              <a:rPr lang="uk-UA" sz="2400" dirty="0"/>
              <a:t>2 і 3, скріплені  між  собою  під  кутом 90°. Нерухома  котушка </a:t>
            </a:r>
            <a:r>
              <a:rPr lang="uk-UA" sz="2400" dirty="0" smtClean="0"/>
              <a:t>з’єднана  </a:t>
            </a:r>
            <a:r>
              <a:rPr lang="uk-UA" sz="2400" dirty="0"/>
              <a:t>послідовно  з  однією  із  рухомих  електричним  колом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-L</a:t>
            </a:r>
            <a:r>
              <a:rPr lang="en-US" sz="2400" baseline="-25000" dirty="0"/>
              <a:t>1</a:t>
            </a:r>
            <a:r>
              <a:rPr lang="en-US" sz="2400" dirty="0"/>
              <a:t>-C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  <a:r>
              <a:rPr lang="uk-UA" sz="2400" dirty="0" smtClean="0"/>
              <a:t>Параметри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, L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підібрані так, що частота резонансу напруги </a:t>
            </a:r>
            <a:r>
              <a:rPr lang="uk-UA" sz="2400" dirty="0" smtClean="0"/>
              <a:t>цього </a:t>
            </a:r>
            <a:r>
              <a:rPr lang="uk-UA" sz="2400" dirty="0"/>
              <a:t>кола дорівнює середній частоті діапазону вимірювань. При цій </a:t>
            </a:r>
            <a:r>
              <a:rPr lang="uk-UA" sz="2400" dirty="0" smtClean="0"/>
              <a:t>частоті </a:t>
            </a:r>
            <a:r>
              <a:rPr lang="uk-UA" sz="2400" dirty="0"/>
              <a:t>струм </a:t>
            </a:r>
            <a:r>
              <a:rPr lang="en-US" sz="2400" dirty="0"/>
              <a:t>I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збігається за фазою з напругою </a:t>
            </a:r>
            <a:r>
              <a:rPr lang="en-US" sz="2400" dirty="0"/>
              <a:t>U.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1950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pPr marL="82296" indent="0" algn="ctr">
              <a:buNone/>
            </a:pPr>
            <a:r>
              <a:rPr lang="uk-UA" sz="2400" dirty="0" smtClean="0"/>
              <a:t>Рисунок 7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764704"/>
            <a:ext cx="7576849" cy="378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337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Послідовно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з </a:t>
                </a:r>
                <a:r>
                  <a:rPr lang="ru-RU" sz="2400" dirty="0" err="1"/>
                  <a:t>рамкою</a:t>
                </a:r>
                <a:r>
                  <a:rPr lang="ru-RU" sz="2400" dirty="0"/>
                  <a:t> 2 </a:t>
                </a:r>
                <a:r>
                  <a:rPr lang="ru-RU" sz="2400" dirty="0" err="1"/>
                  <a:t>ввімкнена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ємність</a:t>
                </a:r>
                <a:r>
                  <a:rPr lang="ru-RU" sz="2400" dirty="0"/>
                  <a:t> C</a:t>
                </a:r>
                <a:r>
                  <a:rPr lang="ru-RU" sz="2400" baseline="-25000" dirty="0"/>
                  <a:t>2</a:t>
                </a:r>
                <a:r>
                  <a:rPr lang="ru-RU" sz="2400" dirty="0"/>
                  <a:t> , тому струм I</a:t>
                </a:r>
                <a:r>
                  <a:rPr lang="ru-RU" sz="2400" baseline="-25000" dirty="0"/>
                  <a:t>2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випереджає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напругу</a:t>
                </a:r>
                <a:r>
                  <a:rPr lang="ru-RU" sz="2400" dirty="0"/>
                  <a:t> U практично на 90°. Таким чином, на </a:t>
                </a:r>
                <a:r>
                  <a:rPr lang="ru-RU" sz="2400" dirty="0" err="1"/>
                  <a:t>середній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частоті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обертальний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момент, </a:t>
                </a:r>
                <a:r>
                  <a:rPr lang="ru-RU" sz="2400" dirty="0" err="1"/>
                  <a:t>який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діє</a:t>
                </a:r>
                <a:r>
                  <a:rPr lang="ru-RU" sz="2400" dirty="0"/>
                  <a:t> на рамку 2, </a:t>
                </a:r>
                <a:r>
                  <a:rPr lang="ru-RU" sz="2400" dirty="0" err="1"/>
                  <a:t>дорівнює</a:t>
                </a:r>
                <a:r>
                  <a:rPr lang="ru-RU" sz="2400" dirty="0"/>
                  <a:t> </a:t>
                </a: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М</m:t>
                      </m:r>
                      <m:r>
                        <a:rPr lang="ru-RU" sz="2400" i="0" baseline="-25000" dirty="0" smtClean="0">
                          <a:latin typeface="Cambria Math" panose="02040503050406030204" pitchFamily="18" charset="0"/>
                        </a:rPr>
                        <m:t>об2</m:t>
                      </m:r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US" sz="2400" i="0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sz="2400" i="0" dirty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sz="2400" i="0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sz="2400" i="0" dirty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sz="2400" i="0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sty m:val="p"/>
                        </m:rPr>
                        <a:rPr lang="en-US" sz="2400" i="0" dirty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2400" i="0" dirty="0">
                          <a:latin typeface="Cambria Math" panose="02040503050406030204" pitchFamily="18" charset="0"/>
                        </a:rPr>
                        <m:t>90°⋅</m:t>
                      </m:r>
                      <m:r>
                        <m:rPr>
                          <m:sty m:val="p"/>
                        </m:rPr>
                        <a:rPr lang="en-US" sz="2400" i="0" dirty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US" sz="2400" i="0" baseline="-25000" dirty="0"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sz="2400" i="1" baseline="-25000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2400" i="0" dirty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d>
                      <m:r>
                        <a:rPr lang="el-GR" sz="2400" i="0" dirty="0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l-GR" sz="2400" i="0" dirty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uk-UA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де </a:t>
                </a:r>
                <a:r>
                  <a:rPr lang="en-US" sz="2400" dirty="0"/>
                  <a:t>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</a:t>
                </a:r>
                <a:r>
                  <a:rPr lang="ru-RU" sz="2400" dirty="0" err="1"/>
                  <a:t>постійний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коефіцієнт</a:t>
                </a:r>
                <a:r>
                  <a:rPr lang="ru-RU" sz="2400" dirty="0"/>
                  <a:t>.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Якщо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рухома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механізму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знаходиться</a:t>
                </a:r>
                <a:r>
                  <a:rPr lang="ru-RU" sz="2400" dirty="0"/>
                  <a:t> в такому </a:t>
                </a:r>
                <a:r>
                  <a:rPr lang="ru-RU" sz="2400" dirty="0" err="1"/>
                  <a:t>положенні</a:t>
                </a:r>
                <a:r>
                  <a:rPr lang="ru-RU" sz="2400" dirty="0"/>
                  <a:t>, </a:t>
                </a:r>
                <a:r>
                  <a:rPr lang="ru-RU" sz="2400" dirty="0" err="1" smtClean="0"/>
                  <a:t>що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обертальний</a:t>
                </a:r>
                <a:r>
                  <a:rPr lang="ru-RU" sz="2400" dirty="0"/>
                  <a:t> момент, </a:t>
                </a:r>
                <a:r>
                  <a:rPr lang="ru-RU" sz="2400" dirty="0" err="1"/>
                  <a:t>який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діє</a:t>
                </a:r>
                <a:r>
                  <a:rPr lang="ru-RU" sz="2400" dirty="0"/>
                  <a:t> на рамку 3,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М</m:t>
                      </m:r>
                      <m:r>
                        <a:rPr lang="ru-RU" sz="2400" i="0" baseline="-25000" dirty="0" smtClean="0">
                          <a:latin typeface="Cambria Math" panose="02040503050406030204" pitchFamily="18" charset="0"/>
                        </a:rPr>
                        <m:t>об3</m:t>
                      </m:r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ru-RU" sz="240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ru-RU" sz="2400" i="0" baseline="-25000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ru-RU" sz="2400" i="0" dirty="0"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ru-RU" sz="240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lang="en-US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ru-RU" sz="2400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ru-RU" sz="2400" i="0" dirty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ru-RU" sz="2400" i="0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400" i="0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ru-RU" sz="2400" i="0" dirty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)≠0,</m:t>
                      </m:r>
                    </m:oMath>
                  </m:oMathPara>
                </a14:m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/>
                  <a:t>то </a:t>
                </a:r>
                <a:r>
                  <a:rPr lang="ru-RU" sz="2400" dirty="0" err="1"/>
                  <a:t>під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дією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цього</a:t>
                </a:r>
                <a:r>
                  <a:rPr lang="ru-RU" sz="2400" dirty="0"/>
                  <a:t> моменту </a:t>
                </a:r>
                <a:r>
                  <a:rPr lang="ru-RU" sz="2400" dirty="0" err="1"/>
                  <a:t>рухома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частина</a:t>
                </a:r>
                <a:r>
                  <a:rPr lang="ru-RU" sz="2400" dirty="0"/>
                  <a:t> буде </a:t>
                </a:r>
                <a:r>
                  <a:rPr lang="ru-RU" sz="2400" dirty="0" err="1"/>
                  <a:t>повертатись</a:t>
                </a:r>
                <a:r>
                  <a:rPr lang="ru-RU" sz="2400" dirty="0"/>
                  <a:t> до тих </a:t>
                </a:r>
                <a:r>
                  <a:rPr lang="ru-RU" sz="2400" dirty="0" err="1"/>
                  <a:t>пір</a:t>
                </a:r>
                <a:r>
                  <a:rPr lang="ru-RU" sz="2400" dirty="0"/>
                  <a:t>, </a:t>
                </a:r>
                <a:r>
                  <a:rPr lang="ru-RU" sz="2400" dirty="0" err="1" smtClean="0"/>
                  <a:t>поки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f2(α) не стане </a:t>
                </a:r>
                <a:r>
                  <a:rPr lang="ru-RU" sz="2400" dirty="0" err="1"/>
                  <a:t>рівною</a:t>
                </a:r>
                <a:r>
                  <a:rPr lang="ru-RU" sz="2400" dirty="0"/>
                  <a:t> нулю. </a:t>
                </a:r>
                <a:r>
                  <a:rPr lang="ru-RU" sz="2400" dirty="0" err="1"/>
                  <a:t>Стрілка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приладу</a:t>
                </a:r>
                <a:r>
                  <a:rPr lang="ru-RU" sz="2400" dirty="0"/>
                  <a:t> при </a:t>
                </a:r>
                <a:r>
                  <a:rPr lang="ru-RU" sz="2400" dirty="0" err="1"/>
                  <a:t>цьому</a:t>
                </a:r>
                <a:r>
                  <a:rPr lang="ru-RU" sz="2400" dirty="0"/>
                  <a:t> буде </a:t>
                </a:r>
                <a:r>
                  <a:rPr lang="ru-RU" sz="2400" dirty="0" err="1" smtClean="0"/>
                  <a:t>показувати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середню</a:t>
                </a:r>
                <a:r>
                  <a:rPr lang="ru-RU" sz="2400" dirty="0"/>
                  <a:t> частоту </a:t>
                </a:r>
                <a:r>
                  <a:rPr lang="ru-RU" sz="2400" dirty="0" err="1"/>
                  <a:t>діапазону</a:t>
                </a:r>
                <a:r>
                  <a:rPr lang="ru-RU" sz="2400" dirty="0"/>
                  <a:t>. </a:t>
                </a:r>
              </a:p>
              <a:p>
                <a:pPr algn="just">
                  <a:lnSpc>
                    <a:spcPct val="100000"/>
                  </a:lnSpc>
                </a:pP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75" t="-711" r="-12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786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Якщо </a:t>
            </a:r>
            <a:r>
              <a:rPr lang="uk-UA" sz="2400" dirty="0"/>
              <a:t>частота напруги відхилиться від середнього значення, то </a:t>
            </a:r>
            <a:r>
              <a:rPr lang="uk-UA" sz="2400" dirty="0" smtClean="0"/>
              <a:t>вектор </a:t>
            </a:r>
            <a:r>
              <a:rPr lang="uk-UA" sz="2400" dirty="0"/>
              <a:t>струму І</a:t>
            </a:r>
            <a:r>
              <a:rPr lang="uk-UA" sz="2400" baseline="-25000" dirty="0"/>
              <a:t>1</a:t>
            </a:r>
            <a:r>
              <a:rPr lang="uk-UA" sz="2400" dirty="0"/>
              <a:t> зміститься відносно </a:t>
            </a:r>
            <a:r>
              <a:rPr lang="uk-UA" sz="2400" dirty="0" err="1"/>
              <a:t>вектора</a:t>
            </a:r>
            <a:r>
              <a:rPr lang="uk-UA" sz="2400" dirty="0"/>
              <a:t> </a:t>
            </a:r>
            <a:r>
              <a:rPr lang="en-US" sz="2400" dirty="0"/>
              <a:t>U </a:t>
            </a:r>
            <a:r>
              <a:rPr lang="uk-UA" sz="2400" dirty="0"/>
              <a:t>на кут +</a:t>
            </a:r>
            <a:r>
              <a:rPr lang="el-GR" sz="2400" dirty="0"/>
              <a:t>ϕ </a:t>
            </a:r>
            <a:r>
              <a:rPr lang="uk-UA" sz="2400" dirty="0"/>
              <a:t>чи –</a:t>
            </a:r>
            <a:r>
              <a:rPr lang="el-GR" sz="2400" dirty="0"/>
              <a:t>ϕ. </a:t>
            </a:r>
            <a:r>
              <a:rPr lang="uk-UA" sz="2400" dirty="0"/>
              <a:t>Кут між </a:t>
            </a:r>
            <a:r>
              <a:rPr lang="uk-UA" sz="2400" dirty="0" smtClean="0"/>
              <a:t>векторами </a:t>
            </a:r>
            <a:r>
              <a:rPr lang="uk-UA" sz="2400" dirty="0"/>
              <a:t>струмів І</a:t>
            </a:r>
            <a:r>
              <a:rPr lang="uk-UA" sz="2400" baseline="-25000" dirty="0"/>
              <a:t>1</a:t>
            </a:r>
            <a:r>
              <a:rPr lang="uk-UA" sz="2400" dirty="0"/>
              <a:t> та І</a:t>
            </a:r>
            <a:r>
              <a:rPr lang="uk-UA" sz="2400" baseline="-25000" dirty="0"/>
              <a:t>2</a:t>
            </a:r>
            <a:r>
              <a:rPr lang="uk-UA" sz="2400" dirty="0"/>
              <a:t> буде відрізнятись від 90°, М</a:t>
            </a:r>
            <a:r>
              <a:rPr lang="uk-UA" sz="2400" baseline="-25000" dirty="0"/>
              <a:t>об2</a:t>
            </a:r>
            <a:r>
              <a:rPr lang="uk-UA" sz="2400" dirty="0"/>
              <a:t> не буде вже </a:t>
            </a:r>
            <a:r>
              <a:rPr lang="uk-UA" sz="2400" dirty="0" smtClean="0"/>
              <a:t>дорівнювати </a:t>
            </a:r>
            <a:r>
              <a:rPr lang="uk-UA" sz="2400" dirty="0"/>
              <a:t>нулю і внаслідок його дії рухома частина буде повертатися до </a:t>
            </a:r>
            <a:r>
              <a:rPr lang="uk-UA" sz="2400" dirty="0" smtClean="0"/>
              <a:t>тих </a:t>
            </a:r>
            <a:r>
              <a:rPr lang="uk-UA" sz="2400" dirty="0"/>
              <a:t>пір, поки М</a:t>
            </a:r>
            <a:r>
              <a:rPr lang="uk-UA" sz="2400" baseline="-25000" dirty="0"/>
              <a:t>об3</a:t>
            </a:r>
            <a:r>
              <a:rPr lang="uk-UA" sz="2400" dirty="0"/>
              <a:t> не стане дорівнювати М</a:t>
            </a:r>
            <a:r>
              <a:rPr lang="uk-UA" sz="2400" baseline="-25000" dirty="0"/>
              <a:t>об2</a:t>
            </a:r>
            <a:r>
              <a:rPr lang="uk-UA" sz="2400" dirty="0"/>
              <a:t>. В цьому положенні </a:t>
            </a:r>
            <a:r>
              <a:rPr lang="uk-UA" sz="2400" dirty="0" smtClean="0"/>
              <a:t>стрілка  </a:t>
            </a:r>
            <a:r>
              <a:rPr lang="uk-UA" sz="2400" dirty="0"/>
              <a:t>приладу  покаже  значення  частоти,  яке  відрізняється  від  середнього </a:t>
            </a:r>
            <a:r>
              <a:rPr lang="uk-UA" sz="2400" dirty="0" smtClean="0"/>
              <a:t>значення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2162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576064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Електродинамічний фазометр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48680"/>
            <a:ext cx="8100392" cy="630932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На рис.</a:t>
            </a:r>
            <a:r>
              <a:rPr lang="en-US" sz="2400" dirty="0" smtClean="0"/>
              <a:t> 8</a:t>
            </a:r>
            <a:r>
              <a:rPr lang="ru-RU" sz="2400" dirty="0" smtClean="0"/>
              <a:t> </a:t>
            </a:r>
            <a:r>
              <a:rPr lang="ru-RU" sz="2400" dirty="0"/>
              <a:t>наведена схема </a:t>
            </a:r>
            <a:r>
              <a:rPr lang="ru-RU" sz="2400" dirty="0" err="1"/>
              <a:t>електродинамічного</a:t>
            </a:r>
            <a:r>
              <a:rPr lang="ru-RU" sz="2400" dirty="0"/>
              <a:t> фазометра та </a:t>
            </a:r>
            <a:r>
              <a:rPr lang="ru-RU" sz="2400" dirty="0" err="1" smtClean="0"/>
              <a:t>відповідна</a:t>
            </a:r>
            <a:r>
              <a:rPr lang="ru-RU" sz="2400" dirty="0" smtClean="0"/>
              <a:t> </a:t>
            </a:r>
            <a:r>
              <a:rPr lang="ru-RU" sz="2400" dirty="0" err="1"/>
              <a:t>їй</a:t>
            </a:r>
            <a:r>
              <a:rPr lang="ru-RU" sz="2400" dirty="0"/>
              <a:t> </a:t>
            </a:r>
            <a:r>
              <a:rPr lang="ru-RU" sz="2400" dirty="0" err="1"/>
              <a:t>векторна</a:t>
            </a:r>
            <a:r>
              <a:rPr lang="ru-RU" sz="2400" dirty="0"/>
              <a:t> </a:t>
            </a:r>
            <a:r>
              <a:rPr lang="ru-RU" sz="2400" dirty="0" err="1"/>
              <a:t>діаграма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В  </a:t>
            </a:r>
            <a:r>
              <a:rPr lang="ru-RU" sz="2400" dirty="0" err="1"/>
              <a:t>основі</a:t>
            </a:r>
            <a:r>
              <a:rPr lang="ru-RU" sz="2400" dirty="0"/>
              <a:t>  </a:t>
            </a:r>
            <a:r>
              <a:rPr lang="ru-RU" sz="2400" dirty="0" err="1"/>
              <a:t>приладу</a:t>
            </a:r>
            <a:r>
              <a:rPr lang="ru-RU" sz="2400" dirty="0"/>
              <a:t> – </a:t>
            </a:r>
            <a:r>
              <a:rPr lang="ru-RU" sz="2400" dirty="0" err="1"/>
              <a:t>електродинамічний</a:t>
            </a:r>
            <a:r>
              <a:rPr lang="ru-RU" sz="2400" dirty="0"/>
              <a:t>  логометр,  </a:t>
            </a:r>
            <a:r>
              <a:rPr lang="ru-RU" sz="2400" dirty="0" err="1"/>
              <a:t>рухомі</a:t>
            </a:r>
            <a:r>
              <a:rPr lang="ru-RU" sz="2400" dirty="0"/>
              <a:t>  рамки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/>
              <a:t>скріплені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кутом 60°. В </a:t>
            </a:r>
            <a:r>
              <a:rPr lang="ru-RU" sz="2400" dirty="0" err="1"/>
              <a:t>рамці</a:t>
            </a:r>
            <a:r>
              <a:rPr lang="ru-RU" sz="2400" dirty="0"/>
              <a:t> 2 струм І2 </a:t>
            </a:r>
            <a:r>
              <a:rPr lang="ru-RU" sz="2400" dirty="0" err="1"/>
              <a:t>збігається</a:t>
            </a:r>
            <a:r>
              <a:rPr lang="ru-RU" sz="2400" dirty="0"/>
              <a:t> за фазою з </a:t>
            </a:r>
            <a:r>
              <a:rPr lang="ru-RU" sz="2400" dirty="0" err="1" smtClean="0"/>
              <a:t>напругою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навантаженні</a:t>
            </a:r>
            <a:r>
              <a:rPr lang="ru-RU" sz="2400" dirty="0"/>
              <a:t> U. 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marL="82296" indent="0" algn="ctr">
              <a:buNone/>
            </a:pPr>
            <a:r>
              <a:rPr lang="ru-RU" sz="2400" dirty="0" smtClean="0"/>
              <a:t>Рисунок 8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04" y="2708920"/>
            <a:ext cx="6600000" cy="35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342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У </a:t>
                </a:r>
                <a:r>
                  <a:rPr lang="ru-RU" sz="2400" dirty="0" err="1"/>
                  <a:t>логометричному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механізмі</a:t>
                </a:r>
                <a:r>
                  <a:rPr lang="ru-RU" sz="2400" dirty="0"/>
                  <a:t> при </a:t>
                </a:r>
                <a:r>
                  <a:rPr lang="ru-RU" sz="2400" dirty="0" err="1"/>
                  <a:t>протіканні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струмів</a:t>
                </a:r>
                <a:r>
                  <a:rPr lang="ru-RU" sz="2400" dirty="0"/>
                  <a:t> через </a:t>
                </a:r>
                <a:r>
                  <a:rPr lang="ru-RU" sz="2400" dirty="0" err="1" smtClean="0"/>
                  <a:t>котушки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створюються</a:t>
                </a:r>
                <a:r>
                  <a:rPr lang="ru-RU" sz="2400" dirty="0"/>
                  <a:t> два </a:t>
                </a:r>
                <a:r>
                  <a:rPr lang="ru-RU" sz="2400" dirty="0" err="1"/>
                  <a:t>обертальні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моменти</a:t>
                </a:r>
                <a:r>
                  <a:rPr lang="ru-RU" sz="2400" dirty="0"/>
                  <a:t>: </a:t>
                </a: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/>
                  <a:t>де М</a:t>
                </a:r>
                <a:r>
                  <a:rPr lang="uk-UA" sz="2400" baseline="-25000" dirty="0"/>
                  <a:t>12</a:t>
                </a:r>
                <a:r>
                  <a:rPr lang="uk-UA" sz="2400" dirty="0"/>
                  <a:t>, М</a:t>
                </a:r>
                <a:r>
                  <a:rPr lang="uk-UA" sz="2400" baseline="-25000" dirty="0"/>
                  <a:t>13</a:t>
                </a:r>
                <a:r>
                  <a:rPr lang="uk-UA" sz="2400" dirty="0"/>
                  <a:t> – взаємні індуктивності між рухомими та нерухомою </a:t>
                </a:r>
                <a:r>
                  <a:rPr lang="uk-UA" sz="2400" dirty="0" smtClean="0"/>
                  <a:t>котушкою</a:t>
                </a:r>
                <a:r>
                  <a:rPr lang="uk-UA" sz="2400" dirty="0"/>
                  <a:t>, які змінюються при зміні кута повороту; при цьому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dM</m:t>
                            </m:r>
                          </m:e>
                          <m:sub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den>
                    </m:f>
                    <m:r>
                      <a:rPr lang="uk-UA" sz="2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dM</m:t>
                            </m:r>
                          </m:e>
                          <m:sub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den>
                    </m:f>
                  </m:oMath>
                </a14:m>
                <a:r>
                  <a:rPr lang="uk-UA" sz="2400" dirty="0" smtClean="0"/>
                  <a:t>.</a:t>
                </a: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/>
                  <a:t>Нехай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err="1"/>
                  <a:t>Рухома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частина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знаходиться</a:t>
                </a:r>
                <a:r>
                  <a:rPr lang="ru-RU" sz="2400" dirty="0"/>
                  <a:t>  у  </a:t>
                </a:r>
                <a:r>
                  <a:rPr lang="ru-RU" sz="2400" dirty="0" err="1"/>
                  <a:t>рівновазі</a:t>
                </a:r>
                <a:r>
                  <a:rPr lang="ru-RU" sz="2400" dirty="0"/>
                  <a:t>  при  </a:t>
                </a:r>
                <a:r>
                  <a:rPr lang="ru-RU" sz="2400" dirty="0" err="1"/>
                  <a:t>рівності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обертальних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моментів</a:t>
                </a:r>
                <a:r>
                  <a:rPr lang="ru-RU" sz="2400" dirty="0"/>
                  <a:t>: М</a:t>
                </a:r>
                <a:r>
                  <a:rPr lang="ru-RU" sz="2400" baseline="-25000" dirty="0"/>
                  <a:t>12</a:t>
                </a:r>
                <a:r>
                  <a:rPr lang="ru-RU" sz="2400" dirty="0"/>
                  <a:t> = М</a:t>
                </a:r>
                <a:r>
                  <a:rPr lang="ru-RU" sz="2400" baseline="-25000" dirty="0"/>
                  <a:t>13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або</a:t>
                </a:r>
                <a:r>
                  <a:rPr lang="ru-RU" sz="2400" dirty="0"/>
                  <a:t> </a:t>
                </a: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/>
                  <a:t>звідки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75" t="-711" r="-12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936" y="812443"/>
            <a:ext cx="3347735" cy="13924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3645024"/>
            <a:ext cx="4229206" cy="7200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7" y="5199431"/>
            <a:ext cx="5587257" cy="38980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6161" y="5949280"/>
            <a:ext cx="3932103" cy="82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7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/>
              <a:t>	Нерухома котушка для одержання більш рівномірного магнітного поля розділена на дві частини. Рухома котушка закріплена на осі або розтяжках і знаходиться в полі нерухомої. Струм до неї підводиться через спіральні пружини або розтяжки, які при повороті рухомої котушки створюють протидійний момент. При протіканні постійних струмів І</a:t>
            </a:r>
            <a:r>
              <a:rPr lang="uk-UA" sz="2400" baseline="-25000" dirty="0"/>
              <a:t>1</a:t>
            </a:r>
            <a:r>
              <a:rPr lang="uk-UA" sz="2400" dirty="0"/>
              <a:t> та І</a:t>
            </a:r>
            <a:r>
              <a:rPr lang="uk-UA" sz="2400" baseline="-25000" dirty="0"/>
              <a:t>2</a:t>
            </a:r>
            <a:r>
              <a:rPr lang="uk-UA" sz="2400" dirty="0"/>
              <a:t> через обмотки котушок виникає пара сил </a:t>
            </a:r>
            <a:r>
              <a:rPr lang="en-US" sz="2400" dirty="0"/>
              <a:t>F-F, </a:t>
            </a:r>
            <a:r>
              <a:rPr lang="uk-UA" sz="2400" dirty="0"/>
              <a:t>яка створює обертальний момент, що намагається повернути рухому котушку так, щоб магнітні потоки котушок збіглися. </a:t>
            </a:r>
          </a:p>
          <a:p>
            <a:pPr marL="82296" indent="0" algn="just">
              <a:buNone/>
            </a:pPr>
            <a:r>
              <a:rPr lang="ru-RU" sz="2400" dirty="0"/>
              <a:t>	</a:t>
            </a:r>
            <a:r>
              <a:rPr lang="ru-RU" sz="2400" dirty="0" err="1"/>
              <a:t>Енергія</a:t>
            </a:r>
            <a:r>
              <a:rPr lang="ru-RU" sz="2400" dirty="0"/>
              <a:t> </a:t>
            </a:r>
            <a:r>
              <a:rPr lang="ru-RU" sz="2400" dirty="0" err="1"/>
              <a:t>магнітного</a:t>
            </a:r>
            <a:r>
              <a:rPr lang="ru-RU" sz="2400" dirty="0"/>
              <a:t> поля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котушок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струмами І</a:t>
            </a:r>
            <a:r>
              <a:rPr lang="ru-RU" sz="2400" baseline="-25000" dirty="0"/>
              <a:t>1</a:t>
            </a:r>
            <a:r>
              <a:rPr lang="ru-RU" sz="2400" dirty="0"/>
              <a:t> та І</a:t>
            </a:r>
            <a:r>
              <a:rPr lang="ru-RU" sz="2400" baseline="-25000" dirty="0"/>
              <a:t>2</a:t>
            </a:r>
          </a:p>
          <a:p>
            <a:pPr algn="just"/>
            <a:endParaRPr lang="ru-RU" sz="2400" dirty="0"/>
          </a:p>
          <a:p>
            <a:pPr marL="82296" indent="0" algn="just">
              <a:buNone/>
            </a:pPr>
            <a:r>
              <a:rPr lang="ru-RU" sz="2400" dirty="0"/>
              <a:t>де L</a:t>
            </a:r>
            <a:r>
              <a:rPr lang="ru-RU" sz="2400" baseline="-25000" dirty="0"/>
              <a:t>1</a:t>
            </a:r>
            <a:r>
              <a:rPr lang="ru-RU" sz="2400" dirty="0"/>
              <a:t> та L</a:t>
            </a:r>
            <a:r>
              <a:rPr lang="ru-RU" sz="2400" baseline="-25000" dirty="0"/>
              <a:t>2</a:t>
            </a:r>
            <a:r>
              <a:rPr lang="ru-RU" sz="2400" dirty="0"/>
              <a:t> – </a:t>
            </a:r>
            <a:r>
              <a:rPr lang="ru-RU" sz="2400" dirty="0" err="1"/>
              <a:t>індуктивності</a:t>
            </a:r>
            <a:r>
              <a:rPr lang="ru-RU" sz="2400" dirty="0"/>
              <a:t> </a:t>
            </a:r>
            <a:r>
              <a:rPr lang="ru-RU" sz="2400" dirty="0" err="1"/>
              <a:t>котушок</a:t>
            </a:r>
            <a:r>
              <a:rPr lang="ru-RU" sz="2400" dirty="0"/>
              <a:t>, М – </a:t>
            </a:r>
            <a:r>
              <a:rPr lang="ru-RU" sz="2400" dirty="0" err="1"/>
              <a:t>взаємна</a:t>
            </a:r>
            <a:r>
              <a:rPr lang="ru-RU" sz="2400" dirty="0"/>
              <a:t> </a:t>
            </a:r>
            <a:r>
              <a:rPr lang="ru-RU" sz="2400" dirty="0" err="1"/>
              <a:t>індуктивність</a:t>
            </a:r>
            <a:r>
              <a:rPr lang="ru-RU" sz="2400" dirty="0"/>
              <a:t>. </a:t>
            </a:r>
          </a:p>
          <a:p>
            <a:pPr algn="just"/>
            <a:endParaRPr lang="uk-UA" sz="2400" dirty="0"/>
          </a:p>
          <a:p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4365104"/>
            <a:ext cx="4050636" cy="78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83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-99392"/>
                <a:ext cx="8172400" cy="6858000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Отримане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рівняння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можна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записати</a:t>
                </a:r>
                <a:r>
                  <a:rPr lang="ru-RU" sz="2400" dirty="0"/>
                  <a:t> у </a:t>
                </a:r>
                <a:r>
                  <a:rPr lang="ru-RU" sz="2400" dirty="0" err="1"/>
                  <a:t>вигляді</a:t>
                </a:r>
                <a:r>
                  <a:rPr lang="ru-RU" sz="2400" dirty="0" smtClean="0"/>
                  <a:t>:</a:t>
                </a:r>
              </a:p>
              <a:p>
                <a:pPr marL="82296" indent="0" algn="just">
                  <a:lnSpc>
                    <a:spcPct val="150000"/>
                  </a:lnSpc>
                  <a:buNone/>
                </a:pP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Таким  </a:t>
                </a:r>
                <a:r>
                  <a:rPr lang="ru-RU" sz="2400" dirty="0"/>
                  <a:t>чином,  в  </a:t>
                </a:r>
                <a:r>
                  <a:rPr lang="ru-RU" sz="2400" dirty="0" err="1"/>
                  <a:t>електродинамічному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логометрі</a:t>
                </a:r>
                <a:r>
                  <a:rPr lang="ru-RU" sz="2400" dirty="0"/>
                  <a:t>  α  є  </a:t>
                </a:r>
                <a:r>
                  <a:rPr lang="ru-RU" sz="2400" dirty="0" err="1"/>
                  <a:t>функцією</a:t>
                </a:r>
                <a:r>
                  <a:rPr lang="ru-RU" sz="2400" dirty="0"/>
                  <a:t>  </a:t>
                </a:r>
                <a:r>
                  <a:rPr lang="ru-RU" sz="2400" dirty="0" err="1" smtClean="0"/>
                  <a:t>відношення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проекцій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векторів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струмів</a:t>
                </a:r>
                <a:r>
                  <a:rPr lang="ru-RU" sz="2400" dirty="0"/>
                  <a:t> в </a:t>
                </a:r>
                <a:r>
                  <a:rPr lang="ru-RU" sz="2400" dirty="0" err="1"/>
                  <a:t>рухомих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котушках</a:t>
                </a:r>
                <a:r>
                  <a:rPr lang="ru-RU" sz="2400" dirty="0"/>
                  <a:t> (рамках) на </a:t>
                </a:r>
                <a:r>
                  <a:rPr lang="ru-RU" sz="2400" dirty="0" smtClean="0"/>
                  <a:t>вектор </a:t>
                </a:r>
                <a:r>
                  <a:rPr lang="ru-RU" sz="2400" dirty="0"/>
                  <a:t>струму в </a:t>
                </a:r>
                <a:r>
                  <a:rPr lang="ru-RU" sz="2400" dirty="0" err="1"/>
                  <a:t>нерухомій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(рис.8, </a:t>
                </a:r>
                <a:r>
                  <a:rPr lang="ru-RU" sz="2400" dirty="0"/>
                  <a:t>б). </a:t>
                </a: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/>
                  <a:t>Струми  І</a:t>
                </a:r>
                <a:r>
                  <a:rPr lang="uk-UA" sz="2400" baseline="-25000" dirty="0"/>
                  <a:t>2</a:t>
                </a:r>
                <a:r>
                  <a:rPr lang="uk-UA" sz="2400" dirty="0"/>
                  <a:t>  та  І</a:t>
                </a:r>
                <a:r>
                  <a:rPr lang="uk-UA" sz="2400" baseline="-25000" dirty="0"/>
                  <a:t>3</a:t>
                </a:r>
                <a:r>
                  <a:rPr lang="uk-UA" sz="2400" dirty="0"/>
                  <a:t>  при  незмінній  частоті  пропорційні  напрузі </a:t>
                </a:r>
                <a:r>
                  <a:rPr lang="en-US" sz="2400" dirty="0"/>
                  <a:t>U: </a:t>
                </a:r>
                <a14:m>
                  <m:oMath xmlns:m="http://schemas.openxmlformats.org/officeDocument/2006/math">
                    <m:r>
                      <a:rPr lang="uk-UA" sz="2400" i="1" dirty="0" smtClean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; І3=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400" dirty="0"/>
                  <a:t>, </a:t>
                </a:r>
                <a:r>
                  <a:rPr lang="uk-UA" sz="2400" dirty="0"/>
                  <a:t>тоді </a:t>
                </a:r>
                <a:endParaRPr lang="uk-UA" sz="2400" dirty="0" smtClean="0"/>
              </a:p>
              <a:p>
                <a:pPr marL="82296" indent="0" algn="just">
                  <a:lnSpc>
                    <a:spcPct val="15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 smtClean="0"/>
                  <a:t>З </a:t>
                </a:r>
                <a:r>
                  <a:rPr lang="uk-UA" sz="2400" dirty="0"/>
                  <a:t>урахуванням </a:t>
                </a:r>
                <a:r>
                  <a:rPr lang="uk-UA" sz="2400" dirty="0" smtClean="0"/>
                  <a:t>цього</a:t>
                </a:r>
              </a:p>
              <a:p>
                <a:pPr marL="82296" indent="0" algn="just">
                  <a:lnSpc>
                    <a:spcPct val="15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 smtClean="0"/>
                  <a:t>	З </a:t>
                </a:r>
                <a:r>
                  <a:rPr lang="uk-UA" sz="2400" dirty="0"/>
                  <a:t>останнього виразу видно, що при постійному зсуві фаз </a:t>
                </a:r>
                <a:r>
                  <a:rPr lang="el-GR" sz="2400" dirty="0"/>
                  <a:t>β </a:t>
                </a:r>
                <a:r>
                  <a:rPr lang="uk-UA" sz="2400" dirty="0"/>
                  <a:t>кут </a:t>
                </a:r>
                <a:r>
                  <a:rPr lang="uk-UA" sz="2400" dirty="0" smtClean="0"/>
                  <a:t>повороту </a:t>
                </a:r>
                <a:r>
                  <a:rPr lang="uk-UA" sz="2400" dirty="0"/>
                  <a:t>рухомої частини </a:t>
                </a:r>
                <a:r>
                  <a:rPr lang="el-GR" sz="2400" dirty="0"/>
                  <a:t>α </a:t>
                </a:r>
                <a:r>
                  <a:rPr lang="uk-UA" sz="2400" dirty="0"/>
                  <a:t>визначається зсувом фаз </a:t>
                </a:r>
                <a:r>
                  <a:rPr lang="el-GR" sz="2400" dirty="0"/>
                  <a:t>ϕ </a:t>
                </a:r>
                <a:r>
                  <a:rPr lang="uk-UA" sz="2400" dirty="0"/>
                  <a:t>між напругою та </a:t>
                </a:r>
                <a:r>
                  <a:rPr lang="uk-UA" sz="2400" dirty="0" smtClean="0"/>
                  <a:t>струмом </a:t>
                </a:r>
                <a:r>
                  <a:rPr lang="uk-UA" sz="2400" dirty="0"/>
                  <a:t>на навантаженні. При цьому, якщо </a:t>
                </a:r>
                <a:r>
                  <a:rPr lang="el-GR" sz="2400" dirty="0"/>
                  <a:t>ϕ </a:t>
                </a:r>
                <a:r>
                  <a:rPr lang="uk-UA" sz="2400" dirty="0"/>
                  <a:t>збільшується, то </a:t>
                </a:r>
                <a:r>
                  <a:rPr lang="uk-UA" sz="2400" dirty="0" smtClean="0"/>
                  <a:t>чисельник </a:t>
                </a:r>
                <a:r>
                  <a:rPr lang="uk-UA" sz="2400" dirty="0"/>
                  <a:t>дробу в </a:t>
                </a:r>
                <a:r>
                  <a:rPr lang="uk-UA" sz="2400" dirty="0" smtClean="0"/>
                  <a:t>виразі </a:t>
                </a:r>
                <a:r>
                  <a:rPr lang="uk-UA" sz="2400" dirty="0"/>
                  <a:t>збільшується, а знаменник зменшується.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-99392"/>
                <a:ext cx="8172400" cy="6858000"/>
              </a:xfrm>
              <a:blipFill rotWithShape="0">
                <a:blip r:embed="rId2"/>
                <a:stretch>
                  <a:fillRect l="-75" t="-711" r="-111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043" y="3894012"/>
            <a:ext cx="2367149" cy="8311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260648"/>
            <a:ext cx="2588394" cy="7972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5844" y="2924944"/>
            <a:ext cx="2914388" cy="73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429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598775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Фазометри</a:t>
            </a:r>
            <a:r>
              <a:rPr lang="ru-RU" sz="2400" dirty="0" smtClean="0"/>
              <a:t> </a:t>
            </a:r>
            <a:r>
              <a:rPr lang="ru-RU" sz="2400" dirty="0"/>
              <a:t>такого типу </a:t>
            </a:r>
            <a:r>
              <a:rPr lang="ru-RU" sz="2400" dirty="0" err="1"/>
              <a:t>виготовляються</a:t>
            </a:r>
            <a:r>
              <a:rPr lang="ru-RU" sz="2400" dirty="0"/>
              <a:t> на </a:t>
            </a:r>
            <a:r>
              <a:rPr lang="ru-RU" sz="2400" dirty="0" err="1"/>
              <a:t>одне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 smtClean="0"/>
              <a:t>номінальних</a:t>
            </a:r>
            <a:r>
              <a:rPr lang="ru-RU" sz="2400" dirty="0" smtClean="0"/>
              <a:t> </a:t>
            </a:r>
            <a:r>
              <a:rPr lang="ru-RU" sz="2400" dirty="0" err="1"/>
              <a:t>значень</a:t>
            </a:r>
            <a:r>
              <a:rPr lang="ru-RU" sz="2400" dirty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. </a:t>
            </a:r>
            <a:r>
              <a:rPr lang="ru-RU" sz="2400" dirty="0" err="1"/>
              <a:t>Покази</a:t>
            </a:r>
            <a:r>
              <a:rPr lang="ru-RU" sz="2400" dirty="0"/>
              <a:t> </a:t>
            </a:r>
            <a:r>
              <a:rPr lang="ru-RU" sz="2400" dirty="0" err="1"/>
              <a:t>розглянутого</a:t>
            </a:r>
            <a:r>
              <a:rPr lang="ru-RU" sz="2400" dirty="0"/>
              <a:t> </a:t>
            </a:r>
            <a:r>
              <a:rPr lang="ru-RU" sz="2400" dirty="0" err="1"/>
              <a:t>електродинамічного</a:t>
            </a:r>
            <a:r>
              <a:rPr lang="ru-RU" sz="2400" dirty="0"/>
              <a:t> </a:t>
            </a:r>
            <a:r>
              <a:rPr lang="ru-RU" sz="2400" dirty="0" smtClean="0"/>
              <a:t>фазометра  </a:t>
            </a:r>
            <a:r>
              <a:rPr lang="ru-RU" sz="2400" dirty="0"/>
              <a:t>практично  не  </a:t>
            </a:r>
            <a:r>
              <a:rPr lang="ru-RU" sz="2400" dirty="0" err="1"/>
              <a:t>залежать</a:t>
            </a:r>
            <a:r>
              <a:rPr lang="ru-RU" sz="2400" dirty="0"/>
              <a:t>  </a:t>
            </a:r>
            <a:r>
              <a:rPr lang="ru-RU" sz="2400" dirty="0" err="1"/>
              <a:t>від</a:t>
            </a:r>
            <a:r>
              <a:rPr lang="ru-RU" sz="2400" dirty="0"/>
              <a:t>  </a:t>
            </a:r>
            <a:r>
              <a:rPr lang="ru-RU" sz="2400" dirty="0" err="1"/>
              <a:t>відхилення</a:t>
            </a:r>
            <a:r>
              <a:rPr lang="ru-RU" sz="2400" dirty="0"/>
              <a:t>  </a:t>
            </a:r>
            <a:r>
              <a:rPr lang="ru-RU" sz="2400" dirty="0" err="1"/>
              <a:t>напруги</a:t>
            </a:r>
            <a:r>
              <a:rPr lang="ru-RU" sz="2400" dirty="0"/>
              <a:t>  на  </a:t>
            </a:r>
            <a:r>
              <a:rPr lang="ru-RU" sz="2400" dirty="0" err="1"/>
              <a:t>навантаженні</a:t>
            </a:r>
            <a:r>
              <a:rPr lang="ru-RU" sz="2400" dirty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/>
              <a:t>номінальної</a:t>
            </a:r>
            <a:r>
              <a:rPr lang="ru-RU" sz="2400" dirty="0"/>
              <a:t> у межах 10 - 20 %. </a:t>
            </a:r>
            <a:r>
              <a:rPr lang="ru-RU" sz="2400" dirty="0" err="1"/>
              <a:t>Прилад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лінійну</a:t>
            </a:r>
            <a:r>
              <a:rPr lang="ru-RU" sz="2400" dirty="0"/>
              <a:t> шкалу. </a:t>
            </a:r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Недоліками</a:t>
            </a:r>
            <a:r>
              <a:rPr lang="ru-RU" sz="2400" dirty="0" smtClean="0"/>
              <a:t>  </a:t>
            </a:r>
            <a:r>
              <a:rPr lang="ru-RU" sz="2400" dirty="0"/>
              <a:t>такого  фазометра  є  </a:t>
            </a:r>
            <a:r>
              <a:rPr lang="ru-RU" sz="2400" dirty="0" err="1"/>
              <a:t>залежність</a:t>
            </a:r>
            <a:r>
              <a:rPr lang="ru-RU" sz="2400" dirty="0"/>
              <a:t>  </a:t>
            </a:r>
            <a:r>
              <a:rPr lang="ru-RU" sz="2400" dirty="0" err="1"/>
              <a:t>показів</a:t>
            </a:r>
            <a:r>
              <a:rPr lang="ru-RU" sz="2400" dirty="0"/>
              <a:t>  </a:t>
            </a:r>
            <a:r>
              <a:rPr lang="ru-RU" sz="2400" dirty="0" err="1"/>
              <a:t>від</a:t>
            </a:r>
            <a:r>
              <a:rPr lang="ru-RU" sz="2400" dirty="0"/>
              <a:t>  </a:t>
            </a:r>
            <a:r>
              <a:rPr lang="ru-RU" sz="2400" dirty="0" err="1"/>
              <a:t>частоти</a:t>
            </a:r>
            <a:r>
              <a:rPr lang="ru-RU" sz="2400" dirty="0"/>
              <a:t>  та </a:t>
            </a:r>
            <a:r>
              <a:rPr lang="ru-RU" sz="2400" dirty="0" smtClean="0"/>
              <a:t>велика </a:t>
            </a:r>
            <a:r>
              <a:rPr lang="ru-RU" sz="2400" dirty="0" err="1"/>
              <a:t>споживана</a:t>
            </a:r>
            <a:r>
              <a:rPr lang="ru-RU" sz="2400" dirty="0"/>
              <a:t> </a:t>
            </a:r>
            <a:r>
              <a:rPr lang="ru-RU" sz="2400" dirty="0" err="1"/>
              <a:t>потужність</a:t>
            </a:r>
            <a:r>
              <a:rPr lang="ru-RU" sz="2400" dirty="0"/>
              <a:t>. </a:t>
            </a:r>
            <a:r>
              <a:rPr lang="ru-RU" sz="2400" dirty="0" err="1"/>
              <a:t>Зведена</a:t>
            </a:r>
            <a:r>
              <a:rPr lang="ru-RU" sz="2400" dirty="0"/>
              <a:t> </a:t>
            </a:r>
            <a:r>
              <a:rPr lang="ru-RU" sz="2400" dirty="0" err="1"/>
              <a:t>похибка</a:t>
            </a:r>
            <a:r>
              <a:rPr lang="ru-RU" sz="2400" dirty="0"/>
              <a:t> </a:t>
            </a:r>
            <a:r>
              <a:rPr lang="ru-RU" sz="2400" dirty="0" err="1"/>
              <a:t>лабораторних</a:t>
            </a:r>
            <a:r>
              <a:rPr lang="ru-RU" sz="2400" dirty="0"/>
              <a:t> </a:t>
            </a:r>
            <a:r>
              <a:rPr lang="ru-RU" sz="2400" dirty="0" err="1" smtClean="0"/>
              <a:t>фазометрів</a:t>
            </a:r>
            <a:r>
              <a:rPr lang="ru-RU" sz="2400" dirty="0" smtClean="0"/>
              <a:t> </a:t>
            </a:r>
            <a:r>
              <a:rPr lang="ru-RU" sz="2400" dirty="0"/>
              <a:t>такого типу (</a:t>
            </a:r>
            <a:r>
              <a:rPr lang="ru-RU" sz="2400" dirty="0" err="1"/>
              <a:t>наприклад</a:t>
            </a:r>
            <a:r>
              <a:rPr lang="ru-RU" sz="2400" dirty="0"/>
              <a:t>, фазометра типу Д578) не </a:t>
            </a:r>
            <a:r>
              <a:rPr lang="ru-RU" sz="2400" dirty="0" err="1"/>
              <a:t>перевищує</a:t>
            </a:r>
            <a:r>
              <a:rPr lang="ru-RU" sz="2400" dirty="0"/>
              <a:t> 0,5 %. </a:t>
            </a:r>
          </a:p>
          <a:p>
            <a:pPr marL="82296" indent="0" algn="just">
              <a:buNone/>
            </a:pPr>
            <a:r>
              <a:rPr lang="ru-RU" sz="2400" dirty="0" smtClean="0"/>
              <a:t>	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електродинамічних</a:t>
            </a:r>
            <a:r>
              <a:rPr lang="ru-RU" sz="2400" dirty="0"/>
              <a:t> </a:t>
            </a:r>
            <a:r>
              <a:rPr lang="ru-RU" sz="2400" dirty="0" err="1"/>
              <a:t>механізмів</a:t>
            </a:r>
            <a:r>
              <a:rPr lang="ru-RU" sz="2400" dirty="0"/>
              <a:t> </a:t>
            </a:r>
            <a:r>
              <a:rPr lang="ru-RU" sz="2400" dirty="0" err="1"/>
              <a:t>базуються</a:t>
            </a:r>
            <a:r>
              <a:rPr lang="ru-RU" sz="2400" dirty="0"/>
              <a:t> </a:t>
            </a:r>
            <a:r>
              <a:rPr lang="ru-RU" sz="2400" dirty="0" err="1"/>
              <a:t>фазометри</a:t>
            </a:r>
            <a:r>
              <a:rPr lang="ru-RU" sz="2400" dirty="0"/>
              <a:t> для </a:t>
            </a:r>
            <a:r>
              <a:rPr lang="ru-RU" sz="2400" dirty="0" err="1" smtClean="0"/>
              <a:t>вимірювань</a:t>
            </a:r>
            <a:r>
              <a:rPr lang="ru-RU" sz="2400" dirty="0" smtClean="0"/>
              <a:t> </a:t>
            </a:r>
            <a:r>
              <a:rPr lang="ru-RU" sz="2400" dirty="0" err="1"/>
              <a:t>cos</a:t>
            </a:r>
            <a:r>
              <a:rPr lang="ru-RU" sz="2400" dirty="0"/>
              <a:t> ϕ в </a:t>
            </a:r>
            <a:r>
              <a:rPr lang="ru-RU" sz="2400" dirty="0" err="1"/>
              <a:t>трифазних</a:t>
            </a:r>
            <a:r>
              <a:rPr lang="ru-RU" sz="2400" dirty="0"/>
              <a:t> колах (</a:t>
            </a:r>
            <a:r>
              <a:rPr lang="ru-RU" sz="2400" dirty="0" err="1"/>
              <a:t>найчастіше</a:t>
            </a:r>
            <a:r>
              <a:rPr lang="ru-RU" sz="2400" dirty="0"/>
              <a:t> в </a:t>
            </a:r>
            <a:r>
              <a:rPr lang="ru-RU" sz="2400" dirty="0" err="1"/>
              <a:t>симетричних</a:t>
            </a:r>
            <a:r>
              <a:rPr lang="ru-RU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09982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uk-UA" sz="2400" dirty="0"/>
                  <a:t>	При повороті рухомої котушки змінюється тільки взаємна індуктивність М між котушками. Індуктивності </a:t>
                </a:r>
                <a:r>
                  <a:rPr lang="en-US" sz="2400" dirty="0"/>
                  <a:t>L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</a:t>
                </a:r>
                <a:r>
                  <a:rPr lang="uk-UA" sz="2400" dirty="0"/>
                  <a:t>та </a:t>
                </a:r>
                <a:r>
                  <a:rPr lang="en-US" sz="2400" dirty="0"/>
                  <a:t>L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uk-UA" sz="2400" dirty="0"/>
                  <a:t>і струми І</a:t>
                </a:r>
                <a:r>
                  <a:rPr lang="uk-UA" sz="2400" baseline="-25000" dirty="0"/>
                  <a:t>1</a:t>
                </a:r>
                <a:r>
                  <a:rPr lang="uk-UA" sz="2400" dirty="0"/>
                  <a:t> та І</a:t>
                </a:r>
                <a:r>
                  <a:rPr lang="uk-UA" sz="2400" baseline="-25000" dirty="0"/>
                  <a:t>2</a:t>
                </a:r>
                <a:r>
                  <a:rPr lang="uk-UA" sz="2400" dirty="0"/>
                  <a:t> від кута повороту </a:t>
                </a:r>
                <a:r>
                  <a:rPr lang="el-GR" sz="2400" dirty="0" smtClean="0"/>
                  <a:t>α </a:t>
                </a:r>
                <a:r>
                  <a:rPr lang="uk-UA" sz="2400" dirty="0" smtClean="0"/>
                  <a:t>не </a:t>
                </a:r>
                <a:r>
                  <a:rPr lang="uk-UA" sz="2400" dirty="0"/>
                  <a:t>залежать.</a:t>
                </a:r>
              </a:p>
              <a:p>
                <a:pPr marL="82296" indent="0" algn="just">
                  <a:buNone/>
                </a:pPr>
                <a:r>
                  <a:rPr lang="uk-UA" sz="2400" dirty="0"/>
                  <a:t>	Тому обертальний момент:</a:t>
                </a:r>
              </a:p>
              <a:p>
                <a:pPr marL="82296" indent="0" algn="just">
                  <a:buNone/>
                </a:pPr>
                <a:endParaRPr lang="en-US" sz="2400" dirty="0" smtClean="0"/>
              </a:p>
              <a:p>
                <a:pPr marL="82296" indent="0" algn="just">
                  <a:buNone/>
                </a:pPr>
                <a:endParaRPr lang="uk-UA" sz="2400" dirty="0"/>
              </a:p>
              <a:p>
                <a:pPr marL="82296" indent="0" algn="just">
                  <a:buNone/>
                </a:pPr>
                <a:r>
                  <a:rPr lang="uk-UA" sz="2400" dirty="0"/>
                  <a:t>	</a:t>
                </a:r>
                <a:r>
                  <a:rPr lang="uk-UA" sz="2400" dirty="0" smtClean="0"/>
                  <a:t>При протіканні в котушках синусоїдних струмів </a:t>
                </a:r>
                <a14:m>
                  <m:oMath xmlns:m="http://schemas.openxmlformats.org/officeDocument/2006/math">
                    <m:r>
                      <a:rPr lang="uk-UA" sz="2400" dirty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uk-UA" sz="240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I</m:t>
                    </m:r>
                    <m:r>
                      <m:rPr>
                        <m:sty m:val="p"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400" baseline="-25000" dirty="0">
                        <a:latin typeface="Cambria Math" panose="02040503050406030204" pitchFamily="18" charset="0"/>
                      </a:rPr>
                      <m:t>1⋅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sinωt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uk-UA" sz="2400" dirty="0"/>
                  <a:t>та </a:t>
                </a:r>
                <a14:m>
                  <m:oMath xmlns:m="http://schemas.openxmlformats.org/officeDocument/2006/math">
                    <m:r>
                      <a:rPr lang="uk-UA" sz="2400" dirty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 sz="240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I</m:t>
                    </m:r>
                    <m:r>
                      <m:rPr>
                        <m:sty m:val="p"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400" baseline="-25000" dirty="0">
                        <a:latin typeface="Cambria Math" panose="02040503050406030204" pitchFamily="18" charset="0"/>
                      </a:rPr>
                      <m:t>2⋅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⁡(</m:t>
                    </m:r>
                    <m:r>
                      <m:rPr>
                        <m:sty m:val="p"/>
                      </m:rPr>
                      <a:rPr lang="el-GR" sz="2400" dirty="0">
                        <a:latin typeface="Cambria Math" panose="02040503050406030204" pitchFamily="18" charset="0"/>
                      </a:rPr>
                      <m:t>ω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 – </m:t>
                    </m:r>
                    <m:r>
                      <m:rPr>
                        <m:sty m:val="p"/>
                      </m:rPr>
                      <a:rPr lang="el-G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l-GR" sz="240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400" dirty="0" smtClean="0"/>
                  <a:t> </a:t>
                </a:r>
                <a:r>
                  <a:rPr lang="uk-UA" sz="2400" dirty="0" smtClean="0"/>
                  <a:t>рухома частина через інерційність реагує на середнє </a:t>
                </a:r>
                <a:r>
                  <a:rPr lang="uk-UA" sz="2400" dirty="0"/>
                  <a:t>значення обертального моменту: </a:t>
                </a:r>
              </a:p>
              <a:p>
                <a:pPr marL="82296" indent="0" algn="just">
                  <a:buNone/>
                </a:pPr>
                <a:endParaRPr lang="uk-UA" sz="2400" dirty="0"/>
              </a:p>
              <a:p>
                <a:pPr marL="82296" indent="0" algn="just">
                  <a:buNone/>
                </a:pPr>
                <a:endParaRPr lang="uk-UA" sz="2400" dirty="0"/>
              </a:p>
              <a:p>
                <a:pPr marL="82296" indent="0" algn="just">
                  <a:buNone/>
                </a:pPr>
                <a:r>
                  <a:rPr lang="ru-RU" sz="2400" dirty="0"/>
                  <a:t>де </a:t>
                </a:r>
                <a14:m>
                  <m:oMath xmlns:m="http://schemas.openxmlformats.org/officeDocument/2006/math">
                    <m:r>
                      <a:rPr lang="ru-RU" sz="2400" dirty="0">
                        <a:latin typeface="Cambria Math" panose="02040503050406030204" pitchFamily="18" charset="0"/>
                      </a:rPr>
                      <m:t>М</m:t>
                    </m:r>
                    <m:r>
                      <a:rPr lang="ru-RU" sz="2400" baseline="-25000" dirty="0">
                        <a:latin typeface="Cambria Math" panose="02040503050406030204" pitchFamily="18" charset="0"/>
                      </a:rPr>
                      <m:t>об</m:t>
                    </m:r>
                    <m:r>
                      <a:rPr lang="ru-RU" sz="2400" dirty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ru-RU" sz="2400" dirty="0">
                        <a:latin typeface="Cambria Math" panose="02040503050406030204" pitchFamily="18" charset="0"/>
                      </a:rPr>
                      <m:t>t</m:t>
                    </m:r>
                    <m:r>
                      <a:rPr lang="ru-RU" sz="240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2400" dirty="0"/>
                  <a:t> – </a:t>
                </a:r>
                <a:r>
                  <a:rPr lang="ru-RU" sz="2400" dirty="0" err="1"/>
                  <a:t>миттєве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обертального</a:t>
                </a:r>
                <a:r>
                  <a:rPr lang="ru-RU" sz="2400" dirty="0"/>
                  <a:t> моменту, І</a:t>
                </a:r>
                <a:r>
                  <a:rPr lang="ru-RU" sz="2400" baseline="-25000" dirty="0"/>
                  <a:t>1</a:t>
                </a:r>
                <a:r>
                  <a:rPr lang="ru-RU" sz="2400" dirty="0"/>
                  <a:t> та І</a:t>
                </a:r>
                <a:r>
                  <a:rPr lang="ru-RU" sz="2400" baseline="-25000" dirty="0"/>
                  <a:t>2</a:t>
                </a:r>
                <a:r>
                  <a:rPr lang="ru-RU" sz="2400" dirty="0"/>
                  <a:t> – </a:t>
                </a:r>
                <a:r>
                  <a:rPr lang="ru-RU" sz="2400" dirty="0" err="1"/>
                  <a:t>діючі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синусоїдних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струмів</a:t>
                </a:r>
                <a:r>
                  <a:rPr lang="ru-RU" sz="2400" dirty="0"/>
                  <a:t>, ϕ – </a:t>
                </a:r>
                <a:r>
                  <a:rPr lang="ru-RU" sz="2400" dirty="0" err="1"/>
                  <a:t>зсув</a:t>
                </a:r>
                <a:r>
                  <a:rPr lang="ru-RU" sz="2400" dirty="0"/>
                  <a:t> фаз </a:t>
                </a:r>
                <a:r>
                  <a:rPr lang="ru-RU" sz="2400" dirty="0" err="1"/>
                  <a:t>між</a:t>
                </a:r>
                <a:r>
                  <a:rPr lang="ru-RU" sz="2400" dirty="0"/>
                  <a:t> струмами в </a:t>
                </a:r>
                <a:r>
                  <a:rPr lang="ru-RU" sz="2400" dirty="0" err="1"/>
                  <a:t>котушках</a:t>
                </a:r>
                <a:r>
                  <a:rPr lang="ru-RU" sz="2400" dirty="0"/>
                  <a:t>.</a:t>
                </a:r>
                <a:endParaRPr lang="uk-UA" sz="2400" dirty="0"/>
              </a:p>
              <a:p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75" t="-711" r="-12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8673" y="1806023"/>
            <a:ext cx="3241559" cy="6868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1432" y="4221088"/>
            <a:ext cx="783506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33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/>
              <a:lstStyle/>
              <a:p>
                <a:pPr marL="82296" indent="0" algn="just">
                  <a:buNone/>
                </a:pPr>
                <a:r>
                  <a:rPr lang="ru-RU" dirty="0"/>
                  <a:t>	При </a:t>
                </a:r>
                <a:r>
                  <a:rPr lang="ru-RU" dirty="0" err="1"/>
                  <a:t>рівності</a:t>
                </a:r>
                <a:r>
                  <a:rPr lang="ru-RU" dirty="0"/>
                  <a:t> </a:t>
                </a:r>
                <a:r>
                  <a:rPr lang="ru-RU" dirty="0" err="1"/>
                  <a:t>обертального</a:t>
                </a:r>
                <a:r>
                  <a:rPr lang="ru-RU" dirty="0"/>
                  <a:t> Моб та </a:t>
                </a:r>
                <a:r>
                  <a:rPr lang="ru-RU" dirty="0" err="1"/>
                  <a:t>протидійного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М</m:t>
                    </m:r>
                    <m:r>
                      <a:rPr lang="ru-RU" i="1" baseline="-25000" dirty="0" err="1">
                        <a:latin typeface="Cambria Math" panose="02040503050406030204" pitchFamily="18" charset="0"/>
                      </a:rPr>
                      <m:t>пр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 dirty="0" err="1">
                        <a:latin typeface="Cambria Math" panose="02040503050406030204" pitchFamily="18" charset="0"/>
                      </a:rPr>
                      <m:t>𝑊</m:t>
                    </m:r>
                    <m:r>
                      <a:rPr lang="ru-RU" i="1" baseline="-25000" dirty="0" err="1">
                        <a:latin typeface="Cambria Math" panose="02040503050406030204" pitchFamily="18" charset="0"/>
                      </a:rPr>
                      <m:t>пт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моментів</a:t>
                </a:r>
                <a:r>
                  <a:rPr lang="ru-RU" dirty="0"/>
                  <a:t>, </a:t>
                </a:r>
                <a:r>
                  <a:rPr lang="ru-RU" dirty="0" err="1"/>
                  <a:t>тобто</a:t>
                </a:r>
                <a:r>
                  <a:rPr lang="ru-RU" dirty="0"/>
                  <a:t> в </a:t>
                </a:r>
                <a:r>
                  <a:rPr lang="ru-RU" dirty="0" err="1"/>
                  <a:t>усталеному</a:t>
                </a:r>
                <a:r>
                  <a:rPr lang="ru-RU" dirty="0"/>
                  <a:t> </a:t>
                </a:r>
                <a:r>
                  <a:rPr lang="ru-RU" dirty="0" err="1"/>
                  <a:t>режимі</a:t>
                </a:r>
                <a:r>
                  <a:rPr lang="ru-RU" dirty="0"/>
                  <a:t>, </a:t>
                </a:r>
                <a:r>
                  <a:rPr lang="ru-RU" dirty="0" err="1"/>
                  <a:t>матимемо</a:t>
                </a:r>
                <a:r>
                  <a:rPr lang="ru-RU" dirty="0"/>
                  <a:t>:</a:t>
                </a:r>
              </a:p>
              <a:p>
                <a:pPr algn="just"/>
                <a:endParaRPr lang="en-US" dirty="0" smtClean="0"/>
              </a:p>
              <a:p>
                <a:pPr algn="just"/>
                <a:endParaRPr lang="ru-RU" dirty="0"/>
              </a:p>
              <a:p>
                <a:pPr marL="82296" indent="0" algn="just">
                  <a:buNone/>
                </a:pPr>
                <a:r>
                  <a:rPr lang="ru-RU" dirty="0" err="1" smtClean="0"/>
                  <a:t>звідки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одержуємо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рівняння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перетворення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електро-динамічного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механізму</a:t>
                </a:r>
                <a:r>
                  <a:rPr lang="ru-RU" dirty="0"/>
                  <a:t>: </a:t>
                </a:r>
              </a:p>
              <a:p>
                <a:pPr algn="just"/>
                <a:endParaRPr lang="ru-RU" dirty="0"/>
              </a:p>
              <a:p>
                <a:pPr marL="82296" indent="0" algn="just">
                  <a:buNone/>
                </a:pPr>
                <a:r>
                  <a:rPr lang="ru-RU" dirty="0"/>
                  <a:t>	</a:t>
                </a:r>
              </a:p>
              <a:p>
                <a:pPr marL="82296" indent="0" algn="just">
                  <a:buNone/>
                </a:pPr>
                <a:r>
                  <a:rPr lang="ru-RU" dirty="0"/>
                  <a:t>	</a:t>
                </a:r>
                <a:r>
                  <a:rPr lang="ru-RU" dirty="0" err="1"/>
                  <a:t>Якщо</a:t>
                </a:r>
                <a:r>
                  <a:rPr lang="ru-RU" dirty="0"/>
                  <a:t> І</a:t>
                </a:r>
                <a:r>
                  <a:rPr lang="ru-RU" baseline="-25000" dirty="0"/>
                  <a:t>1</a:t>
                </a:r>
                <a:r>
                  <a:rPr lang="ru-RU" dirty="0"/>
                  <a:t> та І</a:t>
                </a:r>
                <a:r>
                  <a:rPr lang="ru-RU" baseline="-25000" dirty="0"/>
                  <a:t>2</a:t>
                </a:r>
                <a:r>
                  <a:rPr lang="ru-RU" dirty="0"/>
                  <a:t> – </a:t>
                </a:r>
                <a:r>
                  <a:rPr lang="ru-RU" dirty="0" err="1"/>
                  <a:t>постійні</a:t>
                </a:r>
                <a:r>
                  <a:rPr lang="ru-RU" dirty="0"/>
                  <a:t> </a:t>
                </a:r>
                <a:r>
                  <a:rPr lang="ru-RU" dirty="0" err="1"/>
                  <a:t>струми</a:t>
                </a:r>
                <a:r>
                  <a:rPr lang="ru-RU" dirty="0"/>
                  <a:t>, то в </a:t>
                </a:r>
                <a:r>
                  <a:rPr lang="ru-RU" dirty="0" err="1"/>
                  <a:t>цьому</a:t>
                </a:r>
                <a:r>
                  <a:rPr lang="ru-RU" dirty="0"/>
                  <a:t> </a:t>
                </a:r>
                <a:r>
                  <a:rPr lang="ru-RU" dirty="0" err="1"/>
                  <a:t>рівнянні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uk-UA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l-GR" i="1" dirty="0"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ru-RU" dirty="0"/>
              </a:p>
              <a:p>
                <a:pPr algn="just"/>
                <a:endParaRPr lang="uk-UA" dirty="0"/>
              </a:p>
              <a:p>
                <a:endParaRPr lang="uk-UA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828" t="-2489" r="-195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1268760"/>
            <a:ext cx="3450280" cy="7920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9397" y="2996952"/>
            <a:ext cx="365578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88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27384"/>
            <a:ext cx="8100392" cy="12289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/>
              <a:t>Амперметри</a:t>
            </a:r>
            <a:r>
              <a:rPr lang="ru-RU" sz="3600" dirty="0"/>
              <a:t>, </a:t>
            </a:r>
            <a:r>
              <a:rPr lang="ru-RU" sz="3600" dirty="0" err="1"/>
              <a:t>вольтметри</a:t>
            </a:r>
            <a:r>
              <a:rPr lang="ru-RU" sz="3600" dirty="0"/>
              <a:t> і </a:t>
            </a:r>
            <a:r>
              <a:rPr lang="ru-RU" sz="3600" dirty="0" err="1"/>
              <a:t>ватметри</a:t>
            </a:r>
            <a:r>
              <a:rPr lang="ru-RU" sz="3600" dirty="0"/>
              <a:t> </a:t>
            </a:r>
            <a:r>
              <a:rPr lang="ru-RU" sz="3600" dirty="0" err="1"/>
              <a:t>електродинамічної</a:t>
            </a:r>
            <a:r>
              <a:rPr lang="ru-RU" sz="3600" dirty="0"/>
              <a:t> </a:t>
            </a:r>
            <a:r>
              <a:rPr lang="ru-RU" sz="3600" dirty="0" err="1" smtClean="0"/>
              <a:t>системи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7992888" cy="561662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Електродинамічний </a:t>
            </a:r>
            <a:r>
              <a:rPr lang="uk-UA" sz="2400" dirty="0"/>
              <a:t>амперметр </a:t>
            </a:r>
            <a:r>
              <a:rPr lang="uk-UA" sz="2400" dirty="0" smtClean="0"/>
              <a:t>Електродинамічний </a:t>
            </a:r>
            <a:r>
              <a:rPr lang="uk-UA" sz="2400" dirty="0"/>
              <a:t>вимірювальний механізм виконує функції </a:t>
            </a:r>
            <a:r>
              <a:rPr lang="uk-UA" sz="2400" dirty="0" smtClean="0"/>
              <a:t>амперметра </a:t>
            </a:r>
            <a:r>
              <a:rPr lang="uk-UA" sz="2400" dirty="0"/>
              <a:t>коли обидві котушки з’єднані послідовно, і через них протікає весь </a:t>
            </a:r>
            <a:r>
              <a:rPr lang="uk-UA" sz="2400" dirty="0" smtClean="0"/>
              <a:t>вимірюваний </a:t>
            </a:r>
            <a:r>
              <a:rPr lang="uk-UA" sz="2400" dirty="0"/>
              <a:t>струм (рис. </a:t>
            </a:r>
            <a:r>
              <a:rPr lang="uk-UA" sz="2400" dirty="0" smtClean="0"/>
              <a:t>2</a:t>
            </a:r>
            <a:r>
              <a:rPr lang="uk-UA" sz="2400" dirty="0"/>
              <a:t>,</a:t>
            </a:r>
            <a:r>
              <a:rPr lang="uk-UA" sz="2400" dirty="0" smtClean="0"/>
              <a:t> а). 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ru-RU" sz="2400" dirty="0" smtClean="0"/>
              <a:t>	Тому кут ϕ </a:t>
            </a:r>
            <a:r>
              <a:rPr lang="ru-RU" sz="2400" dirty="0"/>
              <a:t>= </a:t>
            </a:r>
            <a:r>
              <a:rPr lang="ru-RU" sz="2400" dirty="0" smtClean="0"/>
              <a:t>0 і </a:t>
            </a:r>
            <a:r>
              <a:rPr lang="ru-RU" sz="2400" dirty="0" err="1" smtClean="0"/>
              <a:t>рівняння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перетворювання</a:t>
            </a:r>
            <a:r>
              <a:rPr lang="ru-RU" sz="2400" dirty="0" smtClean="0"/>
              <a:t> </a:t>
            </a:r>
            <a:r>
              <a:rPr lang="ru-RU" sz="2400" dirty="0"/>
              <a:t>(2.44) </a:t>
            </a:r>
            <a:r>
              <a:rPr lang="ru-RU" sz="2400" dirty="0" smtClean="0"/>
              <a:t>для амперметра </a:t>
            </a:r>
            <a:r>
              <a:rPr lang="ru-RU" sz="2400" dirty="0" err="1" smtClean="0"/>
              <a:t>набуває</a:t>
            </a:r>
            <a:r>
              <a:rPr lang="ru-RU" sz="2400" dirty="0" smtClean="0"/>
              <a:t> </a:t>
            </a:r>
            <a:r>
              <a:rPr lang="ru-RU" sz="2400" dirty="0" err="1"/>
              <a:t>вигляду</a:t>
            </a:r>
            <a:r>
              <a:rPr lang="ru-RU" sz="2400" dirty="0" smtClean="0"/>
              <a:t>: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pPr marL="82296" indent="0" algn="just">
              <a:buNone/>
            </a:pPr>
            <a:r>
              <a:rPr lang="ru-RU" sz="2400" dirty="0" err="1"/>
              <a:t>тобто</a:t>
            </a:r>
            <a:r>
              <a:rPr lang="ru-RU" sz="2400" dirty="0"/>
              <a:t> кут </a:t>
            </a:r>
            <a:r>
              <a:rPr lang="ru-RU" sz="2400" dirty="0" err="1"/>
              <a:t>відхилення</a:t>
            </a:r>
            <a:r>
              <a:rPr lang="ru-RU" sz="2400" dirty="0"/>
              <a:t> </a:t>
            </a:r>
            <a:r>
              <a:rPr lang="ru-RU" sz="2400" dirty="0" err="1"/>
              <a:t>пропорційний</a:t>
            </a:r>
            <a:r>
              <a:rPr lang="ru-RU" sz="2400" dirty="0"/>
              <a:t> квадрату </a:t>
            </a:r>
            <a:r>
              <a:rPr lang="ru-RU" sz="2400" dirty="0" err="1"/>
              <a:t>діючого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струму</a:t>
            </a:r>
            <a:r>
              <a:rPr lang="ru-RU" sz="2400" dirty="0" smtClean="0"/>
              <a:t>.</a:t>
            </a:r>
            <a:endParaRPr lang="uk-UA" sz="2400" dirty="0"/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Отже</a:t>
            </a:r>
            <a:r>
              <a:rPr lang="ru-RU" sz="2400" dirty="0"/>
              <a:t>, при </a:t>
            </a:r>
            <a:r>
              <a:rPr lang="ru-RU" sz="2400" dirty="0" err="1"/>
              <a:t>dM</a:t>
            </a:r>
            <a:r>
              <a:rPr lang="ru-RU" sz="2400" dirty="0"/>
              <a:t>/dα = </a:t>
            </a:r>
            <a:r>
              <a:rPr lang="ru-RU" sz="2400" dirty="0" err="1"/>
              <a:t>const</a:t>
            </a:r>
            <a:r>
              <a:rPr lang="ru-RU" sz="2400" dirty="0"/>
              <a:t> шкала </a:t>
            </a:r>
            <a:r>
              <a:rPr lang="ru-RU" sz="2400" dirty="0" err="1"/>
              <a:t>приладу</a:t>
            </a:r>
            <a:r>
              <a:rPr lang="ru-RU" sz="2400" dirty="0"/>
              <a:t> </a:t>
            </a:r>
            <a:r>
              <a:rPr lang="ru-RU" sz="2400" dirty="0" err="1"/>
              <a:t>квадратична</a:t>
            </a:r>
            <a:r>
              <a:rPr lang="ru-RU" sz="2400" dirty="0"/>
              <a:t>.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2230" y="3645024"/>
            <a:ext cx="2223946" cy="76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741368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Щоб </a:t>
            </a:r>
            <a:r>
              <a:rPr lang="uk-UA" sz="2400" dirty="0"/>
              <a:t>наблизити шкалу до рівномірної, форму та розташування </a:t>
            </a:r>
            <a:r>
              <a:rPr lang="uk-UA" sz="2400" dirty="0" smtClean="0"/>
              <a:t>котушок </a:t>
            </a:r>
            <a:r>
              <a:rPr lang="uk-UA" sz="2400" dirty="0"/>
              <a:t>вибирають так, щоб відповідним чином змінилась похідна </a:t>
            </a:r>
            <a:r>
              <a:rPr lang="en-US" sz="2400" dirty="0" err="1"/>
              <a:t>dM</a:t>
            </a:r>
            <a:r>
              <a:rPr lang="en-US" sz="2400" dirty="0"/>
              <a:t>/d</a:t>
            </a:r>
            <a:r>
              <a:rPr lang="el-GR" sz="2400" dirty="0"/>
              <a:t>α </a:t>
            </a:r>
            <a:r>
              <a:rPr lang="uk-UA" sz="2400" dirty="0" smtClean="0"/>
              <a:t>при </a:t>
            </a:r>
            <a:r>
              <a:rPr lang="uk-UA" sz="2400" dirty="0"/>
              <a:t>повороті рухомої частини.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uk-UA" sz="2400" dirty="0" smtClean="0"/>
              <a:t>	Послідовне з’єднання котушок використовується в амперметрах, розрахованих на малі струми (1 </a:t>
            </a:r>
            <a:r>
              <a:rPr lang="uk-UA" sz="2400" dirty="0" err="1" smtClean="0"/>
              <a:t>мА</a:t>
            </a:r>
            <a:r>
              <a:rPr lang="uk-UA" sz="2400" dirty="0" smtClean="0"/>
              <a:t> - 0,5 А). </a:t>
            </a:r>
          </a:p>
          <a:p>
            <a:pPr marL="82296" indent="0" algn="just">
              <a:buNone/>
            </a:pPr>
            <a:r>
              <a:rPr lang="uk-UA" sz="2400" dirty="0" smtClean="0"/>
              <a:t>	При </a:t>
            </a:r>
            <a:r>
              <a:rPr lang="uk-UA" sz="2400" dirty="0"/>
              <a:t>великих струмах (до 10 А) котушки з’єднуються паралельно </a:t>
            </a:r>
            <a:r>
              <a:rPr lang="uk-UA" sz="2400" dirty="0" smtClean="0"/>
              <a:t>(</a:t>
            </a:r>
            <a:r>
              <a:rPr lang="uk-UA" sz="2400" dirty="0"/>
              <a:t>рис. </a:t>
            </a:r>
            <a:r>
              <a:rPr lang="uk-UA" sz="2400" dirty="0" smtClean="0"/>
              <a:t>2, </a:t>
            </a:r>
            <a:r>
              <a:rPr lang="uk-UA" sz="2400" dirty="0"/>
              <a:t>б). Опори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uk-UA" sz="2400" dirty="0"/>
              <a:t>та індуктивності </a:t>
            </a:r>
            <a:r>
              <a:rPr lang="en-US" sz="2400" dirty="0"/>
              <a:t>L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L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uk-UA" sz="2400" dirty="0"/>
              <a:t>підбирають </a:t>
            </a:r>
            <a:r>
              <a:rPr lang="uk-UA" sz="2400" dirty="0" smtClean="0"/>
              <a:t>такими</a:t>
            </a:r>
            <a:r>
              <a:rPr lang="uk-UA" sz="2400" dirty="0"/>
              <a:t>, щоб, по-перше, струм через рухому котушку, який підводиться через </a:t>
            </a:r>
            <a:r>
              <a:rPr lang="uk-UA" sz="2400" dirty="0" smtClean="0"/>
              <a:t>спіральні </a:t>
            </a:r>
            <a:r>
              <a:rPr lang="uk-UA" sz="2400" dirty="0"/>
              <a:t>пружини, не перевищував припустимого значення, а, по-друге, </a:t>
            </a:r>
            <a:r>
              <a:rPr lang="uk-UA" sz="2400" dirty="0" smtClean="0"/>
              <a:t>щоб зсув фаз між струмами І</a:t>
            </a:r>
            <a:r>
              <a:rPr lang="uk-UA" sz="2400" baseline="-25000" dirty="0" smtClean="0"/>
              <a:t>1</a:t>
            </a:r>
            <a:r>
              <a:rPr lang="uk-UA" sz="2400" dirty="0" smtClean="0"/>
              <a:t> та І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 дорівнював нулю. Тоді залежність кута повороту від струму виражається попереднім рівнянням. Крім того</a:t>
            </a:r>
            <a:r>
              <a:rPr lang="uk-UA" sz="2400" dirty="0"/>
              <a:t>, </a:t>
            </a:r>
            <a:r>
              <a:rPr lang="uk-UA" sz="2400" dirty="0" smtClean="0"/>
              <a:t>включення </a:t>
            </a:r>
            <a:r>
              <a:rPr lang="uk-UA" sz="2400" dirty="0"/>
              <a:t>в коло опорів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uk-UA" sz="2400" dirty="0"/>
              <a:t>і </a:t>
            </a:r>
            <a:r>
              <a:rPr lang="uk-UA" sz="2400" dirty="0" err="1"/>
              <a:t>індуктивностей</a:t>
            </a:r>
            <a:r>
              <a:rPr lang="uk-UA" sz="2400" dirty="0"/>
              <a:t> </a:t>
            </a:r>
            <a:r>
              <a:rPr lang="en-US" sz="2400" dirty="0"/>
              <a:t>L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L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uk-UA" sz="2400" dirty="0"/>
              <a:t>потрібне для </a:t>
            </a:r>
            <a:r>
              <a:rPr lang="uk-UA" sz="2400" dirty="0" smtClean="0"/>
              <a:t>компенсації </a:t>
            </a:r>
            <a:r>
              <a:rPr lang="uk-UA" sz="2400" dirty="0"/>
              <a:t>частотної й температурної похибок. </a:t>
            </a:r>
          </a:p>
        </p:txBody>
      </p:sp>
    </p:spTree>
    <p:extLst>
      <p:ext uri="{BB962C8B-B14F-4D97-AF65-F5344CB8AC3E}">
        <p14:creationId xmlns:p14="http://schemas.microsoft.com/office/powerpoint/2010/main" val="1249286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933390" cy="5293568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/>
          </a:p>
          <a:p>
            <a:pPr marL="82296" indent="0" algn="ctr">
              <a:buNone/>
            </a:pPr>
            <a:r>
              <a:rPr lang="uk-UA" sz="2400" dirty="0" smtClean="0"/>
              <a:t>Рисунок 2</a:t>
            </a:r>
          </a:p>
          <a:p>
            <a:pPr marL="82296" indent="0">
              <a:buNone/>
            </a:pPr>
            <a:r>
              <a:rPr lang="uk-UA" sz="2400" dirty="0" smtClean="0"/>
              <a:t>	</a:t>
            </a:r>
          </a:p>
          <a:p>
            <a:pPr marL="82296" indent="0" algn="just">
              <a:buNone/>
            </a:pPr>
            <a:r>
              <a:rPr lang="uk-UA" sz="2400" dirty="0"/>
              <a:t>	</a:t>
            </a:r>
            <a:r>
              <a:rPr lang="uk-UA" sz="2400" dirty="0" smtClean="0"/>
              <a:t>Для одержання амперметрів з декількома межами вимірювання нерухому котушку роблять секційною </a:t>
            </a:r>
            <a:r>
              <a:rPr lang="uk-UA" sz="2400" dirty="0"/>
              <a:t>(</a:t>
            </a:r>
            <a:r>
              <a:rPr lang="uk-UA" sz="2400" dirty="0" smtClean="0"/>
              <a:t>найчастіше з двох секцій для одержання </a:t>
            </a:r>
            <a:r>
              <a:rPr lang="uk-UA" sz="2400" dirty="0"/>
              <a:t>двох меж). Для вимірювання струмів більше 10 А </a:t>
            </a:r>
            <a:r>
              <a:rPr lang="uk-UA" sz="2400" dirty="0" smtClean="0"/>
              <a:t>використовуються вимірювальні трансформатори струму. Максимальна частота для </a:t>
            </a:r>
            <a:r>
              <a:rPr lang="uk-UA" sz="2400" dirty="0"/>
              <a:t>електродинамічних амперметрів – 10 </a:t>
            </a:r>
            <a:r>
              <a:rPr lang="uk-UA" sz="2400" dirty="0" err="1"/>
              <a:t>кГц</a:t>
            </a:r>
            <a:r>
              <a:rPr lang="uk-UA" sz="2400" dirty="0"/>
              <a:t>. </a:t>
            </a:r>
          </a:p>
          <a:p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16632"/>
            <a:ext cx="793339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757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404664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Електродинамічний вольтметр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76672"/>
            <a:ext cx="8172400" cy="6381328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У </a:t>
            </a:r>
            <a:r>
              <a:rPr lang="uk-UA" sz="2400" dirty="0"/>
              <a:t>електродинамічних вольтметрах нерухома та рухома котушки з’єднані </a:t>
            </a:r>
            <a:r>
              <a:rPr lang="uk-UA" sz="2400" dirty="0" smtClean="0"/>
              <a:t>послідовно </a:t>
            </a:r>
            <a:r>
              <a:rPr lang="uk-UA" sz="2400" dirty="0"/>
              <a:t>разом з додатковим резистором </a:t>
            </a:r>
            <a:r>
              <a:rPr lang="en-US" sz="2400" dirty="0"/>
              <a:t>R</a:t>
            </a:r>
            <a:r>
              <a:rPr lang="uk-UA" sz="2400" baseline="-25000" dirty="0"/>
              <a:t>д</a:t>
            </a:r>
            <a:r>
              <a:rPr lang="uk-UA" sz="2400" dirty="0"/>
              <a:t> (рис. </a:t>
            </a:r>
            <a:r>
              <a:rPr lang="uk-UA" sz="2400" dirty="0" smtClean="0"/>
              <a:t>3).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Якщо </a:t>
            </a:r>
            <a:r>
              <a:rPr lang="uk-UA" sz="2400" dirty="0"/>
              <a:t>повний опір вольтметра </a:t>
            </a:r>
            <a:r>
              <a:rPr lang="en-US" sz="2400" dirty="0"/>
              <a:t>Z</a:t>
            </a:r>
            <a:r>
              <a:rPr lang="uk-UA" sz="2400" baseline="-25000" dirty="0"/>
              <a:t>в</a:t>
            </a:r>
            <a:r>
              <a:rPr lang="uk-UA" sz="2400" dirty="0"/>
              <a:t>, то в колі буде протікати струм </a:t>
            </a:r>
            <a:r>
              <a:rPr lang="uk-UA" sz="2400" dirty="0" smtClean="0"/>
              <a:t>І </a:t>
            </a:r>
            <a:r>
              <a:rPr lang="uk-UA" sz="2400" dirty="0"/>
              <a:t>= </a:t>
            </a:r>
            <a:r>
              <a:rPr lang="en-US" sz="2400" dirty="0"/>
              <a:t>U/Z</a:t>
            </a:r>
            <a:r>
              <a:rPr lang="uk-UA" sz="2400" baseline="-25000" dirty="0"/>
              <a:t>в</a:t>
            </a:r>
            <a:r>
              <a:rPr lang="uk-UA" sz="2400" dirty="0"/>
              <a:t>. </a:t>
            </a:r>
            <a:r>
              <a:rPr lang="uk-UA" sz="2400" dirty="0" smtClean="0"/>
              <a:t>Тоді</a:t>
            </a:r>
          </a:p>
          <a:p>
            <a:pPr marL="82296" indent="0" algn="just">
              <a:lnSpc>
                <a:spcPct val="100000"/>
              </a:lnSpc>
              <a:buNone/>
            </a:pPr>
            <a:endParaRPr lang="uk-UA" sz="2400" dirty="0"/>
          </a:p>
          <a:p>
            <a:pPr marL="82296" indent="0" algn="just">
              <a:lnSpc>
                <a:spcPct val="100000"/>
              </a:lnSpc>
              <a:buNone/>
            </a:pPr>
            <a:endParaRPr lang="uk-UA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ru-RU" sz="2400" dirty="0" err="1"/>
              <a:t>тобто</a:t>
            </a:r>
            <a:r>
              <a:rPr lang="ru-RU" sz="2400" dirty="0"/>
              <a:t> характер </a:t>
            </a:r>
            <a:r>
              <a:rPr lang="ru-RU" sz="2400" dirty="0" err="1"/>
              <a:t>шкали</a:t>
            </a:r>
            <a:r>
              <a:rPr lang="ru-RU" sz="2400" dirty="0"/>
              <a:t> вольтметра </a:t>
            </a:r>
            <a:r>
              <a:rPr lang="ru-RU" sz="2400" dirty="0" err="1"/>
              <a:t>такий</a:t>
            </a:r>
            <a:r>
              <a:rPr lang="ru-RU" sz="2400" dirty="0"/>
              <a:t> </a:t>
            </a:r>
            <a:r>
              <a:rPr lang="ru-RU" sz="2400" dirty="0" err="1"/>
              <a:t>самий</a:t>
            </a:r>
            <a:r>
              <a:rPr lang="ru-RU" sz="2400" dirty="0"/>
              <a:t>, як і у амперметра. Так </a:t>
            </a:r>
            <a:r>
              <a:rPr lang="ru-RU" sz="2400" dirty="0" smtClean="0"/>
              <a:t>само</a:t>
            </a:r>
            <a:r>
              <a:rPr lang="ru-RU" sz="2400" dirty="0"/>
              <a:t>, як і у амперметрах, у вольтметрах </a:t>
            </a:r>
            <a:r>
              <a:rPr lang="ru-RU" sz="2400" dirty="0" err="1"/>
              <a:t>зміною</a:t>
            </a:r>
            <a:r>
              <a:rPr lang="ru-RU" sz="2400" dirty="0"/>
              <a:t> </a:t>
            </a:r>
            <a:r>
              <a:rPr lang="ru-RU" sz="2400" dirty="0" err="1"/>
              <a:t>dM</a:t>
            </a:r>
            <a:r>
              <a:rPr lang="ru-RU" sz="2400" dirty="0"/>
              <a:t>/dα </a:t>
            </a:r>
            <a:r>
              <a:rPr lang="ru-RU" sz="2400" dirty="0" err="1"/>
              <a:t>досягають</a:t>
            </a:r>
            <a:r>
              <a:rPr lang="ru-RU" sz="2400" dirty="0"/>
              <a:t> </a:t>
            </a:r>
            <a:r>
              <a:rPr lang="ru-RU" sz="2400" dirty="0" smtClean="0"/>
              <a:t>практично </a:t>
            </a:r>
            <a:r>
              <a:rPr lang="ru-RU" sz="2400" dirty="0" err="1"/>
              <a:t>рівномірної</a:t>
            </a:r>
            <a:r>
              <a:rPr lang="ru-RU" sz="2400" dirty="0"/>
              <a:t> </a:t>
            </a:r>
            <a:r>
              <a:rPr lang="ru-RU" sz="2400" dirty="0" err="1"/>
              <a:t>шкали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ru-RU" sz="2400" dirty="0" smtClean="0"/>
              <a:t>	Для </a:t>
            </a:r>
            <a:r>
              <a:rPr lang="ru-RU" sz="2400" dirty="0" err="1" smtClean="0"/>
              <a:t>одержання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багатомежевих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вольтметрів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додаткових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резисторів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з’єднаних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послідовно</a:t>
            </a:r>
            <a:r>
              <a:rPr lang="ru-RU" sz="2400" dirty="0"/>
              <a:t>.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614" y="2547202"/>
            <a:ext cx="2803570" cy="73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9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96</Words>
  <Application>Microsoft Office PowerPoint</Application>
  <PresentationFormat>Экран (4:3)</PresentationFormat>
  <Paragraphs>179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Calibri</vt:lpstr>
      <vt:lpstr>Cambria Math</vt:lpstr>
      <vt:lpstr>Corbel</vt:lpstr>
      <vt:lpstr>Gill Sans MT</vt:lpstr>
      <vt:lpstr>Verdana</vt:lpstr>
      <vt:lpstr>Wingdings 2</vt:lpstr>
      <vt:lpstr>Солнцестояние</vt:lpstr>
      <vt:lpstr>Основи метрології</vt:lpstr>
      <vt:lpstr>Електродинамічні прилади</vt:lpstr>
      <vt:lpstr>Презентация PowerPoint</vt:lpstr>
      <vt:lpstr>Презентация PowerPoint</vt:lpstr>
      <vt:lpstr>Презентация PowerPoint</vt:lpstr>
      <vt:lpstr>Амперметри, вольтметри і ватметри електродинамічної системи</vt:lpstr>
      <vt:lpstr>Презентация PowerPoint</vt:lpstr>
      <vt:lpstr>Презентация PowerPoint</vt:lpstr>
      <vt:lpstr>Електродинамічний вольтметр</vt:lpstr>
      <vt:lpstr>Презентация PowerPoint</vt:lpstr>
      <vt:lpstr>Презентация PowerPoint</vt:lpstr>
      <vt:lpstr>Електродинамічний ватметр </vt:lpstr>
      <vt:lpstr>Презентация PowerPoint</vt:lpstr>
      <vt:lpstr>Презентация PowerPoint</vt:lpstr>
      <vt:lpstr>Презентация PowerPoint</vt:lpstr>
      <vt:lpstr>Презентация PowerPoint</vt:lpstr>
      <vt:lpstr>Феродинамічний вимірювальний перетворювач</vt:lpstr>
      <vt:lpstr>Презентация PowerPoint</vt:lpstr>
      <vt:lpstr>Презентация PowerPoint</vt:lpstr>
      <vt:lpstr>Презентация PowerPoint</vt:lpstr>
      <vt:lpstr> Електромеханічні частотоміри і фазометри </vt:lpstr>
      <vt:lpstr>Презентация PowerPoint</vt:lpstr>
      <vt:lpstr>Презентация PowerPoint</vt:lpstr>
      <vt:lpstr>Електродинамічний частотомір </vt:lpstr>
      <vt:lpstr>Презентация PowerPoint</vt:lpstr>
      <vt:lpstr>Презентация PowerPoint</vt:lpstr>
      <vt:lpstr>Презентация PowerPoint</vt:lpstr>
      <vt:lpstr>Електродинамічний фазометр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2015-04-24T07:20:18Z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