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2"/>
  </p:sldMasterIdLst>
  <p:notesMasterIdLst>
    <p:notesMasterId r:id="rId11"/>
  </p:notesMasterIdLst>
  <p:sldIdLst>
    <p:sldId id="256"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Автор"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704" autoAdjust="0"/>
  </p:normalViewPr>
  <p:slideViewPr>
    <p:cSldViewPr>
      <p:cViewPr varScale="1">
        <p:scale>
          <a:sx n="76" d="100"/>
          <a:sy n="76" d="100"/>
        </p:scale>
        <p:origin x="88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5-01-05T12:13:00.151"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A7A704-9F1C-4FD3-85D1-57AF2D7FD0E8}" type="datetimeFigureOut">
              <a:rPr lang="en-US" smtClean="0"/>
              <a:pPr/>
              <a:t>4/24/2015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EBFB8C-BBFF-4397-A51C-1E92596422A9}" type="slidenum">
              <a:rPr lang="en-US" smtClean="0"/>
              <a:pPr/>
              <a:t>‹#›</a:t>
            </a:fld>
            <a:endParaRPr lang="en-US" dirty="0"/>
          </a:p>
        </p:txBody>
      </p:sp>
    </p:spTree>
    <p:extLst>
      <p:ext uri="{BB962C8B-B14F-4D97-AF65-F5344CB8AC3E}">
        <p14:creationId xmlns:p14="http://schemas.microsoft.com/office/powerpoint/2010/main" val="846577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u-RU" noProof="0" dirty="0"/>
          </a:p>
        </p:txBody>
      </p:sp>
      <p:sp>
        <p:nvSpPr>
          <p:cNvPr id="4" name="Slide Number Placeholder 3"/>
          <p:cNvSpPr>
            <a:spLocks noGrp="1"/>
          </p:cNvSpPr>
          <p:nvPr>
            <p:ph type="sldNum" sz="quarter" idx="10"/>
          </p:nvPr>
        </p:nvSpPr>
        <p:spPr/>
        <p:txBody>
          <a:bodyPr/>
          <a:lstStyle/>
          <a:p>
            <a:fld id="{F7EBFB8C-BBFF-4397-A51C-1E92596422A9}" type="slidenum">
              <a:rPr lang="en-US" smtClean="0"/>
              <a:pPr/>
              <a:t>1</a:t>
            </a:fld>
            <a:endParaRPr lang="en-US"/>
          </a:p>
        </p:txBody>
      </p:sp>
    </p:spTree>
    <p:extLst>
      <p:ext uri="{BB962C8B-B14F-4D97-AF65-F5344CB8AC3E}">
        <p14:creationId xmlns:p14="http://schemas.microsoft.com/office/powerpoint/2010/main" val="4271486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p:spPr>
        <p:txBody>
          <a:bodyPr anchor="b"/>
          <a:lstStyle>
            <a:lvl1pPr algn="l">
              <a:defRPr/>
            </a:lvl1pPr>
            <a:extLst/>
          </a:lstStyle>
          <a:p>
            <a:r>
              <a:rPr lang="ru-RU" noProof="1" smtClean="0"/>
              <a:t>Образец заголовка</a:t>
            </a:r>
            <a:endParaRPr lang="en-US" dirty="0"/>
          </a:p>
        </p:txBody>
      </p:sp>
      <p:sp>
        <p:nvSpPr>
          <p:cNvPr id="22" name="Subtitle 21"/>
          <p:cNvSpPr>
            <a:spLocks noGrp="1"/>
          </p:cNvSpPr>
          <p:nvPr>
            <p:ph type="subTitle" idx="1"/>
          </p:nvPr>
        </p:nvSpPr>
        <p:spPr>
          <a:xfrm>
            <a:off x="1432560" y="1850064"/>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noProof="1" smtClean="0"/>
              <a:t>Образец подзаголовка</a:t>
            </a:r>
            <a:endParaRPr lang="en-US" dirty="0"/>
          </a:p>
        </p:txBody>
      </p:sp>
      <p:sp>
        <p:nvSpPr>
          <p:cNvPr id="7" name="Date Placeholder 6"/>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ru-RU" smtClean="0"/>
              <a:t>Образец заголовка</a:t>
            </a:r>
            <a:endParaRPr lang="en-US"/>
          </a:p>
        </p:txBody>
      </p:sp>
      <p:sp>
        <p:nvSpPr>
          <p:cNvPr id="3" name="Content Placeholder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Date Placeholder 3"/>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p:spPr>
        <p:txBody>
          <a:bodyPr/>
          <a:lstStyle>
            <a:extLst/>
          </a:lstStyle>
          <a:p>
            <a:r>
              <a:rPr lang="ru-RU" smtClean="0"/>
              <a:t>Образец заголовка</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lang="ru-RU" smtClean="0"/>
              <a:t>Образец заголовка</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dirty="0"/>
          </a:p>
        </p:txBody>
      </p:sp>
      <p:sp>
        <p:nvSpPr>
          <p:cNvPr id="3" name="Text Placeholder 2"/>
          <p:cNvSpPr>
            <a:spLocks noGrp="1"/>
          </p:cNvSpPr>
          <p:nvPr>
            <p:ph type="body" idx="2"/>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extLst/>
          </a:lstStyle>
          <a:p>
            <a:fld id="{D80A4771-C6EF-4B99-81F4-D30BE4E017A0}" type="datetimeFigureOut">
              <a:rPr lang="en-US" smtClean="0"/>
              <a:pPr/>
              <a:t>4/24/2015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ru-RU" smtClean="0"/>
              <a:t>Вставка рисунка</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lang="ru-RU" noProof="1" smtClean="0"/>
              <a:t>Образец заголовка</a:t>
            </a:r>
            <a:endParaRPr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a:r>
              <a:rPr lang="ru-RU" noProof="1" smtClean="0"/>
              <a:t>Образец текста</a:t>
            </a:r>
          </a:p>
          <a:p>
            <a:pPr lvl="1"/>
            <a:r>
              <a:rPr lang="ru-RU" noProof="1" smtClean="0"/>
              <a:t>Второй уровень</a:t>
            </a:r>
          </a:p>
          <a:p>
            <a:pPr lvl="2"/>
            <a:r>
              <a:rPr lang="ru-RU" noProof="1" smtClean="0"/>
              <a:t>Третий уровень</a:t>
            </a:r>
          </a:p>
          <a:p>
            <a:pPr lvl="3"/>
            <a:r>
              <a:rPr lang="ru-RU" noProof="1" smtClean="0"/>
              <a:t>Четвертый уровень</a:t>
            </a:r>
          </a:p>
          <a:p>
            <a:pPr lvl="4"/>
            <a:r>
              <a:rPr lang="ru-RU" noProof="1" smtClean="0"/>
              <a:t>Пятый уровень</a:t>
            </a:r>
            <a:endParaRPr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pPr algn="r"/>
            <a:fld id="{D80A4771-C6EF-4B99-81F4-D30BE4E017A0}" type="datetimeFigureOut">
              <a:rPr lang="en-US" smtClean="0"/>
              <a:pPr algn="r"/>
              <a:t>4/24/2015</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pPr algn="ctr"/>
            <a:fld id="{990B41CA-569D-40E7-8E58-026C0338B2C8}" type="slidenum">
              <a:rPr lang="en-US" smtClean="0"/>
              <a:pPr algn="ctr"/>
              <a:t>‹#›</a:t>
            </a:fld>
            <a:endParaRPr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1537577"/>
            <a:ext cx="7406640" cy="821736"/>
          </a:xfrm>
        </p:spPr>
        <p:txBody>
          <a:bodyPr/>
          <a:lstStyle/>
          <a:p>
            <a:pPr algn="ctr"/>
            <a:r>
              <a:rPr lang="uk-UA" sz="4400" kern="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Основи</a:t>
            </a:r>
            <a:r>
              <a:rPr lang="ru-RU" sz="4400" kern="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a:t>
            </a:r>
            <a:r>
              <a:rPr lang="uk-UA" sz="4400" kern="1200" dirty="0" smtClean="0">
                <a:solidFill>
                  <a:schemeClr val="tx2">
                    <a:satMod val="130000"/>
                  </a:schemeClr>
                </a:solidFill>
                <a:effectLst>
                  <a:outerShdw blurRad="50000" dist="30000" dir="5400000" algn="tl" rotWithShape="0">
                    <a:srgbClr val="000000">
                      <a:alpha val="30000"/>
                    </a:srgbClr>
                  </a:outerShdw>
                </a:effectLst>
              </a:rPr>
              <a:t>метрології</a:t>
            </a:r>
            <a:endParaRPr lang="uk-UA" dirty="0"/>
          </a:p>
        </p:txBody>
      </p:sp>
      <p:sp>
        <p:nvSpPr>
          <p:cNvPr id="3" name="Subtitle 2"/>
          <p:cNvSpPr>
            <a:spLocks noGrp="1"/>
          </p:cNvSpPr>
          <p:nvPr>
            <p:ph type="subTitle" idx="1"/>
          </p:nvPr>
        </p:nvSpPr>
        <p:spPr>
          <a:xfrm>
            <a:off x="1259632" y="2382832"/>
            <a:ext cx="7406640" cy="686128"/>
          </a:xfrm>
        </p:spPr>
        <p:txBody>
          <a:bodyPr/>
          <a:lstStyle/>
          <a:p>
            <a:pPr algn="ctr"/>
            <a:r>
              <a:rPr lang="uk-UA" dirty="0" smtClean="0"/>
              <a:t>Лекція </a:t>
            </a:r>
            <a:r>
              <a:rPr lang="en-US" dirty="0" smtClean="0"/>
              <a:t>0</a:t>
            </a:r>
            <a:endParaRPr lang="uk-UA" dirty="0" smtClean="0"/>
          </a:p>
          <a:p>
            <a:pPr algn="ctr"/>
            <a:endParaRPr lang="uk-UA" dirty="0"/>
          </a:p>
        </p:txBody>
      </p:sp>
      <p:sp>
        <p:nvSpPr>
          <p:cNvPr id="4" name="TextBox 3"/>
          <p:cNvSpPr txBox="1"/>
          <p:nvPr/>
        </p:nvSpPr>
        <p:spPr>
          <a:xfrm>
            <a:off x="1259632" y="188640"/>
            <a:ext cx="7579568" cy="923330"/>
          </a:xfrm>
          <a:prstGeom prst="rect">
            <a:avLst/>
          </a:prstGeom>
          <a:noFill/>
        </p:spPr>
        <p:txBody>
          <a:bodyPr wrap="square" rtlCol="0">
            <a:spAutoFit/>
          </a:bodyPr>
          <a:lstStyle/>
          <a:p>
            <a:pPr algn="ctr"/>
            <a:r>
              <a:rPr lang="uk-UA" dirty="0" smtClean="0"/>
              <a:t>Національний авіаційний університет</a:t>
            </a:r>
          </a:p>
          <a:p>
            <a:pPr algn="ctr"/>
            <a:r>
              <a:rPr lang="uk-UA" dirty="0" smtClean="0"/>
              <a:t>Інститут інформаційно-діагностичних систем</a:t>
            </a:r>
          </a:p>
          <a:p>
            <a:pPr algn="ctr"/>
            <a:r>
              <a:rPr lang="uk-UA" dirty="0" smtClean="0"/>
              <a:t>Кафедра комп’ютеризованих електротехнічних систем та технологій</a:t>
            </a:r>
            <a:endParaRPr lang="ru-RU" dirty="0"/>
          </a:p>
        </p:txBody>
      </p:sp>
      <p:sp>
        <p:nvSpPr>
          <p:cNvPr id="5" name="TextBox 4"/>
          <p:cNvSpPr txBox="1"/>
          <p:nvPr/>
        </p:nvSpPr>
        <p:spPr>
          <a:xfrm>
            <a:off x="5004048" y="4005064"/>
            <a:ext cx="3662224" cy="1200329"/>
          </a:xfrm>
          <a:prstGeom prst="rect">
            <a:avLst/>
          </a:prstGeom>
          <a:noFill/>
        </p:spPr>
        <p:txBody>
          <a:bodyPr wrap="square" rtlCol="0">
            <a:spAutoFit/>
          </a:bodyPr>
          <a:lstStyle/>
          <a:p>
            <a:r>
              <a:rPr lang="uk-UA" dirty="0" smtClean="0"/>
              <a:t>Викладач: </a:t>
            </a:r>
          </a:p>
          <a:p>
            <a:r>
              <a:rPr lang="uk-UA" dirty="0" smtClean="0"/>
              <a:t>Заслужений метролог України, </a:t>
            </a:r>
            <a:r>
              <a:rPr lang="uk-UA" dirty="0" err="1" smtClean="0"/>
              <a:t>д.т.н</a:t>
            </a:r>
            <a:r>
              <a:rPr lang="uk-UA" dirty="0" smtClean="0"/>
              <a:t>., професор</a:t>
            </a:r>
          </a:p>
          <a:p>
            <a:r>
              <a:rPr lang="uk-UA" dirty="0" err="1" smtClean="0"/>
              <a:t>Квасніков</a:t>
            </a:r>
            <a:r>
              <a:rPr lang="uk-UA" dirty="0" smtClean="0"/>
              <a:t> Володимир Павлович</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stretch>
            <a:fillRect/>
          </a:stretch>
        </p:blipFill>
        <p:spPr>
          <a:xfrm>
            <a:off x="4706706" y="1539021"/>
            <a:ext cx="4373307" cy="4338251"/>
          </a:xfrm>
          <a:prstGeom prst="rect">
            <a:avLst/>
          </a:prstGeom>
        </p:spPr>
      </p:pic>
      <p:sp>
        <p:nvSpPr>
          <p:cNvPr id="2" name="Заголовок 1"/>
          <p:cNvSpPr>
            <a:spLocks noGrp="1"/>
          </p:cNvSpPr>
          <p:nvPr>
            <p:ph type="title"/>
          </p:nvPr>
        </p:nvSpPr>
        <p:spPr>
          <a:xfrm>
            <a:off x="1043608" y="116632"/>
            <a:ext cx="7890080" cy="432048"/>
          </a:xfrm>
        </p:spPr>
        <p:txBody>
          <a:bodyPr>
            <a:noAutofit/>
          </a:bodyPr>
          <a:lstStyle/>
          <a:p>
            <a:pPr algn="ctr"/>
            <a:r>
              <a:rPr lang="uk-UA" sz="3600" dirty="0" smtClean="0"/>
              <a:t>Електростатичні </a:t>
            </a:r>
            <a:r>
              <a:rPr lang="uk-UA" sz="3600" dirty="0"/>
              <a:t>прилади</a:t>
            </a:r>
          </a:p>
        </p:txBody>
      </p:sp>
      <p:sp>
        <p:nvSpPr>
          <p:cNvPr id="3" name="Объект 2"/>
          <p:cNvSpPr>
            <a:spLocks noGrp="1"/>
          </p:cNvSpPr>
          <p:nvPr>
            <p:ph idx="1"/>
          </p:nvPr>
        </p:nvSpPr>
        <p:spPr>
          <a:xfrm>
            <a:off x="1043608" y="548680"/>
            <a:ext cx="7992888" cy="864096"/>
          </a:xfrm>
        </p:spPr>
        <p:txBody>
          <a:bodyPr>
            <a:normAutofit/>
          </a:bodyPr>
          <a:lstStyle/>
          <a:p>
            <a:pPr marL="82296" indent="0" algn="just">
              <a:buNone/>
            </a:pPr>
            <a:r>
              <a:rPr lang="ru-RU" sz="2400" dirty="0" smtClean="0"/>
              <a:t>	Принцип </a:t>
            </a:r>
            <a:r>
              <a:rPr lang="ru-RU" sz="2400" dirty="0" err="1"/>
              <a:t>дії</a:t>
            </a:r>
            <a:r>
              <a:rPr lang="ru-RU" sz="2400" dirty="0"/>
              <a:t> </a:t>
            </a:r>
            <a:r>
              <a:rPr lang="ru-RU" sz="2400" dirty="0" err="1"/>
              <a:t>електростатичних</a:t>
            </a:r>
            <a:r>
              <a:rPr lang="ru-RU" sz="2400" dirty="0"/>
              <a:t> </a:t>
            </a:r>
            <a:r>
              <a:rPr lang="ru-RU" sz="2400" dirty="0" err="1"/>
              <a:t>приладів</a:t>
            </a:r>
            <a:r>
              <a:rPr lang="ru-RU" sz="2400" dirty="0"/>
              <a:t> оснований на </a:t>
            </a:r>
            <a:r>
              <a:rPr lang="ru-RU" sz="2400" dirty="0" err="1"/>
              <a:t>взаємодії</a:t>
            </a:r>
            <a:r>
              <a:rPr lang="ru-RU" sz="2400" dirty="0"/>
              <a:t> </a:t>
            </a:r>
            <a:r>
              <a:rPr lang="ru-RU" sz="2400" dirty="0" err="1" smtClean="0"/>
              <a:t>електрично</a:t>
            </a:r>
            <a:r>
              <a:rPr lang="ru-RU" sz="2400" dirty="0" smtClean="0"/>
              <a:t> </a:t>
            </a:r>
            <a:r>
              <a:rPr lang="ru-RU" sz="2400" dirty="0" err="1"/>
              <a:t>заряджених</a:t>
            </a:r>
            <a:r>
              <a:rPr lang="ru-RU" sz="2400" dirty="0"/>
              <a:t> </a:t>
            </a:r>
            <a:r>
              <a:rPr lang="ru-RU" sz="2400" dirty="0" err="1" smtClean="0"/>
              <a:t>провідників</a:t>
            </a:r>
            <a:r>
              <a:rPr lang="ru-RU" sz="2400" dirty="0" smtClean="0"/>
              <a:t>.</a:t>
            </a:r>
            <a:endParaRPr lang="uk-UA" sz="2400" dirty="0" smtClean="0"/>
          </a:p>
        </p:txBody>
      </p:sp>
      <p:sp>
        <p:nvSpPr>
          <p:cNvPr id="5" name="TextBox 4"/>
          <p:cNvSpPr txBox="1"/>
          <p:nvPr/>
        </p:nvSpPr>
        <p:spPr>
          <a:xfrm>
            <a:off x="1043608" y="1556792"/>
            <a:ext cx="3816424" cy="2123658"/>
          </a:xfrm>
          <a:prstGeom prst="rect">
            <a:avLst/>
          </a:prstGeom>
          <a:noFill/>
        </p:spPr>
        <p:txBody>
          <a:bodyPr wrap="square" rtlCol="0">
            <a:spAutoFit/>
          </a:bodyPr>
          <a:lstStyle/>
          <a:p>
            <a:pPr algn="just"/>
            <a:r>
              <a:rPr lang="uk-UA" sz="2200" dirty="0" smtClean="0"/>
              <a:t>	Існує  </a:t>
            </a:r>
            <a:r>
              <a:rPr lang="uk-UA" sz="2200" dirty="0"/>
              <a:t>декілька  різновидів  електростатичних  вимірювальних  механізмів. Найпоширенішою с д них є  конструкція,  показана  на рис. </a:t>
            </a:r>
            <a:r>
              <a:rPr lang="uk-UA" sz="2200" dirty="0" smtClean="0"/>
              <a:t>1</a:t>
            </a:r>
            <a:r>
              <a:rPr lang="uk-UA" sz="2200" dirty="0"/>
              <a:t>. </a:t>
            </a:r>
          </a:p>
        </p:txBody>
      </p:sp>
      <p:sp>
        <p:nvSpPr>
          <p:cNvPr id="7" name="TextBox 6"/>
          <p:cNvSpPr txBox="1"/>
          <p:nvPr/>
        </p:nvSpPr>
        <p:spPr>
          <a:xfrm>
            <a:off x="5724128" y="5878433"/>
            <a:ext cx="1584176" cy="430887"/>
          </a:xfrm>
          <a:prstGeom prst="rect">
            <a:avLst/>
          </a:prstGeom>
          <a:noFill/>
        </p:spPr>
        <p:txBody>
          <a:bodyPr wrap="square" rtlCol="0">
            <a:spAutoFit/>
          </a:bodyPr>
          <a:lstStyle/>
          <a:p>
            <a:pPr algn="ctr"/>
            <a:r>
              <a:rPr lang="uk-UA" sz="2200" dirty="0" smtClean="0"/>
              <a:t>Рисунок. 1</a:t>
            </a:r>
            <a:endParaRPr lang="uk-UA" sz="2200" dirty="0"/>
          </a:p>
        </p:txBody>
      </p:sp>
    </p:spTree>
    <p:extLst>
      <p:ext uri="{BB962C8B-B14F-4D97-AF65-F5344CB8AC3E}">
        <p14:creationId xmlns:p14="http://schemas.microsoft.com/office/powerpoint/2010/main" val="2406665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188640"/>
            <a:ext cx="7746064" cy="6552728"/>
          </a:xfrm>
        </p:spPr>
        <p:txBody>
          <a:bodyPr>
            <a:noAutofit/>
          </a:bodyPr>
          <a:lstStyle/>
          <a:p>
            <a:pPr marL="82296" indent="0" algn="just">
              <a:buNone/>
            </a:pPr>
            <a:r>
              <a:rPr lang="uk-UA" sz="2400" dirty="0" smtClean="0"/>
              <a:t>	Нерухома </a:t>
            </a:r>
            <a:r>
              <a:rPr lang="uk-UA" sz="2400" dirty="0"/>
              <a:t>частина 1  механізму  має  одну  або декілька камер (електродів), з’єднаних  електрично  між собою. До них приєднується один з проводів від вимірюваної напруги. </a:t>
            </a:r>
          </a:p>
          <a:p>
            <a:pPr marL="82296" indent="0" algn="just">
              <a:buNone/>
            </a:pPr>
            <a:r>
              <a:rPr lang="uk-UA" sz="2400" dirty="0" smtClean="0"/>
              <a:t>	В </a:t>
            </a:r>
            <a:r>
              <a:rPr lang="uk-UA" sz="2400" dirty="0"/>
              <a:t>повітряний проміжок камери входить рухома пластина 2, встановлена на осі, розтяжках чи на підвісі. До рухомої частини механізму через спіральну пружину підключається другий провід від вимірюваної напруги. Від дії цієї напруги створюється електричне поле та виникають сили взаємодії між нерухомими й рухомими електродами. Ці сили намагаються повернути рухому частину так, щоб енергія поля була максимальною, тобто щоб рухома пластина втягувалась в камеру нерухомої. При цьому повороті виникає протидійний момент</a:t>
            </a:r>
          </a:p>
          <a:p>
            <a:pPr algn="just"/>
            <a:endParaRPr lang="uk-UA" sz="2400" dirty="0"/>
          </a:p>
        </p:txBody>
      </p:sp>
    </p:spTree>
    <p:extLst>
      <p:ext uri="{BB962C8B-B14F-4D97-AF65-F5344CB8AC3E}">
        <p14:creationId xmlns:p14="http://schemas.microsoft.com/office/powerpoint/2010/main" val="1522041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4040078" y="2204864"/>
            <a:ext cx="1838095" cy="676190"/>
          </a:xfrm>
          <a:prstGeom prst="rect">
            <a:avLst/>
          </a:prstGeom>
        </p:spPr>
      </p:pic>
      <p:pic>
        <p:nvPicPr>
          <p:cNvPr id="6" name="Рисунок 5"/>
          <p:cNvPicPr>
            <a:picLocks noChangeAspect="1"/>
          </p:cNvPicPr>
          <p:nvPr/>
        </p:nvPicPr>
        <p:blipFill>
          <a:blip r:embed="rId3"/>
          <a:stretch>
            <a:fillRect/>
          </a:stretch>
        </p:blipFill>
        <p:spPr>
          <a:xfrm>
            <a:off x="3547811" y="1268760"/>
            <a:ext cx="2752381" cy="657143"/>
          </a:xfrm>
          <a:prstGeom prst="rect">
            <a:avLst/>
          </a:prstGeom>
        </p:spPr>
      </p:pic>
      <p:sp>
        <p:nvSpPr>
          <p:cNvPr id="3" name="Объект 2"/>
          <p:cNvSpPr>
            <a:spLocks noGrp="1"/>
          </p:cNvSpPr>
          <p:nvPr>
            <p:ph idx="1"/>
          </p:nvPr>
        </p:nvSpPr>
        <p:spPr>
          <a:xfrm>
            <a:off x="1115616" y="44624"/>
            <a:ext cx="7818072" cy="6552728"/>
          </a:xfrm>
        </p:spPr>
        <p:txBody>
          <a:bodyPr>
            <a:normAutofit/>
          </a:bodyPr>
          <a:lstStyle/>
          <a:p>
            <a:pPr marL="82296" indent="0" algn="just">
              <a:buNone/>
            </a:pPr>
            <a:r>
              <a:rPr lang="ru-RU" sz="2400" dirty="0" smtClean="0"/>
              <a:t>	</a:t>
            </a:r>
            <a:r>
              <a:rPr lang="ru-RU" sz="2400" dirty="0" err="1" smtClean="0"/>
              <a:t>Енергія</a:t>
            </a:r>
            <a:r>
              <a:rPr lang="ru-RU" sz="2400" dirty="0" smtClean="0"/>
              <a:t> </a:t>
            </a:r>
            <a:r>
              <a:rPr lang="ru-RU" sz="2400" dirty="0" err="1"/>
              <a:t>електричного</a:t>
            </a:r>
            <a:r>
              <a:rPr lang="ru-RU" sz="2400" dirty="0"/>
              <a:t> поля </a:t>
            </a:r>
            <a:r>
              <a:rPr lang="ru-RU" sz="2400" dirty="0" err="1"/>
              <a:t>системи</a:t>
            </a:r>
            <a:r>
              <a:rPr lang="ru-RU" sz="2400" dirty="0"/>
              <a:t> </a:t>
            </a:r>
            <a:r>
              <a:rPr lang="ru-RU" sz="2400" dirty="0" err="1"/>
              <a:t>електродів</a:t>
            </a:r>
            <a:r>
              <a:rPr lang="ru-RU" sz="2400" dirty="0"/>
              <a:t> </a:t>
            </a:r>
            <a:r>
              <a:rPr lang="ru-RU" sz="2400" dirty="0" err="1"/>
              <a:t>W</a:t>
            </a:r>
            <a:r>
              <a:rPr lang="ru-RU" sz="2400" baseline="-25000" dirty="0" err="1"/>
              <a:t>e</a:t>
            </a:r>
            <a:r>
              <a:rPr lang="ru-RU" sz="2400" dirty="0"/>
              <a:t> = C·u</a:t>
            </a:r>
            <a:r>
              <a:rPr lang="ru-RU" sz="2400" baseline="30000" dirty="0"/>
              <a:t>2</a:t>
            </a:r>
            <a:r>
              <a:rPr lang="ru-RU" sz="2400" dirty="0"/>
              <a:t>/2, де С – </a:t>
            </a:r>
            <a:r>
              <a:rPr lang="ru-RU" sz="2400" dirty="0" err="1" smtClean="0"/>
              <a:t>ємність</a:t>
            </a:r>
            <a:r>
              <a:rPr lang="ru-RU" sz="2400" dirty="0" smtClean="0"/>
              <a:t> </a:t>
            </a:r>
            <a:r>
              <a:rPr lang="ru-RU" sz="2400" dirty="0" err="1"/>
              <a:t>системи</a:t>
            </a:r>
            <a:r>
              <a:rPr lang="ru-RU" sz="2400" dirty="0"/>
              <a:t>. </a:t>
            </a:r>
          </a:p>
          <a:p>
            <a:pPr marL="82296" indent="0">
              <a:buNone/>
            </a:pPr>
            <a:r>
              <a:rPr lang="ru-RU" sz="2400" dirty="0" smtClean="0"/>
              <a:t>	</a:t>
            </a:r>
            <a:r>
              <a:rPr lang="ru-RU" sz="2400" dirty="0" err="1" smtClean="0"/>
              <a:t>Обертальний</a:t>
            </a:r>
            <a:r>
              <a:rPr lang="ru-RU" sz="2400" dirty="0" smtClean="0"/>
              <a:t> </a:t>
            </a:r>
            <a:r>
              <a:rPr lang="ru-RU" sz="2400" dirty="0"/>
              <a:t>момент</a:t>
            </a:r>
            <a:r>
              <a:rPr lang="ru-RU" sz="2400" dirty="0" smtClean="0"/>
              <a:t>:</a:t>
            </a:r>
          </a:p>
          <a:p>
            <a:pPr marL="82296" indent="0">
              <a:buNone/>
            </a:pPr>
            <a:endParaRPr lang="ru-RU" sz="2400" dirty="0"/>
          </a:p>
          <a:p>
            <a:pPr marL="82296" indent="0">
              <a:buNone/>
            </a:pPr>
            <a:r>
              <a:rPr lang="uk-UA" sz="2400" dirty="0" smtClean="0"/>
              <a:t>	Для </a:t>
            </a:r>
            <a:r>
              <a:rPr lang="uk-UA" sz="2400" dirty="0"/>
              <a:t>постійної напруги </a:t>
            </a:r>
            <a:r>
              <a:rPr lang="en-US" sz="2400" dirty="0" smtClean="0"/>
              <a:t>U</a:t>
            </a:r>
            <a:endParaRPr lang="uk-UA" sz="2400" dirty="0" smtClean="0"/>
          </a:p>
          <a:p>
            <a:pPr marL="82296" indent="0">
              <a:buNone/>
            </a:pPr>
            <a:endParaRPr lang="uk-UA" sz="2400" dirty="0"/>
          </a:p>
          <a:p>
            <a:pPr marL="82296" indent="0" algn="just">
              <a:buNone/>
            </a:pPr>
            <a:r>
              <a:rPr lang="ru-RU" sz="2400" dirty="0"/>
              <a:t>	</a:t>
            </a:r>
            <a:r>
              <a:rPr lang="ru-RU" sz="2400" dirty="0" smtClean="0"/>
              <a:t>В  </a:t>
            </a:r>
            <a:r>
              <a:rPr lang="ru-RU" sz="2400" dirty="0"/>
              <a:t>статичному  </a:t>
            </a:r>
            <a:r>
              <a:rPr lang="ru-RU" sz="2400" dirty="0" err="1"/>
              <a:t>режимі</a:t>
            </a:r>
            <a:r>
              <a:rPr lang="ru-RU" sz="2400" dirty="0"/>
              <a:t>  </a:t>
            </a:r>
            <a:r>
              <a:rPr lang="ru-RU" sz="2400" dirty="0" err="1"/>
              <a:t>роботи</a:t>
            </a:r>
            <a:r>
              <a:rPr lang="ru-RU" sz="2400" dirty="0"/>
              <a:t>  </a:t>
            </a:r>
            <a:r>
              <a:rPr lang="ru-RU" sz="2400" dirty="0" err="1"/>
              <a:t>вимірювального</a:t>
            </a:r>
            <a:r>
              <a:rPr lang="ru-RU" sz="2400" dirty="0"/>
              <a:t>  </a:t>
            </a:r>
            <a:r>
              <a:rPr lang="ru-RU" sz="2400" dirty="0" err="1"/>
              <a:t>перетворювача</a:t>
            </a:r>
            <a:r>
              <a:rPr lang="ru-RU" sz="2400" dirty="0"/>
              <a:t>  </a:t>
            </a:r>
            <a:r>
              <a:rPr lang="ru-RU" sz="2400" dirty="0" err="1" smtClean="0"/>
              <a:t>рівняння</a:t>
            </a:r>
            <a:r>
              <a:rPr lang="ru-RU" sz="2400" dirty="0" smtClean="0"/>
              <a:t> </a:t>
            </a:r>
            <a:r>
              <a:rPr lang="ru-RU" sz="2400" dirty="0" err="1"/>
              <a:t>перетворення</a:t>
            </a:r>
            <a:r>
              <a:rPr lang="ru-RU" sz="2400" dirty="0"/>
              <a:t> </a:t>
            </a:r>
            <a:r>
              <a:rPr lang="ru-RU" sz="2400" dirty="0" err="1"/>
              <a:t>можна</a:t>
            </a:r>
            <a:r>
              <a:rPr lang="ru-RU" sz="2400" dirty="0"/>
              <a:t> </a:t>
            </a:r>
            <a:r>
              <a:rPr lang="ru-RU" sz="2400" dirty="0" err="1" smtClean="0"/>
              <a:t>одержати</a:t>
            </a:r>
            <a:r>
              <a:rPr lang="ru-RU" sz="2400" dirty="0"/>
              <a:t>, </a:t>
            </a:r>
            <a:r>
              <a:rPr lang="ru-RU" sz="2400" dirty="0" err="1"/>
              <a:t>прирівнявши</a:t>
            </a:r>
            <a:r>
              <a:rPr lang="ru-RU" sz="2400" dirty="0"/>
              <a:t> </a:t>
            </a:r>
            <a:r>
              <a:rPr lang="ru-RU" sz="2400" dirty="0" err="1"/>
              <a:t>обертальний</a:t>
            </a:r>
            <a:r>
              <a:rPr lang="ru-RU" sz="2400" dirty="0"/>
              <a:t> та </a:t>
            </a:r>
            <a:r>
              <a:rPr lang="ru-RU" sz="2400" dirty="0" err="1" smtClean="0"/>
              <a:t>протидійний</a:t>
            </a:r>
            <a:r>
              <a:rPr lang="ru-RU" sz="2400" dirty="0" smtClean="0"/>
              <a:t> </a:t>
            </a:r>
            <a:r>
              <a:rPr lang="ru-RU" sz="2400" dirty="0" err="1" smtClean="0"/>
              <a:t>моменти</a:t>
            </a:r>
            <a:endParaRPr lang="ru-RU" sz="2400" dirty="0" smtClean="0"/>
          </a:p>
          <a:p>
            <a:pPr marL="82296" indent="0" algn="just">
              <a:buNone/>
            </a:pPr>
            <a:endParaRPr lang="ru-RU" sz="2400" dirty="0"/>
          </a:p>
          <a:p>
            <a:pPr marL="82296" indent="0" algn="just">
              <a:buNone/>
            </a:pPr>
            <a:r>
              <a:rPr lang="ru-RU" sz="2400" dirty="0" smtClean="0"/>
              <a:t>	</a:t>
            </a:r>
            <a:r>
              <a:rPr lang="ru-RU" sz="2400" dirty="0" err="1" smtClean="0"/>
              <a:t>або</a:t>
            </a:r>
            <a:r>
              <a:rPr lang="ru-RU" sz="2400" dirty="0" smtClean="0"/>
              <a:t> </a:t>
            </a:r>
          </a:p>
          <a:p>
            <a:pPr marL="82296" indent="0" algn="just">
              <a:buNone/>
            </a:pPr>
            <a:endParaRPr lang="ru-RU" sz="2400" dirty="0"/>
          </a:p>
          <a:p>
            <a:pPr marL="82296" indent="0" algn="just">
              <a:buNone/>
            </a:pPr>
            <a:r>
              <a:rPr lang="ru-RU" sz="2400" dirty="0" smtClean="0"/>
              <a:t>	</a:t>
            </a:r>
            <a:r>
              <a:rPr lang="ru-RU" sz="2400" dirty="0" err="1" smtClean="0"/>
              <a:t>звідки</a:t>
            </a:r>
            <a:endParaRPr lang="uk-UA" sz="2400" dirty="0"/>
          </a:p>
        </p:txBody>
      </p:sp>
      <p:pic>
        <p:nvPicPr>
          <p:cNvPr id="7" name="Рисунок 6"/>
          <p:cNvPicPr>
            <a:picLocks noChangeAspect="1"/>
          </p:cNvPicPr>
          <p:nvPr/>
        </p:nvPicPr>
        <p:blipFill>
          <a:blip r:embed="rId4"/>
          <a:stretch>
            <a:fillRect/>
          </a:stretch>
        </p:blipFill>
        <p:spPr>
          <a:xfrm>
            <a:off x="4427984" y="4293096"/>
            <a:ext cx="1190476" cy="333333"/>
          </a:xfrm>
          <a:prstGeom prst="rect">
            <a:avLst/>
          </a:prstGeom>
        </p:spPr>
      </p:pic>
      <p:pic>
        <p:nvPicPr>
          <p:cNvPr id="8" name="Рисунок 7"/>
          <p:cNvPicPr>
            <a:picLocks noChangeAspect="1"/>
          </p:cNvPicPr>
          <p:nvPr/>
        </p:nvPicPr>
        <p:blipFill>
          <a:blip r:embed="rId5"/>
          <a:stretch>
            <a:fillRect/>
          </a:stretch>
        </p:blipFill>
        <p:spPr>
          <a:xfrm>
            <a:off x="3970841" y="5085184"/>
            <a:ext cx="2104762" cy="638095"/>
          </a:xfrm>
          <a:prstGeom prst="rect">
            <a:avLst/>
          </a:prstGeom>
        </p:spPr>
      </p:pic>
      <p:pic>
        <p:nvPicPr>
          <p:cNvPr id="9" name="Рисунок 8"/>
          <p:cNvPicPr>
            <a:picLocks noChangeAspect="1"/>
          </p:cNvPicPr>
          <p:nvPr/>
        </p:nvPicPr>
        <p:blipFill>
          <a:blip r:embed="rId6"/>
          <a:stretch>
            <a:fillRect/>
          </a:stretch>
        </p:blipFill>
        <p:spPr>
          <a:xfrm>
            <a:off x="3849601" y="5991531"/>
            <a:ext cx="2219048" cy="695238"/>
          </a:xfrm>
          <a:prstGeom prst="rect">
            <a:avLst/>
          </a:prstGeom>
        </p:spPr>
      </p:pic>
    </p:spTree>
    <p:extLst>
      <p:ext uri="{BB962C8B-B14F-4D97-AF65-F5344CB8AC3E}">
        <p14:creationId xmlns:p14="http://schemas.microsoft.com/office/powerpoint/2010/main" val="3257777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0"/>
            <a:ext cx="7890080" cy="6669360"/>
          </a:xfrm>
        </p:spPr>
        <p:txBody>
          <a:bodyPr>
            <a:noAutofit/>
          </a:bodyPr>
          <a:lstStyle/>
          <a:p>
            <a:pPr marL="82296" indent="0" algn="just">
              <a:buNone/>
            </a:pPr>
            <a:r>
              <a:rPr lang="uk-UA" sz="2200" dirty="0" smtClean="0"/>
              <a:t>	Отже</a:t>
            </a:r>
            <a:r>
              <a:rPr lang="uk-UA" sz="2200" dirty="0"/>
              <a:t>, кут повороту рухомої частини при </a:t>
            </a:r>
            <a:r>
              <a:rPr lang="en-US" sz="2200" dirty="0" err="1"/>
              <a:t>dC</a:t>
            </a:r>
            <a:r>
              <a:rPr lang="en-US" sz="2200" dirty="0"/>
              <a:t>/d</a:t>
            </a:r>
            <a:r>
              <a:rPr lang="el-GR" sz="2200" dirty="0"/>
              <a:t>α = </a:t>
            </a:r>
            <a:r>
              <a:rPr lang="en-US" sz="2200" dirty="0" err="1"/>
              <a:t>const</a:t>
            </a:r>
            <a:r>
              <a:rPr lang="en-US" sz="2200" dirty="0"/>
              <a:t> </a:t>
            </a:r>
            <a:r>
              <a:rPr lang="uk-UA" sz="2200" dirty="0" smtClean="0"/>
              <a:t>пропорційний </a:t>
            </a:r>
            <a:r>
              <a:rPr lang="uk-UA" sz="2200" dirty="0"/>
              <a:t>квадрату прикладеної постійної напруги. Вибираючи відповідну </a:t>
            </a:r>
            <a:r>
              <a:rPr lang="uk-UA" sz="2200" dirty="0" smtClean="0"/>
              <a:t>форму  </a:t>
            </a:r>
            <a:r>
              <a:rPr lang="uk-UA" sz="2200" dirty="0"/>
              <a:t>електродів,  роблять </a:t>
            </a:r>
            <a:r>
              <a:rPr lang="en-US" sz="2200" dirty="0" err="1"/>
              <a:t>dC</a:t>
            </a:r>
            <a:r>
              <a:rPr lang="en-US" sz="2200" dirty="0"/>
              <a:t>/d</a:t>
            </a:r>
            <a:r>
              <a:rPr lang="el-GR" sz="2200" dirty="0"/>
              <a:t>α  </a:t>
            </a:r>
            <a:r>
              <a:rPr lang="uk-UA" sz="2200" dirty="0"/>
              <a:t>не  постійною  величиною,  а  такою,  що </a:t>
            </a:r>
            <a:r>
              <a:rPr lang="uk-UA" sz="2200" dirty="0" smtClean="0"/>
              <a:t>змінюється </a:t>
            </a:r>
            <a:r>
              <a:rPr lang="uk-UA" sz="2200" dirty="0"/>
              <a:t>залежно від </a:t>
            </a:r>
            <a:r>
              <a:rPr lang="el-GR" sz="2200" dirty="0"/>
              <a:t>α </a:t>
            </a:r>
            <a:r>
              <a:rPr lang="uk-UA" sz="2200" dirty="0"/>
              <a:t>так, щоб шкала </a:t>
            </a:r>
            <a:r>
              <a:rPr lang="uk-UA" sz="2200" dirty="0" err="1"/>
              <a:t>прилада</a:t>
            </a:r>
            <a:r>
              <a:rPr lang="uk-UA" sz="2200" dirty="0"/>
              <a:t> наближалася до </a:t>
            </a:r>
            <a:r>
              <a:rPr lang="uk-UA" sz="2200" dirty="0" smtClean="0"/>
              <a:t>рівномірної</a:t>
            </a:r>
            <a:r>
              <a:rPr lang="uk-UA" sz="2200" dirty="0"/>
              <a:t>. </a:t>
            </a:r>
            <a:endParaRPr lang="uk-UA" sz="2200" dirty="0" smtClean="0"/>
          </a:p>
          <a:p>
            <a:pPr marL="82296" indent="0" algn="just">
              <a:buNone/>
            </a:pPr>
            <a:r>
              <a:rPr lang="ru-RU" sz="2200" dirty="0" smtClean="0"/>
              <a:t>	</a:t>
            </a:r>
            <a:r>
              <a:rPr lang="ru-RU" sz="2200" dirty="0" err="1" smtClean="0"/>
              <a:t>Якщо</a:t>
            </a:r>
            <a:r>
              <a:rPr lang="ru-RU" sz="2200" dirty="0" smtClean="0"/>
              <a:t> </a:t>
            </a:r>
            <a:r>
              <a:rPr lang="ru-RU" sz="2200" dirty="0" err="1"/>
              <a:t>напруга</a:t>
            </a:r>
            <a:r>
              <a:rPr lang="ru-RU" sz="2200" dirty="0"/>
              <a:t> U </a:t>
            </a:r>
            <a:r>
              <a:rPr lang="ru-RU" sz="2200" dirty="0" err="1"/>
              <a:t>змінна</a:t>
            </a:r>
            <a:r>
              <a:rPr lang="ru-RU" sz="2200" dirty="0"/>
              <a:t>, то </a:t>
            </a:r>
            <a:r>
              <a:rPr lang="ru-RU" sz="2200" dirty="0" err="1"/>
              <a:t>рухома</a:t>
            </a:r>
            <a:r>
              <a:rPr lang="ru-RU" sz="2200" dirty="0"/>
              <a:t> </a:t>
            </a:r>
            <a:r>
              <a:rPr lang="ru-RU" sz="2200" dirty="0" err="1"/>
              <a:t>частина</a:t>
            </a:r>
            <a:r>
              <a:rPr lang="ru-RU" sz="2200" dirty="0"/>
              <a:t> буде </a:t>
            </a:r>
            <a:r>
              <a:rPr lang="ru-RU" sz="2200" dirty="0" err="1"/>
              <a:t>повертатись</a:t>
            </a:r>
            <a:r>
              <a:rPr lang="ru-RU" sz="2200" dirty="0"/>
              <a:t> </a:t>
            </a:r>
            <a:r>
              <a:rPr lang="ru-RU" sz="2200" dirty="0" err="1" smtClean="0"/>
              <a:t>внаслідок</a:t>
            </a:r>
            <a:r>
              <a:rPr lang="ru-RU" sz="2200" dirty="0" smtClean="0"/>
              <a:t> </a:t>
            </a:r>
            <a:r>
              <a:rPr lang="ru-RU" sz="2200" dirty="0" err="1"/>
              <a:t>інерційності</a:t>
            </a:r>
            <a:r>
              <a:rPr lang="ru-RU" sz="2200" dirty="0"/>
              <a:t> </a:t>
            </a:r>
            <a:r>
              <a:rPr lang="ru-RU" sz="2200" dirty="0" err="1"/>
              <a:t>від</a:t>
            </a:r>
            <a:r>
              <a:rPr lang="ru-RU" sz="2200" dirty="0"/>
              <a:t> </a:t>
            </a:r>
            <a:r>
              <a:rPr lang="ru-RU" sz="2200" dirty="0" err="1"/>
              <a:t>дії</a:t>
            </a:r>
            <a:r>
              <a:rPr lang="ru-RU" sz="2200" dirty="0"/>
              <a:t> </a:t>
            </a:r>
            <a:r>
              <a:rPr lang="ru-RU" sz="2200" dirty="0" err="1"/>
              <a:t>середнього</a:t>
            </a:r>
            <a:r>
              <a:rPr lang="ru-RU" sz="2200" dirty="0"/>
              <a:t> </a:t>
            </a:r>
            <a:r>
              <a:rPr lang="ru-RU" sz="2200" dirty="0" err="1"/>
              <a:t>значення</a:t>
            </a:r>
            <a:r>
              <a:rPr lang="ru-RU" sz="2200" dirty="0"/>
              <a:t> </a:t>
            </a:r>
            <a:r>
              <a:rPr lang="ru-RU" sz="2200" dirty="0" err="1"/>
              <a:t>обертального</a:t>
            </a:r>
            <a:r>
              <a:rPr lang="ru-RU" sz="2200" dirty="0"/>
              <a:t> моменту</a:t>
            </a:r>
            <a:r>
              <a:rPr lang="ru-RU" sz="2200" dirty="0" smtClean="0"/>
              <a:t>:</a:t>
            </a:r>
          </a:p>
          <a:p>
            <a:pPr marL="82296" indent="0" algn="just">
              <a:lnSpc>
                <a:spcPct val="200000"/>
              </a:lnSpc>
              <a:buNone/>
            </a:pPr>
            <a:endParaRPr lang="ru-RU" sz="2200" dirty="0"/>
          </a:p>
          <a:p>
            <a:pPr marL="82296" indent="0" algn="just">
              <a:buNone/>
            </a:pPr>
            <a:r>
              <a:rPr lang="uk-UA" sz="2200" dirty="0" smtClean="0"/>
              <a:t>де </a:t>
            </a:r>
            <a:r>
              <a:rPr lang="en-US" sz="2200" dirty="0"/>
              <a:t>U – </a:t>
            </a:r>
            <a:r>
              <a:rPr lang="uk-UA" sz="2200" dirty="0"/>
              <a:t>діюче значення змінної періодичної напруги. </a:t>
            </a:r>
            <a:endParaRPr lang="uk-UA" sz="2200" dirty="0" smtClean="0"/>
          </a:p>
          <a:p>
            <a:pPr marL="82296" indent="0" algn="just">
              <a:buNone/>
            </a:pPr>
            <a:r>
              <a:rPr lang="uk-UA" sz="2200" dirty="0" smtClean="0"/>
              <a:t>	Рівняння </a:t>
            </a:r>
            <a:r>
              <a:rPr lang="uk-UA" sz="2200" dirty="0"/>
              <a:t>перетворення виходить таким самим, як і для постійної </a:t>
            </a:r>
            <a:r>
              <a:rPr lang="uk-UA" sz="2200" dirty="0" smtClean="0"/>
              <a:t>напруги</a:t>
            </a:r>
            <a:r>
              <a:rPr lang="uk-UA" sz="2200" dirty="0"/>
              <a:t>. </a:t>
            </a:r>
            <a:r>
              <a:rPr lang="uk-UA" sz="2200" dirty="0" smtClean="0"/>
              <a:t>Електроди </a:t>
            </a:r>
            <a:r>
              <a:rPr lang="uk-UA" sz="2200" dirty="0"/>
              <a:t>механізму виготовляють з легкого металу – алюмінію. </a:t>
            </a:r>
            <a:r>
              <a:rPr lang="uk-UA" sz="2200" dirty="0" smtClean="0"/>
              <a:t>Заспокоєння </a:t>
            </a:r>
            <a:r>
              <a:rPr lang="uk-UA" sz="2200" dirty="0"/>
              <a:t>часто застосовують індукційне. </a:t>
            </a:r>
            <a:r>
              <a:rPr lang="uk-UA" sz="2200" dirty="0" smtClean="0"/>
              <a:t>З  </a:t>
            </a:r>
            <a:r>
              <a:rPr lang="uk-UA" sz="2200" dirty="0"/>
              <a:t>принципу  дії  механізму  витікає,  що  він  може  застосовуватись </a:t>
            </a:r>
            <a:r>
              <a:rPr lang="uk-UA" sz="2200" dirty="0" smtClean="0"/>
              <a:t>тільки </a:t>
            </a:r>
            <a:r>
              <a:rPr lang="uk-UA" sz="2200" dirty="0"/>
              <a:t>для вимірювання </a:t>
            </a:r>
            <a:r>
              <a:rPr lang="uk-UA" sz="2200" dirty="0" err="1"/>
              <a:t>напруг</a:t>
            </a:r>
            <a:r>
              <a:rPr lang="uk-UA" sz="2200" dirty="0"/>
              <a:t> – як постійних, так і змінних. </a:t>
            </a:r>
          </a:p>
          <a:p>
            <a:pPr marL="82296" indent="0" algn="just">
              <a:buNone/>
            </a:pPr>
            <a:endParaRPr lang="uk-UA" sz="2200" dirty="0"/>
          </a:p>
        </p:txBody>
      </p:sp>
      <p:pic>
        <p:nvPicPr>
          <p:cNvPr id="4" name="Рисунок 3"/>
          <p:cNvPicPr>
            <a:picLocks noChangeAspect="1"/>
          </p:cNvPicPr>
          <p:nvPr/>
        </p:nvPicPr>
        <p:blipFill>
          <a:blip r:embed="rId2"/>
          <a:stretch>
            <a:fillRect/>
          </a:stretch>
        </p:blipFill>
        <p:spPr>
          <a:xfrm>
            <a:off x="2520146" y="3214588"/>
            <a:ext cx="5076190" cy="790476"/>
          </a:xfrm>
          <a:prstGeom prst="rect">
            <a:avLst/>
          </a:prstGeom>
        </p:spPr>
      </p:pic>
    </p:spTree>
    <p:extLst>
      <p:ext uri="{BB962C8B-B14F-4D97-AF65-F5344CB8AC3E}">
        <p14:creationId xmlns:p14="http://schemas.microsoft.com/office/powerpoint/2010/main" val="435529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116632"/>
            <a:ext cx="7920880" cy="6624736"/>
          </a:xfrm>
        </p:spPr>
        <p:txBody>
          <a:bodyPr>
            <a:noAutofit/>
          </a:bodyPr>
          <a:lstStyle/>
          <a:p>
            <a:pPr marL="82296" indent="0" algn="just">
              <a:buNone/>
            </a:pPr>
            <a:r>
              <a:rPr lang="uk-UA" sz="2200" dirty="0" smtClean="0"/>
              <a:t>	Чутливість  </a:t>
            </a:r>
            <a:r>
              <a:rPr lang="uk-UA" sz="2200" dirty="0"/>
              <a:t>електростатичних  вольтметрів  невисока,  тому  не  </a:t>
            </a:r>
            <a:r>
              <a:rPr lang="uk-UA" sz="2200" dirty="0" smtClean="0"/>
              <a:t>вдається  </a:t>
            </a:r>
            <a:r>
              <a:rPr lang="uk-UA" sz="2200" dirty="0"/>
              <a:t>одержати  вольтметри  з  межею  вимірювання,  нижчою 10 В.  Зате </a:t>
            </a:r>
            <a:r>
              <a:rPr lang="uk-UA" sz="2200" dirty="0" smtClean="0"/>
              <a:t>верхня </a:t>
            </a:r>
            <a:r>
              <a:rPr lang="uk-UA" sz="2200" dirty="0"/>
              <a:t>межа вимірювань може бути високою. Розглянутий механізм </a:t>
            </a:r>
            <a:r>
              <a:rPr lang="uk-UA" sz="2200" dirty="0" smtClean="0"/>
              <a:t>називають  </a:t>
            </a:r>
            <a:r>
              <a:rPr lang="uk-UA" sz="2200" dirty="0"/>
              <a:t>механізмом  із  змінною  активною  площею  електродів.  Такий </a:t>
            </a:r>
            <a:r>
              <a:rPr lang="uk-UA" sz="2200" dirty="0" smtClean="0"/>
              <a:t>механізм </a:t>
            </a:r>
            <a:r>
              <a:rPr lang="uk-UA" sz="2200" dirty="0"/>
              <a:t>застосовують при безпосередньому вмиканні для вимірювання </a:t>
            </a:r>
            <a:r>
              <a:rPr lang="uk-UA" sz="2200" dirty="0" err="1" smtClean="0"/>
              <a:t>напруг</a:t>
            </a:r>
            <a:r>
              <a:rPr lang="uk-UA" sz="2200" dirty="0" smtClean="0"/>
              <a:t> </a:t>
            </a:r>
            <a:r>
              <a:rPr lang="uk-UA" sz="2200" dirty="0"/>
              <a:t>до сотень вольт. Існує інший тип механізму – із зміною відстані </a:t>
            </a:r>
            <a:r>
              <a:rPr lang="uk-UA" sz="2200" dirty="0" smtClean="0"/>
              <a:t>між </a:t>
            </a:r>
            <a:r>
              <a:rPr lang="uk-UA" sz="2200" dirty="0"/>
              <a:t>електродами (пластинами), який допускає вимірювання високих </a:t>
            </a:r>
            <a:r>
              <a:rPr lang="uk-UA" sz="2200" dirty="0" err="1" smtClean="0"/>
              <a:t>напруг</a:t>
            </a:r>
            <a:r>
              <a:rPr lang="uk-UA" sz="2200" dirty="0" smtClean="0"/>
              <a:t> </a:t>
            </a:r>
            <a:r>
              <a:rPr lang="uk-UA" sz="2200" dirty="0"/>
              <a:t>– до 75 кВ</a:t>
            </a:r>
            <a:r>
              <a:rPr lang="uk-UA" sz="2200" dirty="0" smtClean="0"/>
              <a:t>.</a:t>
            </a:r>
          </a:p>
          <a:p>
            <a:pPr marL="82296" indent="0" algn="just">
              <a:buNone/>
            </a:pPr>
            <a:r>
              <a:rPr lang="uk-UA" sz="2200" dirty="0" smtClean="0"/>
              <a:t>	Електричне </a:t>
            </a:r>
            <a:r>
              <a:rPr lang="uk-UA" sz="2200" dirty="0"/>
              <a:t>поле механізму невелике, тому на його роботі </a:t>
            </a:r>
            <a:r>
              <a:rPr lang="uk-UA" sz="2200" dirty="0" smtClean="0"/>
              <a:t>відбиваються </a:t>
            </a:r>
            <a:r>
              <a:rPr lang="uk-UA" sz="2200" dirty="0"/>
              <a:t>зовнішні електричні поля. Для захисту механізму від їх впливу </a:t>
            </a:r>
            <a:r>
              <a:rPr lang="uk-UA" sz="2200" dirty="0" smtClean="0"/>
              <a:t>застосовують </a:t>
            </a:r>
            <a:r>
              <a:rPr lang="uk-UA" sz="2200" dirty="0"/>
              <a:t>електричні екрани. На покази електростатичних </a:t>
            </a:r>
            <a:r>
              <a:rPr lang="uk-UA" sz="2200" dirty="0" smtClean="0"/>
              <a:t>вольтметрів </a:t>
            </a:r>
            <a:r>
              <a:rPr lang="uk-UA" sz="2200" dirty="0"/>
              <a:t>мало </a:t>
            </a:r>
            <a:r>
              <a:rPr lang="uk-UA" sz="2200" dirty="0" smtClean="0"/>
              <a:t>впливають </a:t>
            </a:r>
            <a:r>
              <a:rPr lang="uk-UA" sz="2200" dirty="0"/>
              <a:t>температура, частота, форма кривої напруги та </a:t>
            </a:r>
            <a:r>
              <a:rPr lang="uk-UA" sz="2200" dirty="0" smtClean="0"/>
              <a:t>зовнішні </a:t>
            </a:r>
            <a:r>
              <a:rPr lang="uk-UA" sz="2200" dirty="0"/>
              <a:t>магнітні поля. Ці вольтметри можуть застосовуватись для </a:t>
            </a:r>
            <a:r>
              <a:rPr lang="uk-UA" sz="2200" dirty="0" smtClean="0"/>
              <a:t>вимірювань  </a:t>
            </a:r>
            <a:r>
              <a:rPr lang="uk-UA" sz="2200" dirty="0" err="1"/>
              <a:t>напруг</a:t>
            </a:r>
            <a:r>
              <a:rPr lang="uk-UA" sz="2200" dirty="0"/>
              <a:t>  високих  частот (до 10 МГц).  Споживання  потужності  від </a:t>
            </a:r>
            <a:r>
              <a:rPr lang="uk-UA" sz="2200" dirty="0" smtClean="0"/>
              <a:t>джерела  </a:t>
            </a:r>
            <a:r>
              <a:rPr lang="uk-UA" sz="2200" dirty="0"/>
              <a:t>доволі  мале. </a:t>
            </a:r>
          </a:p>
        </p:txBody>
      </p:sp>
    </p:spTree>
    <p:extLst>
      <p:ext uri="{BB962C8B-B14F-4D97-AF65-F5344CB8AC3E}">
        <p14:creationId xmlns:p14="http://schemas.microsoft.com/office/powerpoint/2010/main" val="155936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0"/>
            <a:ext cx="8100392" cy="6248400"/>
          </a:xfrm>
        </p:spPr>
        <p:txBody>
          <a:bodyPr>
            <a:noAutofit/>
          </a:bodyPr>
          <a:lstStyle/>
          <a:p>
            <a:pPr marL="82296" indent="0">
              <a:lnSpc>
                <a:spcPct val="100000"/>
              </a:lnSpc>
              <a:buNone/>
            </a:pPr>
            <a:r>
              <a:rPr lang="ru-RU" sz="2200" dirty="0" smtClean="0"/>
              <a:t>	</a:t>
            </a:r>
            <a:r>
              <a:rPr lang="ru-RU" sz="2200" dirty="0" err="1" smtClean="0"/>
              <a:t>Розширення</a:t>
            </a:r>
            <a:r>
              <a:rPr lang="ru-RU" sz="2200" dirty="0" smtClean="0"/>
              <a:t>  </a:t>
            </a:r>
            <a:r>
              <a:rPr lang="ru-RU" sz="2200" dirty="0"/>
              <a:t>меж  </a:t>
            </a:r>
            <a:r>
              <a:rPr lang="ru-RU" sz="2200" dirty="0" err="1"/>
              <a:t>електростатичних</a:t>
            </a:r>
            <a:r>
              <a:rPr lang="ru-RU" sz="2200" dirty="0"/>
              <a:t>  </a:t>
            </a:r>
            <a:r>
              <a:rPr lang="ru-RU" sz="2200" dirty="0" err="1"/>
              <a:t>вольтметрів</a:t>
            </a:r>
            <a:r>
              <a:rPr lang="ru-RU" sz="2200" dirty="0"/>
              <a:t> </a:t>
            </a:r>
            <a:r>
              <a:rPr lang="ru-RU" sz="2200" dirty="0" err="1" smtClean="0"/>
              <a:t>здійснюється</a:t>
            </a:r>
            <a:r>
              <a:rPr lang="ru-RU" sz="2200" dirty="0" smtClean="0"/>
              <a:t> </a:t>
            </a:r>
            <a:r>
              <a:rPr lang="ru-RU" sz="2200" dirty="0"/>
              <a:t>на </a:t>
            </a:r>
            <a:r>
              <a:rPr lang="ru-RU" sz="2200" dirty="0" err="1"/>
              <a:t>змінному</a:t>
            </a:r>
            <a:r>
              <a:rPr lang="ru-RU" sz="2200" dirty="0"/>
              <a:t> </a:t>
            </a:r>
            <a:r>
              <a:rPr lang="ru-RU" sz="2200" dirty="0" err="1"/>
              <a:t>струмі</a:t>
            </a:r>
            <a:r>
              <a:rPr lang="ru-RU" sz="2200" dirty="0"/>
              <a:t> за </a:t>
            </a:r>
            <a:r>
              <a:rPr lang="ru-RU" sz="2200" dirty="0" err="1"/>
              <a:t>допомогою</a:t>
            </a:r>
            <a:r>
              <a:rPr lang="ru-RU" sz="2200" dirty="0"/>
              <a:t> </a:t>
            </a:r>
            <a:r>
              <a:rPr lang="ru-RU" sz="2200" dirty="0" err="1"/>
              <a:t>додаткових</a:t>
            </a:r>
            <a:r>
              <a:rPr lang="ru-RU" sz="2200" dirty="0"/>
              <a:t> </a:t>
            </a:r>
            <a:r>
              <a:rPr lang="ru-RU" sz="2200" dirty="0" err="1" smtClean="0"/>
              <a:t>конденсаторів</a:t>
            </a:r>
            <a:r>
              <a:rPr lang="ru-RU" sz="2200" dirty="0" smtClean="0"/>
              <a:t> </a:t>
            </a:r>
            <a:r>
              <a:rPr lang="ru-RU" sz="2200" dirty="0" err="1"/>
              <a:t>Cд</a:t>
            </a:r>
            <a:r>
              <a:rPr lang="ru-RU" sz="2200" dirty="0"/>
              <a:t> (рис. </a:t>
            </a:r>
            <a:r>
              <a:rPr lang="ru-RU" sz="2200" dirty="0" smtClean="0"/>
              <a:t>2, </a:t>
            </a:r>
            <a:r>
              <a:rPr lang="ru-RU" sz="2200" dirty="0"/>
              <a:t>а) </a:t>
            </a:r>
            <a:r>
              <a:rPr lang="ru-RU" sz="2200" dirty="0" err="1"/>
              <a:t>або</a:t>
            </a:r>
            <a:r>
              <a:rPr lang="ru-RU" sz="2200" dirty="0"/>
              <a:t> </a:t>
            </a:r>
            <a:r>
              <a:rPr lang="ru-RU" sz="2200" dirty="0" err="1"/>
              <a:t>ємнісних</a:t>
            </a:r>
            <a:r>
              <a:rPr lang="ru-RU" sz="2200" dirty="0"/>
              <a:t> </a:t>
            </a:r>
            <a:r>
              <a:rPr lang="ru-RU" sz="2200" dirty="0" err="1"/>
              <a:t>подільників</a:t>
            </a:r>
            <a:r>
              <a:rPr lang="ru-RU" sz="2200" dirty="0"/>
              <a:t> C1 та C2 (рис. </a:t>
            </a:r>
            <a:r>
              <a:rPr lang="ru-RU" sz="2200" dirty="0" smtClean="0"/>
              <a:t>2, </a:t>
            </a:r>
            <a:r>
              <a:rPr lang="ru-RU" sz="2200" dirty="0"/>
              <a:t>б), на </a:t>
            </a:r>
            <a:r>
              <a:rPr lang="ru-RU" sz="2200" dirty="0" err="1"/>
              <a:t>постійному</a:t>
            </a:r>
            <a:r>
              <a:rPr lang="ru-RU" sz="2200" dirty="0"/>
              <a:t>  </a:t>
            </a:r>
            <a:r>
              <a:rPr lang="ru-RU" sz="2200" dirty="0" err="1"/>
              <a:t>струмі</a:t>
            </a:r>
            <a:r>
              <a:rPr lang="ru-RU" sz="2200" dirty="0"/>
              <a:t> – за  </a:t>
            </a:r>
            <a:r>
              <a:rPr lang="ru-RU" sz="2200" dirty="0" err="1"/>
              <a:t>допомогою</a:t>
            </a:r>
            <a:r>
              <a:rPr lang="ru-RU" sz="2200" dirty="0"/>
              <a:t>  </a:t>
            </a:r>
            <a:r>
              <a:rPr lang="ru-RU" sz="2200" dirty="0" err="1"/>
              <a:t>резистивних</a:t>
            </a:r>
            <a:r>
              <a:rPr lang="ru-RU" sz="2200" dirty="0"/>
              <a:t>  </a:t>
            </a:r>
            <a:r>
              <a:rPr lang="ru-RU" sz="2200" dirty="0" err="1"/>
              <a:t>подільників</a:t>
            </a:r>
            <a:r>
              <a:rPr lang="ru-RU" sz="2200" dirty="0"/>
              <a:t> R1  та R2 </a:t>
            </a:r>
            <a:r>
              <a:rPr lang="ru-RU" sz="2200" dirty="0" smtClean="0"/>
              <a:t>(</a:t>
            </a:r>
            <a:r>
              <a:rPr lang="ru-RU" sz="2200" dirty="0"/>
              <a:t>рис. </a:t>
            </a:r>
            <a:r>
              <a:rPr lang="ru-RU" sz="2200" dirty="0" smtClean="0"/>
              <a:t>2, </a:t>
            </a:r>
            <a:r>
              <a:rPr lang="ru-RU" sz="2200" dirty="0"/>
              <a:t>в). </a:t>
            </a:r>
          </a:p>
          <a:p>
            <a:pPr marL="82296" indent="0">
              <a:lnSpc>
                <a:spcPct val="100000"/>
              </a:lnSpc>
              <a:buNone/>
            </a:pPr>
            <a:r>
              <a:rPr lang="ru-RU" sz="2200" dirty="0" smtClean="0"/>
              <a:t>	</a:t>
            </a:r>
            <a:r>
              <a:rPr lang="ru-RU" sz="2200" dirty="0" err="1" smtClean="0"/>
              <a:t>Класи</a:t>
            </a:r>
            <a:r>
              <a:rPr lang="ru-RU" sz="2200" dirty="0" smtClean="0"/>
              <a:t> </a:t>
            </a:r>
            <a:r>
              <a:rPr lang="ru-RU" sz="2200" dirty="0" err="1"/>
              <a:t>точності</a:t>
            </a:r>
            <a:r>
              <a:rPr lang="ru-RU" sz="2200" dirty="0"/>
              <a:t> </a:t>
            </a:r>
            <a:r>
              <a:rPr lang="ru-RU" sz="2200" dirty="0" err="1"/>
              <a:t>електростатичних</a:t>
            </a:r>
            <a:r>
              <a:rPr lang="ru-RU" sz="2200" dirty="0"/>
              <a:t> </a:t>
            </a:r>
            <a:r>
              <a:rPr lang="ru-RU" sz="2200" dirty="0" err="1"/>
              <a:t>вольтметрів</a:t>
            </a:r>
            <a:r>
              <a:rPr lang="ru-RU" sz="2200" dirty="0"/>
              <a:t> 0,5; 1,0; </a:t>
            </a:r>
            <a:r>
              <a:rPr lang="ru-RU" sz="2200" dirty="0" smtClean="0"/>
              <a:t>1,5.</a:t>
            </a:r>
          </a:p>
          <a:p>
            <a:pPr marL="82296" indent="0">
              <a:lnSpc>
                <a:spcPct val="100000"/>
              </a:lnSpc>
              <a:buNone/>
            </a:pPr>
            <a:endParaRPr lang="ru-RU" sz="2200" dirty="0"/>
          </a:p>
          <a:p>
            <a:pPr marL="82296" indent="0">
              <a:lnSpc>
                <a:spcPct val="100000"/>
              </a:lnSpc>
              <a:buNone/>
            </a:pPr>
            <a:endParaRPr lang="ru-RU" sz="2200" dirty="0" smtClean="0"/>
          </a:p>
          <a:p>
            <a:pPr marL="82296" indent="0">
              <a:lnSpc>
                <a:spcPct val="100000"/>
              </a:lnSpc>
              <a:buNone/>
            </a:pPr>
            <a:endParaRPr lang="ru-RU" sz="2200" dirty="0"/>
          </a:p>
          <a:p>
            <a:pPr marL="82296" indent="0">
              <a:lnSpc>
                <a:spcPct val="100000"/>
              </a:lnSpc>
              <a:buNone/>
            </a:pPr>
            <a:endParaRPr lang="ru-RU" sz="2200" dirty="0" smtClean="0"/>
          </a:p>
          <a:p>
            <a:pPr marL="82296" indent="0" algn="ctr">
              <a:lnSpc>
                <a:spcPct val="100000"/>
              </a:lnSpc>
              <a:buNone/>
            </a:pPr>
            <a:r>
              <a:rPr lang="ru-RU" sz="2200" dirty="0" smtClean="0"/>
              <a:t>Рисунок 2.</a:t>
            </a:r>
          </a:p>
          <a:p>
            <a:pPr marL="82296" indent="0" algn="just">
              <a:lnSpc>
                <a:spcPct val="100000"/>
              </a:lnSpc>
              <a:buNone/>
            </a:pPr>
            <a:r>
              <a:rPr lang="ru-RU" sz="2200" dirty="0" smtClean="0"/>
              <a:t>	В  </a:t>
            </a:r>
            <a:r>
              <a:rPr lang="ru-RU" sz="2200" dirty="0" err="1"/>
              <a:t>зв’язку</a:t>
            </a:r>
            <a:r>
              <a:rPr lang="ru-RU" sz="2200" dirty="0"/>
              <a:t>  з  </a:t>
            </a:r>
            <a:r>
              <a:rPr lang="ru-RU" sz="2200" dirty="0" err="1"/>
              <a:t>розвитком</a:t>
            </a:r>
            <a:r>
              <a:rPr lang="ru-RU" sz="2200" dirty="0"/>
              <a:t>  </a:t>
            </a:r>
            <a:r>
              <a:rPr lang="ru-RU" sz="2200" dirty="0" err="1"/>
              <a:t>аналогової</a:t>
            </a:r>
            <a:r>
              <a:rPr lang="ru-RU" sz="2200" dirty="0"/>
              <a:t>  і  </a:t>
            </a:r>
            <a:r>
              <a:rPr lang="ru-RU" sz="2200" dirty="0" err="1"/>
              <a:t>цифрової</a:t>
            </a:r>
            <a:r>
              <a:rPr lang="ru-RU" sz="2200" dirty="0"/>
              <a:t>  </a:t>
            </a:r>
            <a:r>
              <a:rPr lang="ru-RU" sz="2200" dirty="0" err="1"/>
              <a:t>мікросхемотехніки</a:t>
            </a:r>
            <a:r>
              <a:rPr lang="ru-RU" sz="2200" dirty="0"/>
              <a:t>, </a:t>
            </a:r>
            <a:r>
              <a:rPr lang="ru-RU" sz="2200" dirty="0" smtClean="0"/>
              <a:t>все  </a:t>
            </a:r>
            <a:r>
              <a:rPr lang="ru-RU" sz="2200" dirty="0" err="1"/>
              <a:t>більш</a:t>
            </a:r>
            <a:r>
              <a:rPr lang="ru-RU" sz="2200" dirty="0"/>
              <a:t>  широким  </a:t>
            </a:r>
            <a:r>
              <a:rPr lang="ru-RU" sz="2200" dirty="0" err="1"/>
              <a:t>застосуванням</a:t>
            </a:r>
            <a:r>
              <a:rPr lang="ru-RU" sz="2200" dirty="0"/>
              <a:t>  </a:t>
            </a:r>
            <a:r>
              <a:rPr lang="ru-RU" sz="2200" dirty="0" err="1"/>
              <a:t>мікроконтролерів</a:t>
            </a:r>
            <a:r>
              <a:rPr lang="ru-RU" sz="2200" dirty="0"/>
              <a:t>  у  </a:t>
            </a:r>
            <a:r>
              <a:rPr lang="ru-RU" sz="2200" dirty="0" err="1"/>
              <a:t>вимірювальній</a:t>
            </a:r>
            <a:r>
              <a:rPr lang="ru-RU" sz="2200" dirty="0"/>
              <a:t> </a:t>
            </a:r>
            <a:r>
              <a:rPr lang="ru-RU" sz="2200" dirty="0" err="1" smtClean="0"/>
              <a:t>техніці</a:t>
            </a:r>
            <a:r>
              <a:rPr lang="ru-RU" sz="2200" dirty="0" smtClean="0"/>
              <a:t> </a:t>
            </a:r>
            <a:r>
              <a:rPr lang="ru-RU" sz="2200" dirty="0" err="1"/>
              <a:t>з’явилась</a:t>
            </a:r>
            <a:r>
              <a:rPr lang="ru-RU" sz="2200" dirty="0"/>
              <a:t> </a:t>
            </a:r>
            <a:r>
              <a:rPr lang="ru-RU" sz="2200" dirty="0" err="1"/>
              <a:t>можливість</a:t>
            </a:r>
            <a:r>
              <a:rPr lang="ru-RU" sz="2200" dirty="0"/>
              <a:t> </a:t>
            </a:r>
            <a:r>
              <a:rPr lang="ru-RU" sz="2200" dirty="0" err="1"/>
              <a:t>створювати</a:t>
            </a:r>
            <a:r>
              <a:rPr lang="ru-RU" sz="2200" dirty="0"/>
              <a:t> </a:t>
            </a:r>
            <a:r>
              <a:rPr lang="ru-RU" sz="2200" dirty="0" err="1"/>
              <a:t>прості</a:t>
            </a:r>
            <a:r>
              <a:rPr lang="ru-RU" sz="2200" dirty="0"/>
              <a:t>, </a:t>
            </a:r>
            <a:r>
              <a:rPr lang="ru-RU" sz="2200" dirty="0" err="1"/>
              <a:t>дешеві</a:t>
            </a:r>
            <a:r>
              <a:rPr lang="ru-RU" sz="2200" dirty="0"/>
              <a:t> і </a:t>
            </a:r>
            <a:r>
              <a:rPr lang="ru-RU" sz="2200" dirty="0" err="1"/>
              <a:t>малогабаритні</a:t>
            </a:r>
            <a:r>
              <a:rPr lang="ru-RU" sz="2200" dirty="0"/>
              <a:t> </a:t>
            </a:r>
            <a:r>
              <a:rPr lang="ru-RU" sz="2200" dirty="0" err="1" smtClean="0"/>
              <a:t>електронні</a:t>
            </a:r>
            <a:r>
              <a:rPr lang="ru-RU" sz="2200" dirty="0" smtClean="0"/>
              <a:t>  </a:t>
            </a:r>
            <a:r>
              <a:rPr lang="ru-RU" sz="2200" dirty="0" err="1"/>
              <a:t>амперметри</a:t>
            </a:r>
            <a:r>
              <a:rPr lang="ru-RU" sz="2200" dirty="0"/>
              <a:t>,  </a:t>
            </a:r>
            <a:r>
              <a:rPr lang="ru-RU" sz="2200" dirty="0" err="1"/>
              <a:t>вольтметри</a:t>
            </a:r>
            <a:r>
              <a:rPr lang="ru-RU" sz="2200" dirty="0"/>
              <a:t>,  </a:t>
            </a:r>
            <a:r>
              <a:rPr lang="ru-RU" sz="2200" dirty="0" err="1"/>
              <a:t>частотоміри</a:t>
            </a:r>
            <a:r>
              <a:rPr lang="ru-RU" sz="2200" dirty="0"/>
              <a:t>,  </a:t>
            </a:r>
            <a:r>
              <a:rPr lang="ru-RU" sz="2200" dirty="0" err="1"/>
              <a:t>фазометри</a:t>
            </a:r>
            <a:r>
              <a:rPr lang="ru-RU" sz="2200" dirty="0"/>
              <a:t>,  </a:t>
            </a:r>
            <a:r>
              <a:rPr lang="ru-RU" sz="2200" dirty="0" err="1"/>
              <a:t>які</a:t>
            </a:r>
            <a:r>
              <a:rPr lang="ru-RU" sz="2200" dirty="0"/>
              <a:t>  </a:t>
            </a:r>
            <a:r>
              <a:rPr lang="ru-RU" sz="2200" dirty="0" err="1" smtClean="0"/>
              <a:t>постійно</a:t>
            </a:r>
            <a:r>
              <a:rPr lang="ru-RU" sz="2200" dirty="0" smtClean="0"/>
              <a:t> </a:t>
            </a:r>
            <a:r>
              <a:rPr lang="ru-RU" sz="2200" dirty="0" err="1"/>
              <a:t>витісняють</a:t>
            </a:r>
            <a:r>
              <a:rPr lang="ru-RU" sz="2200" dirty="0"/>
              <a:t> </a:t>
            </a:r>
            <a:r>
              <a:rPr lang="ru-RU" sz="2200" dirty="0" err="1"/>
              <a:t>із</a:t>
            </a:r>
            <a:r>
              <a:rPr lang="ru-RU" sz="2200" dirty="0"/>
              <a:t> </a:t>
            </a:r>
            <a:r>
              <a:rPr lang="ru-RU" sz="2200" dirty="0" err="1"/>
              <a:t>застосування</a:t>
            </a:r>
            <a:r>
              <a:rPr lang="ru-RU" sz="2200" dirty="0"/>
              <a:t> </a:t>
            </a:r>
            <a:r>
              <a:rPr lang="ru-RU" sz="2200" dirty="0" err="1"/>
              <a:t>електромеханічні</a:t>
            </a:r>
            <a:r>
              <a:rPr lang="ru-RU" sz="2200" dirty="0"/>
              <a:t> </a:t>
            </a:r>
            <a:r>
              <a:rPr lang="ru-RU" sz="2200" dirty="0" err="1"/>
              <a:t>прилади</a:t>
            </a:r>
            <a:r>
              <a:rPr lang="ru-RU" sz="2200" dirty="0"/>
              <a:t>.</a:t>
            </a:r>
            <a:endParaRPr lang="ru-RU" sz="2200" dirty="0" smtClean="0"/>
          </a:p>
          <a:p>
            <a:pPr marL="82296" indent="0">
              <a:lnSpc>
                <a:spcPct val="100000"/>
              </a:lnSpc>
              <a:buNone/>
            </a:pPr>
            <a:endParaRPr lang="uk-UA" sz="2200" dirty="0"/>
          </a:p>
        </p:txBody>
      </p:sp>
      <p:pic>
        <p:nvPicPr>
          <p:cNvPr id="4" name="Рисунок 3"/>
          <p:cNvPicPr>
            <a:picLocks noChangeAspect="1"/>
          </p:cNvPicPr>
          <p:nvPr/>
        </p:nvPicPr>
        <p:blipFill>
          <a:blip r:embed="rId2"/>
          <a:stretch>
            <a:fillRect/>
          </a:stretch>
        </p:blipFill>
        <p:spPr>
          <a:xfrm>
            <a:off x="1298566" y="2204864"/>
            <a:ext cx="7590476" cy="2066667"/>
          </a:xfrm>
          <a:prstGeom prst="rect">
            <a:avLst/>
          </a:prstGeom>
        </p:spPr>
      </p:pic>
    </p:spTree>
    <p:extLst>
      <p:ext uri="{BB962C8B-B14F-4D97-AF65-F5344CB8AC3E}">
        <p14:creationId xmlns:p14="http://schemas.microsoft.com/office/powerpoint/2010/main" val="3422626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16632"/>
            <a:ext cx="7890080" cy="1295772"/>
          </a:xfrm>
        </p:spPr>
        <p:txBody>
          <a:bodyPr>
            <a:noAutofit/>
          </a:bodyPr>
          <a:lstStyle/>
          <a:p>
            <a:pPr algn="ctr"/>
            <a:r>
              <a:rPr lang="ru-RU" sz="3600" dirty="0"/>
              <a:t> </a:t>
            </a:r>
            <a:r>
              <a:rPr lang="ru-RU" sz="3600" dirty="0" err="1"/>
              <a:t>Вимірювальні</a:t>
            </a:r>
            <a:r>
              <a:rPr lang="ru-RU" sz="3600" dirty="0"/>
              <a:t> </a:t>
            </a:r>
            <a:r>
              <a:rPr lang="ru-RU" sz="3600" dirty="0" err="1"/>
              <a:t>трансформатори</a:t>
            </a:r>
            <a:r>
              <a:rPr lang="ru-RU" sz="3600" dirty="0"/>
              <a:t> </a:t>
            </a:r>
            <a:r>
              <a:rPr lang="ru-RU" sz="3600" dirty="0" err="1"/>
              <a:t>змінного</a:t>
            </a:r>
            <a:r>
              <a:rPr lang="ru-RU" sz="3600" dirty="0"/>
              <a:t> струму та </a:t>
            </a:r>
            <a:r>
              <a:rPr lang="ru-RU" sz="3600" dirty="0" err="1"/>
              <a:t>напруги</a:t>
            </a:r>
            <a:endParaRPr lang="uk-UA" sz="3600" dirty="0"/>
          </a:p>
        </p:txBody>
      </p:sp>
      <p:sp>
        <p:nvSpPr>
          <p:cNvPr id="3" name="Объект 2"/>
          <p:cNvSpPr>
            <a:spLocks noGrp="1"/>
          </p:cNvSpPr>
          <p:nvPr>
            <p:ph idx="1"/>
          </p:nvPr>
        </p:nvSpPr>
        <p:spPr/>
        <p:txBody>
          <a:bodyPr/>
          <a:lstStyle/>
          <a:p>
            <a:r>
              <a:rPr lang="ru-RU" dirty="0" err="1"/>
              <a:t>Вимірювальні</a:t>
            </a:r>
            <a:r>
              <a:rPr lang="ru-RU" dirty="0"/>
              <a:t>  </a:t>
            </a:r>
            <a:r>
              <a:rPr lang="ru-RU" dirty="0" err="1"/>
              <a:t>трансформатори</a:t>
            </a:r>
            <a:r>
              <a:rPr lang="ru-RU" dirty="0"/>
              <a:t>  струму  та  </a:t>
            </a:r>
            <a:r>
              <a:rPr lang="ru-RU" dirty="0" err="1"/>
              <a:t>напруги</a:t>
            </a:r>
            <a:r>
              <a:rPr lang="ru-RU" dirty="0"/>
              <a:t> (рис. </a:t>
            </a:r>
            <a:r>
              <a:rPr lang="ru-RU" dirty="0" smtClean="0"/>
              <a:t>3</a:t>
            </a:r>
            <a:r>
              <a:rPr lang="ru-RU" dirty="0"/>
              <a:t>) </a:t>
            </a:r>
            <a:r>
              <a:rPr lang="ru-RU" dirty="0" err="1" smtClean="0"/>
              <a:t>застосовують</a:t>
            </a:r>
            <a:r>
              <a:rPr lang="ru-RU" dirty="0" smtClean="0"/>
              <a:t>  </a:t>
            </a:r>
            <a:r>
              <a:rPr lang="ru-RU" dirty="0"/>
              <a:t>для  </a:t>
            </a:r>
            <a:r>
              <a:rPr lang="ru-RU" dirty="0" err="1"/>
              <a:t>перетворення</a:t>
            </a:r>
            <a:r>
              <a:rPr lang="ru-RU" dirty="0"/>
              <a:t> (</a:t>
            </a:r>
            <a:r>
              <a:rPr lang="ru-RU" dirty="0" err="1"/>
              <a:t>зменшення</a:t>
            </a:r>
            <a:r>
              <a:rPr lang="ru-RU" dirty="0"/>
              <a:t>  </a:t>
            </a:r>
            <a:r>
              <a:rPr lang="ru-RU" dirty="0" err="1"/>
              <a:t>або</a:t>
            </a:r>
            <a:r>
              <a:rPr lang="ru-RU" dirty="0"/>
              <a:t>  </a:t>
            </a:r>
            <a:r>
              <a:rPr lang="ru-RU" dirty="0" err="1"/>
              <a:t>збільшення</a:t>
            </a:r>
            <a:r>
              <a:rPr lang="ru-RU" dirty="0"/>
              <a:t>)  </a:t>
            </a:r>
            <a:r>
              <a:rPr lang="ru-RU" dirty="0" err="1"/>
              <a:t>струмів</a:t>
            </a:r>
            <a:r>
              <a:rPr lang="ru-RU" dirty="0"/>
              <a:t>  та </a:t>
            </a:r>
            <a:r>
              <a:rPr lang="ru-RU" dirty="0" err="1" smtClean="0"/>
              <a:t>напруг</a:t>
            </a:r>
            <a:r>
              <a:rPr lang="ru-RU" dirty="0" smtClean="0"/>
              <a:t> </a:t>
            </a:r>
            <a:r>
              <a:rPr lang="ru-RU" dirty="0"/>
              <a:t>в строго </a:t>
            </a:r>
            <a:r>
              <a:rPr lang="ru-RU" dirty="0" err="1"/>
              <a:t>визначене</a:t>
            </a:r>
            <a:r>
              <a:rPr lang="ru-RU" dirty="0"/>
              <a:t> число </a:t>
            </a:r>
            <a:r>
              <a:rPr lang="ru-RU" dirty="0" err="1"/>
              <a:t>разів</a:t>
            </a:r>
            <a:r>
              <a:rPr lang="ru-RU" dirty="0"/>
              <a:t> </a:t>
            </a:r>
            <a:r>
              <a:rPr lang="ru-RU" dirty="0" err="1"/>
              <a:t>із</a:t>
            </a:r>
            <a:r>
              <a:rPr lang="ru-RU" dirty="0"/>
              <a:t> </a:t>
            </a:r>
            <a:r>
              <a:rPr lang="ru-RU" dirty="0" err="1"/>
              <a:t>збереженням</a:t>
            </a:r>
            <a:r>
              <a:rPr lang="ru-RU" dirty="0"/>
              <a:t> </a:t>
            </a:r>
            <a:r>
              <a:rPr lang="ru-RU" dirty="0" err="1"/>
              <a:t>їхньої</a:t>
            </a:r>
            <a:r>
              <a:rPr lang="ru-RU" dirty="0"/>
              <a:t> </a:t>
            </a:r>
            <a:r>
              <a:rPr lang="ru-RU" dirty="0" err="1"/>
              <a:t>фази</a:t>
            </a:r>
            <a:r>
              <a:rPr lang="ru-RU" dirty="0"/>
              <a:t>.</a:t>
            </a:r>
            <a:endParaRPr lang="uk-UA" dirty="0"/>
          </a:p>
        </p:txBody>
      </p:sp>
    </p:spTree>
    <p:extLst>
      <p:ext uri="{BB962C8B-B14F-4D97-AF65-F5344CB8AC3E}">
        <p14:creationId xmlns:p14="http://schemas.microsoft.com/office/powerpoint/2010/main" val="22019731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6E2BC06-38B5-430F-AB2C-EFE20583E5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Презентация учебного курса общие сведения</Template>
  <TotalTime>0</TotalTime>
  <Words>72</Words>
  <Application>Microsoft Office PowerPoint</Application>
  <PresentationFormat>Экран (4:3)</PresentationFormat>
  <Paragraphs>42</Paragraphs>
  <Slides>8</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Calibri</vt:lpstr>
      <vt:lpstr>Corbel</vt:lpstr>
      <vt:lpstr>Gill Sans MT</vt:lpstr>
      <vt:lpstr>Verdana</vt:lpstr>
      <vt:lpstr>Wingdings 2</vt:lpstr>
      <vt:lpstr>Солнцестояние</vt:lpstr>
      <vt:lpstr>Основи метрології</vt:lpstr>
      <vt:lpstr>Електростатичні прилади</vt:lpstr>
      <vt:lpstr>Презентация PowerPoint</vt:lpstr>
      <vt:lpstr>Презентация PowerPoint</vt:lpstr>
      <vt:lpstr>Презентация PowerPoint</vt:lpstr>
      <vt:lpstr>Презентация PowerPoint</vt:lpstr>
      <vt:lpstr>Презентация PowerPoint</vt:lpstr>
      <vt:lpstr> Вимірювальні трансформатори змінного струму та напруги</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2015-01-05T10:06:48Z</dcterms:created>
  <dcterms:modified xsi:type="dcterms:W3CDTF">2015-04-24T14:57:44Z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TC100822959990</vt:lpwstr>
  </property>
</Properties>
</file>