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704" autoAdjust="0"/>
  </p:normalViewPr>
  <p:slideViewPr>
    <p:cSldViewPr>
      <p:cViewPr varScale="1">
        <p:scale>
          <a:sx n="76" d="100"/>
          <a:sy n="76" d="100"/>
        </p:scale>
        <p:origin x="8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1-05T12:13:00.1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2/11/2015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537577"/>
            <a:ext cx="7406640" cy="821736"/>
          </a:xfrm>
        </p:spPr>
        <p:txBody>
          <a:bodyPr/>
          <a:lstStyle/>
          <a:p>
            <a:pPr algn="ctr"/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Основи</a:t>
            </a:r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метрології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382832"/>
            <a:ext cx="7406640" cy="686128"/>
          </a:xfrm>
        </p:spPr>
        <p:txBody>
          <a:bodyPr/>
          <a:lstStyle/>
          <a:p>
            <a:pPr algn="ctr"/>
            <a:r>
              <a:rPr lang="uk-UA" dirty="0" smtClean="0"/>
              <a:t>Лекція </a:t>
            </a:r>
            <a:r>
              <a:rPr lang="en-US" dirty="0" smtClean="0"/>
              <a:t>10</a:t>
            </a:r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5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Національний авіаційний університет</a:t>
            </a:r>
          </a:p>
          <a:p>
            <a:pPr algn="ctr"/>
            <a:r>
              <a:rPr lang="uk-UA" dirty="0" smtClean="0"/>
              <a:t>Інститут інформаційно-діагностичних систем</a:t>
            </a:r>
          </a:p>
          <a:p>
            <a:pPr algn="ctr"/>
            <a:r>
              <a:rPr lang="uk-UA" dirty="0" smtClean="0"/>
              <a:t>Кафедра комп’ютеризованих електротехнічних систем та технологій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005064"/>
            <a:ext cx="366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Викладач: </a:t>
            </a:r>
          </a:p>
          <a:p>
            <a:r>
              <a:rPr lang="uk-UA" dirty="0" smtClean="0"/>
              <a:t>Заслужений метролог України, </a:t>
            </a:r>
            <a:r>
              <a:rPr lang="uk-UA" dirty="0" err="1" smtClean="0"/>
              <a:t>д.т.н</a:t>
            </a:r>
            <a:r>
              <a:rPr lang="uk-UA" dirty="0" smtClean="0"/>
              <a:t>., професор</a:t>
            </a:r>
          </a:p>
          <a:p>
            <a:r>
              <a:rPr lang="uk-UA" dirty="0" err="1" smtClean="0"/>
              <a:t>Квасніков</a:t>
            </a:r>
            <a:r>
              <a:rPr lang="uk-UA" dirty="0" smtClean="0"/>
              <a:t> Володимир Павлович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Магнітоелектричні амперметри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992888" cy="5976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Магнітоелектричний вимірювальний механізм, включений безпосередньо в коло вимірюваного струму, дозволяє виміряти невеликі </a:t>
            </a:r>
            <a:r>
              <a:rPr lang="uk-UA" sz="2400" dirty="0" smtClean="0"/>
              <a:t>струми </a:t>
            </a:r>
            <a:r>
              <a:rPr lang="uk-UA" sz="2400" dirty="0"/>
              <a:t>(до 20-50 </a:t>
            </a:r>
            <a:r>
              <a:rPr lang="uk-UA" sz="2400" dirty="0" err="1"/>
              <a:t>мА</a:t>
            </a:r>
            <a:r>
              <a:rPr lang="uk-UA" sz="2400" dirty="0"/>
              <a:t>). При збільшенні струму більше припустимого </a:t>
            </a:r>
            <a:r>
              <a:rPr lang="uk-UA" sz="2400" dirty="0" smtClean="0"/>
              <a:t>значення </a:t>
            </a:r>
            <a:r>
              <a:rPr lang="uk-UA" sz="2400" dirty="0"/>
              <a:t>відбувається нагрівання пружин, які служать для створення </a:t>
            </a:r>
            <a:r>
              <a:rPr lang="uk-UA" sz="2400" dirty="0" smtClean="0"/>
              <a:t>протидійного </a:t>
            </a:r>
            <a:r>
              <a:rPr lang="uk-UA" sz="2400" dirty="0"/>
              <a:t>моменту і одночасно для підведення струму до рамки. </a:t>
            </a:r>
            <a:r>
              <a:rPr lang="uk-UA" sz="2400" dirty="0" smtClean="0"/>
              <a:t>Пружини </a:t>
            </a:r>
            <a:r>
              <a:rPr lang="uk-UA" sz="2400" dirty="0"/>
              <a:t>втрачають свої пружні властивості, змінюється чутливість </a:t>
            </a:r>
            <a:r>
              <a:rPr lang="uk-UA" sz="2400" dirty="0" smtClean="0"/>
              <a:t>механізму</a:t>
            </a:r>
            <a:r>
              <a:rPr lang="uk-UA" sz="2400" dirty="0"/>
              <a:t>, і прилад може втратити свої первісні властивості. Таким чином, сам </a:t>
            </a:r>
            <a:r>
              <a:rPr lang="uk-UA" sz="2400" dirty="0" smtClean="0"/>
              <a:t>вимірювальний </a:t>
            </a:r>
            <a:r>
              <a:rPr lang="uk-UA" sz="2400" dirty="0"/>
              <a:t>механізм може служити тільки як мікро- або </a:t>
            </a:r>
            <a:r>
              <a:rPr lang="uk-UA" sz="2400" dirty="0" smtClean="0"/>
              <a:t>міліамперметр</a:t>
            </a:r>
            <a:r>
              <a:rPr lang="uk-UA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347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46064" cy="61317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Для </a:t>
            </a:r>
            <a:r>
              <a:rPr lang="ru-RU" sz="2400" dirty="0" err="1" smtClean="0"/>
              <a:t>розширення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верхніх</a:t>
            </a:r>
            <a:r>
              <a:rPr lang="ru-RU" sz="2400" dirty="0" smtClean="0"/>
              <a:t> меж </a:t>
            </a:r>
            <a:r>
              <a:rPr lang="ru-RU" sz="2400" dirty="0" err="1" smtClean="0"/>
              <a:t>вимірювання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магнітоелектричних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приладів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струмом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шунти</a:t>
            </a:r>
            <a:r>
              <a:rPr lang="ru-RU" sz="2400" dirty="0"/>
              <a:t>. Шунт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smtClean="0"/>
              <a:t>резистор</a:t>
            </a:r>
            <a:r>
              <a:rPr lang="ru-RU" sz="2400" dirty="0"/>
              <a:t>, </a:t>
            </a:r>
            <a:r>
              <a:rPr lang="ru-RU" sz="2400" dirty="0" err="1"/>
              <a:t>виготовлений</a:t>
            </a:r>
            <a:r>
              <a:rPr lang="ru-RU" sz="2400" dirty="0"/>
              <a:t> з </a:t>
            </a:r>
            <a:r>
              <a:rPr lang="ru-RU" sz="2400" dirty="0" err="1"/>
              <a:t>манганіну</a:t>
            </a:r>
            <a:r>
              <a:rPr lang="ru-RU" sz="2400" dirty="0"/>
              <a:t> – сплаву, </a:t>
            </a:r>
            <a:r>
              <a:rPr lang="ru-RU" sz="2400" dirty="0" err="1"/>
              <a:t>опір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мало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. </a:t>
            </a:r>
            <a:r>
              <a:rPr lang="ru-RU" sz="2400" dirty="0" err="1"/>
              <a:t>Приєднується</a:t>
            </a:r>
            <a:r>
              <a:rPr lang="ru-RU" sz="2400" dirty="0"/>
              <a:t> шунт </a:t>
            </a:r>
            <a:r>
              <a:rPr lang="ru-RU" sz="2400" dirty="0" err="1"/>
              <a:t>паралельно</a:t>
            </a:r>
            <a:r>
              <a:rPr lang="ru-RU" sz="2400" dirty="0"/>
              <a:t> до </a:t>
            </a:r>
            <a:r>
              <a:rPr lang="ru-RU" sz="2400" dirty="0" err="1"/>
              <a:t>вимірювального</a:t>
            </a:r>
            <a:r>
              <a:rPr lang="ru-RU" sz="2400" dirty="0"/>
              <a:t> </a:t>
            </a:r>
            <a:r>
              <a:rPr lang="ru-RU" sz="2400" dirty="0" err="1" smtClean="0"/>
              <a:t>механізму</a:t>
            </a:r>
            <a:r>
              <a:rPr lang="ru-RU" sz="2400" dirty="0" smtClean="0"/>
              <a:t> </a:t>
            </a:r>
            <a:r>
              <a:rPr lang="ru-RU" sz="2400" dirty="0"/>
              <a:t>ВМ</a:t>
            </a:r>
          </a:p>
          <a:p>
            <a:pPr algn="just"/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08" y="2564904"/>
            <a:ext cx="5381479" cy="41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6632"/>
                <a:ext cx="7920880" cy="655272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Опір </a:t>
                </a:r>
                <a:r>
                  <a:rPr lang="uk-UA" sz="2400" dirty="0"/>
                  <a:t>шунта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ш</m:t>
                    </m:r>
                  </m:oMath>
                </a14:m>
                <a:r>
                  <a:rPr lang="uk-UA" sz="2400" dirty="0"/>
                  <a:t> при вимірюванні великих струмів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400" dirty="0"/>
                  <a:t> багато менший </a:t>
                </a:r>
                <a:r>
                  <a:rPr lang="uk-UA" sz="2400" dirty="0" smtClean="0"/>
                  <a:t>від </a:t>
                </a:r>
                <a:r>
                  <a:rPr lang="uk-UA" sz="2400" dirty="0"/>
                  <a:t>опору вимірювального механізму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uk-UA" sz="2400" dirty="0"/>
                  <a:t>, тому велика частина </a:t>
                </a:r>
                <a:r>
                  <a:rPr lang="uk-UA" sz="2400" dirty="0" smtClean="0"/>
                  <a:t>вимірюваного </a:t>
                </a:r>
                <a:r>
                  <a:rPr lang="uk-UA" sz="2400" dirty="0"/>
                  <a:t>струму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400" dirty="0"/>
                  <a:t> йде через шунт (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 dirty="0" err="1">
                        <a:latin typeface="Cambria Math" panose="02040503050406030204" pitchFamily="18" charset="0"/>
                      </a:rPr>
                      <m:t>ш</m:t>
                    </m:r>
                  </m:oMath>
                </a14:m>
                <a:r>
                  <a:rPr lang="uk-UA" sz="2400" dirty="0"/>
                  <a:t>), а струм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 dirty="0" err="1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uk-UA" sz="2400" dirty="0"/>
                  <a:t> через рамку механізму не </a:t>
                </a:r>
                <a:r>
                  <a:rPr lang="uk-UA" sz="2400" dirty="0" smtClean="0"/>
                  <a:t>перевищує </a:t>
                </a:r>
                <a:r>
                  <a:rPr lang="uk-UA" sz="2400" dirty="0"/>
                  <a:t>припустимого значення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uk-UA" sz="2400" dirty="0"/>
                  <a:t>. Для зменшення впливу опору </a:t>
                </a:r>
                <a:r>
                  <a:rPr lang="uk-UA" sz="2400" dirty="0" smtClean="0"/>
                  <a:t>контактів </a:t>
                </a:r>
                <a:r>
                  <a:rPr lang="uk-UA" sz="2400" dirty="0"/>
                  <a:t>і підвідних проводів шунти виробляються з чотирма затискачами: </a:t>
                </a:r>
                <a:r>
                  <a:rPr lang="uk-UA" sz="2400" dirty="0" smtClean="0"/>
                  <a:t>струмовими </a:t>
                </a:r>
                <a:r>
                  <a:rPr lang="uk-UA" sz="2400" dirty="0"/>
                  <a:t>(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“І”−“І”</m:t>
                    </m:r>
                  </m:oMath>
                </a14:m>
                <a:r>
                  <a:rPr lang="uk-UA" sz="2400" dirty="0"/>
                  <a:t>) та потенціальними (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”−“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2400" dirty="0"/>
                  <a:t>). </a:t>
                </a:r>
                <a:endParaRPr lang="en-US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en-US" sz="2400" dirty="0"/>
                  <a:t>	</a:t>
                </a:r>
                <a:r>
                  <a:rPr lang="uk-UA" sz="2400" dirty="0" smtClean="0"/>
                  <a:t>Відношення вимірюваного струму до струму через механізм </a:t>
                </a:r>
                <a:r>
                  <a:rPr lang="en-US" sz="2400" dirty="0" smtClean="0"/>
                  <a:t>I/I</a:t>
                </a:r>
                <a:r>
                  <a:rPr lang="uk-UA" sz="2400" dirty="0"/>
                  <a:t>м називається коефіцієнтом шунтування </a:t>
                </a:r>
                <a:r>
                  <a:rPr lang="en-US" sz="2400" dirty="0"/>
                  <a:t>n.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/>
                  <a:t>Для </a:t>
                </a:r>
                <a:r>
                  <a:rPr lang="ru-RU" sz="2400" dirty="0" err="1" smtClean="0"/>
                  <a:t>цієї</a:t>
                </a:r>
                <a:r>
                  <a:rPr lang="ru-RU" sz="2400" dirty="0" smtClean="0"/>
                  <a:t> </a:t>
                </a:r>
                <a:r>
                  <a:rPr lang="uk-UA" sz="2400" dirty="0" smtClean="0"/>
                  <a:t>схеми справедливі </a:t>
                </a:r>
                <a:r>
                  <a:rPr lang="uk-UA" sz="2400" dirty="0"/>
                  <a:t>такі рівняння</a:t>
                </a:r>
                <a:r>
                  <a:rPr lang="uk-UA" sz="2400" dirty="0" smtClean="0"/>
                  <a:t>: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І=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uk-UA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2400" i="1" baseline="-25000" dirty="0"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uk-UA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ш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2400" i="1" baseline="-25000" dirty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uk-UA" sz="2400" baseline="-250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Крім того,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І/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З </a:t>
                </a:r>
                <a:r>
                  <a:rPr lang="ru-RU" sz="2400" dirty="0" err="1"/>
                  <a:t>цих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рівнянь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заданих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трьох</a:t>
                </a:r>
                <a:r>
                  <a:rPr lang="ru-RU" sz="2400" dirty="0"/>
                  <a:t> величинах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знайти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дві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інші</a:t>
                </a:r>
                <a:r>
                  <a:rPr lang="ru-RU" sz="2400" dirty="0"/>
                  <a:t>. 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6632"/>
                <a:ext cx="7920880" cy="6552728"/>
              </a:xfrm>
              <a:blipFill rotWithShape="0">
                <a:blip r:embed="rId2"/>
                <a:stretch>
                  <a:fillRect l="-77" t="-744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5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7818072" cy="569972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Шунти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струми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smtClean="0"/>
              <a:t>до </a:t>
            </a:r>
            <a:r>
              <a:rPr lang="ru-RU" sz="2400" dirty="0" err="1" smtClean="0"/>
              <a:t>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десятків</a:t>
            </a:r>
            <a:r>
              <a:rPr lang="ru-RU" sz="2400" dirty="0" smtClean="0"/>
              <a:t> ампер</a:t>
            </a:r>
            <a:r>
              <a:rPr lang="ru-RU" sz="2400" dirty="0"/>
              <a:t>) </a:t>
            </a:r>
            <a:r>
              <a:rPr lang="ru-RU" sz="2400" dirty="0" err="1" smtClean="0"/>
              <a:t>умонтовуються</a:t>
            </a:r>
            <a:r>
              <a:rPr lang="ru-RU" sz="2400" dirty="0" smtClean="0"/>
              <a:t> </a:t>
            </a:r>
            <a:r>
              <a:rPr lang="ru-RU" sz="2400" dirty="0"/>
              <a:t>в корпус амперметра, а для великих </a:t>
            </a:r>
            <a:r>
              <a:rPr lang="ru-RU" sz="2400" dirty="0" err="1"/>
              <a:t>струмів</a:t>
            </a:r>
            <a:r>
              <a:rPr lang="ru-RU" sz="2400" dirty="0"/>
              <a:t> (до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сотень</a:t>
            </a:r>
            <a:r>
              <a:rPr lang="ru-RU" sz="2400" dirty="0"/>
              <a:t> </a:t>
            </a:r>
            <a:r>
              <a:rPr lang="ru-RU" sz="2400" dirty="0" smtClean="0"/>
              <a:t>ампер</a:t>
            </a:r>
            <a:r>
              <a:rPr lang="ru-RU" sz="2400" dirty="0"/>
              <a:t>)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зовнішні</a:t>
            </a:r>
            <a:r>
              <a:rPr lang="ru-RU" sz="2400" dirty="0"/>
              <a:t> </a:t>
            </a:r>
            <a:r>
              <a:rPr lang="ru-RU" sz="2400" dirty="0" err="1"/>
              <a:t>шунти</a:t>
            </a:r>
            <a:r>
              <a:rPr lang="ru-RU" sz="2400" dirty="0"/>
              <a:t>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Стандартні</a:t>
            </a:r>
            <a:r>
              <a:rPr lang="ru-RU" sz="2400" dirty="0" smtClean="0"/>
              <a:t> </a:t>
            </a:r>
            <a:r>
              <a:rPr lang="ru-RU" sz="2400" dirty="0" err="1"/>
              <a:t>зовнішні</a:t>
            </a:r>
            <a:r>
              <a:rPr lang="ru-RU" sz="2400" dirty="0"/>
              <a:t> </a:t>
            </a:r>
            <a:r>
              <a:rPr lang="ru-RU" sz="2400" dirty="0" err="1"/>
              <a:t>шунти</a:t>
            </a:r>
            <a:r>
              <a:rPr lang="ru-RU" sz="2400" dirty="0"/>
              <a:t> </a:t>
            </a:r>
            <a:r>
              <a:rPr lang="ru-RU" sz="2400" dirty="0" err="1"/>
              <a:t>виробляються</a:t>
            </a:r>
            <a:r>
              <a:rPr lang="ru-RU" sz="2400" dirty="0"/>
              <a:t> на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номінальні</a:t>
            </a:r>
            <a:r>
              <a:rPr lang="ru-RU" sz="2400" dirty="0"/>
              <a:t> </a:t>
            </a:r>
            <a:r>
              <a:rPr lang="ru-RU" sz="2400" dirty="0" smtClean="0"/>
              <a:t>спади </a:t>
            </a:r>
            <a:r>
              <a:rPr lang="ru-RU" sz="2400" dirty="0" err="1"/>
              <a:t>напруг</a:t>
            </a:r>
            <a:r>
              <a:rPr lang="ru-RU" sz="2400" dirty="0"/>
              <a:t> (45, 60, 75, 100 та 300 В) з </a:t>
            </a:r>
            <a:r>
              <a:rPr lang="ru-RU" sz="2400" dirty="0" err="1"/>
              <a:t>класами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0,02; 0,05; 0,1; 0,2; </a:t>
            </a:r>
            <a:r>
              <a:rPr lang="ru-RU" sz="2400" dirty="0" smtClean="0"/>
              <a:t>0,5</a:t>
            </a:r>
            <a:r>
              <a:rPr lang="ru-RU" sz="2400" dirty="0"/>
              <a:t>.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шунта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гранично</a:t>
            </a:r>
            <a:r>
              <a:rPr lang="ru-RU" sz="2400" dirty="0"/>
              <a:t> </a:t>
            </a:r>
            <a:r>
              <a:rPr lang="ru-RU" sz="2400" dirty="0" err="1"/>
              <a:t>припустиме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/>
              <a:t> </a:t>
            </a:r>
            <a:r>
              <a:rPr lang="ru-RU" sz="2400" dirty="0" smtClean="0"/>
              <a:t>опору </a:t>
            </a:r>
            <a:r>
              <a:rPr lang="ru-RU" sz="2400" dirty="0"/>
              <a:t>шунта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номінального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(у </a:t>
            </a:r>
            <a:r>
              <a:rPr lang="ru-RU" sz="2400" dirty="0" err="1"/>
              <a:t>відсотках</a:t>
            </a:r>
            <a:r>
              <a:rPr lang="ru-RU" sz="2400" dirty="0"/>
              <a:t>).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0464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Магнітоелектричні вольтметри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764704"/>
                <a:ext cx="7920880" cy="590465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Для </a:t>
                </a:r>
                <a:r>
                  <a:rPr lang="uk-UA" sz="2400" dirty="0"/>
                  <a:t>одержання вольтметра необхідно послідовно з котушкою </a:t>
                </a:r>
                <a:r>
                  <a:rPr lang="uk-UA" sz="2400" dirty="0" smtClean="0"/>
                  <a:t>вимірювального </a:t>
                </a:r>
                <a:r>
                  <a:rPr lang="uk-UA" sz="2400" dirty="0"/>
                  <a:t>механізму магнітоелектричної системи під’єднати додатковий </a:t>
                </a:r>
                <a:r>
                  <a:rPr lang="uk-UA" sz="2400" dirty="0" smtClean="0"/>
                  <a:t>резистор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д</m:t>
                    </m:r>
                  </m:oMath>
                </a14:m>
                <a:r>
                  <a:rPr lang="uk-UA" sz="2400" dirty="0"/>
                  <a:t> (</a:t>
                </a:r>
                <a:r>
                  <a:rPr lang="uk-UA" sz="2400" dirty="0" smtClean="0"/>
                  <a:t>рис</a:t>
                </a:r>
                <a:r>
                  <a:rPr lang="ru-RU" sz="2400" dirty="0" err="1" smtClean="0"/>
                  <a:t>унок</a:t>
                </a:r>
                <a:r>
                  <a:rPr lang="uk-UA" sz="2400" dirty="0" smtClean="0"/>
                  <a:t>), </a:t>
                </a:r>
                <a:r>
                  <a:rPr lang="uk-UA" sz="2400" dirty="0"/>
                  <a:t>який обмежує струм в рамці вимірювального </a:t>
                </a:r>
                <a:r>
                  <a:rPr lang="uk-UA" sz="2400" dirty="0" smtClean="0"/>
                  <a:t>механізму </a:t>
                </a:r>
                <a:r>
                  <a:rPr lang="uk-UA" sz="2400" dirty="0"/>
                  <a:t>до припустимих значень.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764704"/>
                <a:ext cx="7920880" cy="5904656"/>
              </a:xfrm>
              <a:blipFill rotWithShape="0">
                <a:blip r:embed="rId2"/>
                <a:stretch>
                  <a:fillRect l="-77" t="-826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84" y="2708920"/>
            <a:ext cx="4752528" cy="37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1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6632"/>
                <a:ext cx="7818072" cy="655272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Для цієї схеми маємо</a:t>
                </a:r>
                <a:r>
                  <a:rPr lang="uk-UA" sz="2400" dirty="0"/>
                  <a:t>: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2400" i="1" baseline="-25000" dirty="0"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uk-UA" sz="2400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Відношення </a:t>
                </a:r>
                <a:r>
                  <a:rPr lang="uk-UA" sz="2400" dirty="0"/>
                  <a:t>вимірюваної напруги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до спаду напруги на механізмі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uk-UA" sz="2400" dirty="0"/>
                  <a:t> часто називають коефіцієнтом ділення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: </a:t>
                </a:r>
                <a:endParaRPr lang="uk-UA" sz="2400" dirty="0" smtClean="0"/>
              </a:p>
              <a:p>
                <a:pPr marL="82296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uk-UA" sz="2400" dirty="0" smtClean="0"/>
                  <a:t>.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Використавши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ці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співвідношення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можна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необхідні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величини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для </a:t>
                </a:r>
                <a:r>
                  <a:rPr lang="ru-RU" sz="2400" dirty="0"/>
                  <a:t>вольтметра при </a:t>
                </a:r>
                <a:r>
                  <a:rPr lang="ru-RU" sz="2400" dirty="0" err="1"/>
                  <a:t>заданих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інших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Додаткові </a:t>
                </a:r>
                <a:r>
                  <a:rPr lang="uk-UA" sz="2400" dirty="0"/>
                  <a:t>резистори (опори) </a:t>
                </a:r>
                <a:r>
                  <a:rPr lang="en-US" sz="2400" dirty="0"/>
                  <a:t>R</a:t>
                </a:r>
                <a:r>
                  <a:rPr lang="uk-UA" sz="2400" dirty="0"/>
                  <a:t>д виготовляють із термостабільних </a:t>
                </a:r>
                <a:r>
                  <a:rPr lang="uk-UA" sz="2400" dirty="0" smtClean="0"/>
                  <a:t>матеріалів</a:t>
                </a:r>
                <a:r>
                  <a:rPr lang="uk-UA" sz="2400" dirty="0"/>
                  <a:t>, наприклад, із манганінового дроту. Вони, як і шунти, </a:t>
                </a:r>
                <a:r>
                  <a:rPr lang="uk-UA" sz="2400" dirty="0" smtClean="0"/>
                  <a:t>можуть бути </a:t>
                </a:r>
                <a:r>
                  <a:rPr lang="uk-UA" sz="2400" dirty="0"/>
                  <a:t>внутрішніми (при напрузі до 600 В) та зовнішніми ( при напругах </a:t>
                </a:r>
                <a:r>
                  <a:rPr lang="uk-UA" sz="2400" dirty="0" smtClean="0"/>
                  <a:t>від </a:t>
                </a:r>
                <a:r>
                  <a:rPr lang="uk-UA" sz="2400" dirty="0"/>
                  <a:t>600 В до 30 кВ). Додаткові резистори виготовляються на номінальні </a:t>
                </a:r>
                <a:r>
                  <a:rPr lang="uk-UA" sz="2400" dirty="0" smtClean="0"/>
                  <a:t>струми </a:t>
                </a:r>
                <a:r>
                  <a:rPr lang="uk-UA" sz="2400" dirty="0"/>
                  <a:t>0,5; 1; 3; 5; 7,5; 15; 30 та 60 </a:t>
                </a:r>
                <a:r>
                  <a:rPr lang="uk-UA" sz="2400" dirty="0" err="1"/>
                  <a:t>мА</a:t>
                </a:r>
                <a:r>
                  <a:rPr lang="uk-UA" sz="2400" dirty="0"/>
                  <a:t> і можуть мати класи точності </a:t>
                </a:r>
                <a:r>
                  <a:rPr lang="uk-UA" sz="2400" dirty="0" smtClean="0"/>
                  <a:t>0,01</a:t>
                </a:r>
                <a:r>
                  <a:rPr lang="uk-UA" sz="2400" dirty="0"/>
                  <a:t>; 0,02; 0,05; 0,1; 0,2; 0,5 та 1,0.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6632"/>
                <a:ext cx="7818072" cy="6552728"/>
              </a:xfrm>
              <a:blipFill rotWithShape="0">
                <a:blip r:embed="rId2"/>
                <a:stretch>
                  <a:fillRect l="-78" t="-744" r="-1169" b="-30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7638"/>
            <a:ext cx="7818072" cy="483076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Для компенсації температурної похибки магнітоелектричних амперметрів </a:t>
            </a:r>
            <a:r>
              <a:rPr lang="uk-UA" sz="2400" dirty="0"/>
              <a:t>та вольтметрів у їх вимірювальні кола вмикаються елементи, </a:t>
            </a:r>
            <a:r>
              <a:rPr lang="uk-UA" sz="2400" dirty="0" smtClean="0"/>
              <a:t>параметри </a:t>
            </a:r>
            <a:r>
              <a:rPr lang="uk-UA" sz="2400" dirty="0"/>
              <a:t>(опори) яких залежать від температури. Схеми вмикання цих </a:t>
            </a:r>
            <a:r>
              <a:rPr lang="uk-UA" sz="2400" dirty="0" smtClean="0"/>
              <a:t>елементів </a:t>
            </a:r>
            <a:r>
              <a:rPr lang="uk-UA" sz="2400" dirty="0"/>
              <a:t>і їх параметри вибираються такими, щоб похибка приладів від </a:t>
            </a:r>
            <a:r>
              <a:rPr lang="uk-UA" sz="2400" dirty="0" smtClean="0"/>
              <a:t>впливу </a:t>
            </a:r>
            <a:r>
              <a:rPr lang="uk-UA" sz="2400" dirty="0"/>
              <a:t>температури була мінімальною. </a:t>
            </a:r>
          </a:p>
          <a:p>
            <a:pPr marL="82296" indent="0" algn="just">
              <a:buNone/>
            </a:pPr>
            <a:r>
              <a:rPr lang="uk-UA" sz="2400" dirty="0" smtClean="0"/>
              <a:t>	У </a:t>
            </a:r>
            <a:r>
              <a:rPr lang="uk-UA" sz="2400" dirty="0" err="1"/>
              <a:t>багатомежевих</a:t>
            </a:r>
            <a:r>
              <a:rPr lang="uk-UA" sz="2400" dirty="0"/>
              <a:t> магнітоелектричних амперметрів та вольтметрів </a:t>
            </a:r>
            <a:r>
              <a:rPr lang="uk-UA" sz="2400" dirty="0" smtClean="0"/>
              <a:t>шунти </a:t>
            </a:r>
            <a:r>
              <a:rPr lang="uk-UA" sz="2400" dirty="0"/>
              <a:t>та додаткові резистори складаються із декількох частин. </a:t>
            </a:r>
          </a:p>
        </p:txBody>
      </p:sp>
    </p:spTree>
    <p:extLst>
      <p:ext uri="{BB962C8B-B14F-4D97-AF65-F5344CB8AC3E}">
        <p14:creationId xmlns:p14="http://schemas.microsoft.com/office/powerpoint/2010/main" val="21400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7768"/>
            <a:ext cx="7746064" cy="56693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Магнітоелектричні гальванометри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483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Гальванометрами </a:t>
            </a:r>
            <a:r>
              <a:rPr lang="uk-UA" sz="2400" dirty="0"/>
              <a:t>називають магнітоелектричні прилади з високою </a:t>
            </a:r>
            <a:r>
              <a:rPr lang="uk-UA" sz="2400" dirty="0" smtClean="0"/>
              <a:t>чутливістю </a:t>
            </a:r>
            <a:r>
              <a:rPr lang="uk-UA" sz="2400" dirty="0"/>
              <a:t>до струму або напруги. </a:t>
            </a:r>
          </a:p>
          <a:p>
            <a:pPr marL="82296" indent="0" algn="just">
              <a:buNone/>
            </a:pPr>
            <a:r>
              <a:rPr lang="uk-UA" sz="2400" dirty="0" smtClean="0"/>
              <a:t>	Рухома </a:t>
            </a:r>
            <a:r>
              <a:rPr lang="uk-UA" sz="2400" dirty="0"/>
              <a:t>частина їх закріплюється найчастіше на розтяжках або </a:t>
            </a:r>
            <a:r>
              <a:rPr lang="uk-UA" sz="2400" dirty="0" smtClean="0"/>
              <a:t>підвісах</a:t>
            </a:r>
            <a:r>
              <a:rPr lang="uk-UA" sz="2400" dirty="0"/>
              <a:t>. Шкали гальванометрів або зовсім неградуйовані або градуйовані </a:t>
            </a:r>
            <a:r>
              <a:rPr lang="uk-UA" sz="2400" dirty="0" smtClean="0"/>
              <a:t>орієнтовно. Гальванометри використовують для вимірювання досить малих </a:t>
            </a:r>
            <a:r>
              <a:rPr lang="uk-UA" sz="2400" dirty="0"/>
              <a:t>(до 10</a:t>
            </a:r>
            <a:r>
              <a:rPr lang="uk-UA" sz="2400" baseline="30000" dirty="0"/>
              <a:t>-12</a:t>
            </a:r>
            <a:r>
              <a:rPr lang="uk-UA" sz="2400" dirty="0"/>
              <a:t> А) струмів та (до 10</a:t>
            </a:r>
            <a:r>
              <a:rPr lang="uk-UA" sz="2400" baseline="30000" dirty="0"/>
              <a:t>-8</a:t>
            </a:r>
            <a:r>
              <a:rPr lang="uk-UA" sz="2400" dirty="0"/>
              <a:t> В) </a:t>
            </a:r>
            <a:r>
              <a:rPr lang="uk-UA" sz="2400" dirty="0" err="1"/>
              <a:t>напруг</a:t>
            </a:r>
            <a:r>
              <a:rPr lang="uk-UA" sz="2400" dirty="0"/>
              <a:t>, а також для </a:t>
            </a:r>
            <a:r>
              <a:rPr lang="uk-UA" sz="2400" dirty="0" smtClean="0"/>
              <a:t>вимірювання кількості електрики в імпульсі. Останні називаються балістичними гальванометрами</a:t>
            </a:r>
            <a:r>
              <a:rPr lang="uk-UA" sz="2400" dirty="0"/>
              <a:t>. Дуже широко гальванометри застосовуються як </a:t>
            </a:r>
            <a:r>
              <a:rPr lang="uk-UA" sz="2400" dirty="0" err="1" smtClean="0"/>
              <a:t>нульіндикатори</a:t>
            </a:r>
            <a:r>
              <a:rPr lang="uk-UA" sz="2400" dirty="0" smtClean="0"/>
              <a:t> </a:t>
            </a:r>
            <a:r>
              <a:rPr lang="uk-UA" sz="2400" dirty="0"/>
              <a:t>в приладах порівняння (мостах, компенсаторах).</a:t>
            </a:r>
          </a:p>
        </p:txBody>
      </p:sp>
    </p:spTree>
    <p:extLst>
      <p:ext uri="{BB962C8B-B14F-4D97-AF65-F5344CB8AC3E}">
        <p14:creationId xmlns:p14="http://schemas.microsoft.com/office/powerpoint/2010/main" val="53375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Гальванометри за способом відліку поділяються на </a:t>
            </a:r>
            <a:r>
              <a:rPr lang="uk-UA" sz="2400" dirty="0" err="1" smtClean="0"/>
              <a:t>стрілкові</a:t>
            </a:r>
            <a:r>
              <a:rPr lang="uk-UA" sz="2400" dirty="0" smtClean="0"/>
              <a:t> та дзеркальні </a:t>
            </a:r>
            <a:r>
              <a:rPr lang="uk-UA" sz="2400" dirty="0"/>
              <a:t>(тобто із світловим відліком</a:t>
            </a:r>
            <a:r>
              <a:rPr lang="uk-UA" sz="2400" dirty="0" smtClean="0"/>
              <a:t>). У </a:t>
            </a:r>
            <a:r>
              <a:rPr lang="uk-UA" sz="2400" dirty="0"/>
              <a:t>деяких дзеркальних </a:t>
            </a:r>
            <a:r>
              <a:rPr lang="uk-UA" sz="2400" dirty="0" smtClean="0"/>
              <a:t>гальванометрах </a:t>
            </a:r>
            <a:r>
              <a:rPr lang="uk-UA" sz="2400" dirty="0"/>
              <a:t>використовуються окремі від всього приладу (так звані </a:t>
            </a:r>
            <a:r>
              <a:rPr lang="uk-UA" sz="2400" dirty="0" smtClean="0"/>
              <a:t>виносні</a:t>
            </a:r>
            <a:r>
              <a:rPr lang="uk-UA" sz="2400" dirty="0"/>
              <a:t>) шкали. Чутливість таких приладів не є постійною величиною, вона </a:t>
            </a:r>
            <a:r>
              <a:rPr lang="uk-UA" sz="2400" dirty="0" smtClean="0"/>
              <a:t>залежить </a:t>
            </a:r>
            <a:r>
              <a:rPr lang="uk-UA" sz="2400" dirty="0"/>
              <a:t>від установленої відстані між шкалою та дзеркалом, яке </a:t>
            </a:r>
            <a:r>
              <a:rPr lang="uk-UA" sz="2400" dirty="0" smtClean="0"/>
              <a:t>закріплене </a:t>
            </a:r>
            <a:r>
              <a:rPr lang="uk-UA" sz="2400" dirty="0"/>
              <a:t>на рухомій частині механізму. </a:t>
            </a:r>
          </a:p>
          <a:p>
            <a:pPr marL="82296" indent="0" algn="just">
              <a:buNone/>
            </a:pPr>
            <a:r>
              <a:rPr lang="uk-UA" sz="2400" dirty="0" smtClean="0"/>
              <a:t>	Рамка в гальванометрах виконується </a:t>
            </a:r>
            <a:r>
              <a:rPr lang="uk-UA" sz="2400" dirty="0" err="1" smtClean="0"/>
              <a:t>безкаркасною</a:t>
            </a:r>
            <a:r>
              <a:rPr lang="uk-UA" sz="2400" dirty="0" smtClean="0"/>
              <a:t>, повітряні заспокоювачі </a:t>
            </a:r>
            <a:r>
              <a:rPr lang="uk-UA" sz="2400" dirty="0"/>
              <a:t>відсутні, тому режим руху рухомої частини визначається як </a:t>
            </a:r>
            <a:r>
              <a:rPr lang="uk-UA" sz="2400" dirty="0" smtClean="0"/>
              <a:t>характеристиками </a:t>
            </a:r>
            <a:r>
              <a:rPr lang="uk-UA" sz="2400" dirty="0"/>
              <a:t>механізму, так і опором зовнішнього кола.</a:t>
            </a:r>
          </a:p>
        </p:txBody>
      </p:sp>
    </p:spTree>
    <p:extLst>
      <p:ext uri="{BB962C8B-B14F-4D97-AF65-F5344CB8AC3E}">
        <p14:creationId xmlns:p14="http://schemas.microsoft.com/office/powerpoint/2010/main" val="14854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6632"/>
                <a:ext cx="8028384" cy="613176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Диференціальне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рівняння</a:t>
                </a:r>
                <a:r>
                  <a:rPr lang="ru-RU" sz="2400" dirty="0" smtClean="0"/>
                  <a:t> для </a:t>
                </a:r>
                <a:r>
                  <a:rPr lang="ru-RU" sz="2400" dirty="0" err="1" smtClean="0"/>
                  <a:t>магніто-електричного</a:t>
                </a:r>
                <a:r>
                  <a:rPr lang="ru-RU" sz="2400" dirty="0" smtClean="0"/>
                  <a:t> гальванометра </a:t>
                </a:r>
                <a:r>
                  <a:rPr lang="ru-RU" sz="2400" dirty="0" err="1"/>
                  <a:t>матиме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вигляд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endParaRPr lang="ru-RU" sz="2400" dirty="0"/>
              </a:p>
              <a:p>
                <a:pPr marL="82296" indent="0" algn="just">
                  <a:buNone/>
                </a:pP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Для </a:t>
                </a:r>
                <a:r>
                  <a:rPr lang="uk-UA" sz="2400" dirty="0"/>
                  <a:t>магнітоелектричних ВП момент заспокоєння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>
                        <a:latin typeface="Cambria Math" panose="02040503050406030204" pitchFamily="18" charset="0"/>
                      </a:rPr>
                      <m:t>з</m:t>
                    </m:r>
                  </m:oMath>
                </a14:m>
                <a:r>
                  <a:rPr lang="uk-UA" sz="2400" dirty="0"/>
                  <a:t> складається з </a:t>
                </a:r>
                <a:r>
                  <a:rPr lang="uk-UA" sz="2400" dirty="0" smtClean="0"/>
                  <a:t>двох </a:t>
                </a:r>
                <a:r>
                  <a:rPr lang="uk-UA" sz="2400" dirty="0"/>
                  <a:t>частин – повітряного моменту заспокоєння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>
                        <a:latin typeface="Cambria Math" panose="02040503050406030204" pitchFamily="18" charset="0"/>
                      </a:rPr>
                      <m:t>п</m:t>
                    </m:r>
                  </m:oMath>
                </a14:m>
                <a:r>
                  <a:rPr lang="uk-UA" sz="2400" dirty="0"/>
                  <a:t>, який виникає в </a:t>
                </a:r>
                <a:r>
                  <a:rPr lang="uk-UA" sz="2400" dirty="0" smtClean="0"/>
                  <a:t>результаті тертя рамки об повітря, та індукційного моменту заспокоєння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400" dirty="0" smtClean="0"/>
                  <a:t>, який виникає в результаті взаємодії струму, індукованого в рамці при її русі в проміжку, з магнітним потоком постійного магніту</a:t>
                </a:r>
                <a:r>
                  <a:rPr lang="uk-UA" sz="2400" dirty="0"/>
                  <a:t>: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 smtClean="0">
                        <a:latin typeface="Cambria Math" panose="02040503050406030204" pitchFamily="18" charset="0"/>
                      </a:rPr>
                      <m:t>з</m:t>
                    </m:r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i="1" dirty="0" err="1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dirty="0" err="1" smtClean="0">
                        <a:latin typeface="Cambria Math" panose="02040503050406030204" pitchFamily="18" charset="0"/>
                      </a:rPr>
                      <m:t>+М</m:t>
                    </m:r>
                    <m:r>
                      <a:rPr lang="uk-UA" sz="2400" i="1" baseline="-25000" dirty="0" err="1" smtClean="0">
                        <a:latin typeface="Cambria Math" panose="02040503050406030204" pitchFamily="18" charset="0"/>
                      </a:rPr>
                      <m:t>п</m:t>
                    </m:r>
                  </m:oMath>
                </a14:m>
                <a:r>
                  <a:rPr lang="uk-UA" sz="2400" dirty="0" smtClean="0"/>
                  <a:t>. Момент повітряного заспокоєння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>
                        <a:latin typeface="Cambria Math" panose="02040503050406030204" pitchFamily="18" charset="0"/>
                      </a:rPr>
                      <m:t>п</m:t>
                    </m:r>
                    <m:r>
                      <a:rPr lang="uk-UA" sz="2400" i="1" dirty="0">
                        <a:latin typeface="Cambria Math" panose="02040503050406030204" pitchFamily="18" charset="0"/>
                      </a:rPr>
                      <m:t>&lt;&lt;М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400" dirty="0" smtClean="0"/>
                  <a:t>, тому ним у першому </a:t>
                </a:r>
                <a:r>
                  <a:rPr lang="uk-UA" sz="2400" dirty="0"/>
                  <a:t>наближенні можна знехтувати і вважати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uk-UA" sz="2400" i="1" baseline="-25000" dirty="0" err="1" smtClean="0">
                        <a:latin typeface="Cambria Math" panose="02040503050406030204" pitchFamily="18" charset="0"/>
                      </a:rPr>
                      <m:t>з</m:t>
                    </m:r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=М</m:t>
                    </m:r>
                    <m:r>
                      <a:rPr lang="uk-UA" sz="2400" i="1" baseline="-25000" dirty="0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uk-UA" sz="2400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6632"/>
                <a:ext cx="8028384" cy="6131768"/>
              </a:xfrm>
              <a:blipFill rotWithShape="0">
                <a:blip r:embed="rId2"/>
                <a:stretch>
                  <a:fillRect l="-76" t="-795" r="-12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08" y="980728"/>
            <a:ext cx="3708895" cy="8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776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Магнітоелектричні прилади,</a:t>
            </a:r>
            <a:br>
              <a:rPr lang="uk-UA" sz="3600" dirty="0"/>
            </a:br>
            <a:r>
              <a:rPr lang="uk-UA" sz="3600" dirty="0"/>
              <a:t>Магнітоелектричний вимірювальний перетворювач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26" y="3140968"/>
            <a:ext cx="4467978" cy="3672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469160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Принцип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магнітоелектричних</a:t>
            </a:r>
            <a:r>
              <a:rPr lang="ru-RU" sz="2400" dirty="0"/>
              <a:t> </a:t>
            </a:r>
            <a:r>
              <a:rPr lang="ru-RU" sz="2400" dirty="0" err="1"/>
              <a:t>вимірювальних</a:t>
            </a:r>
            <a:r>
              <a:rPr lang="ru-RU" sz="2400" dirty="0"/>
              <a:t> </a:t>
            </a:r>
            <a:r>
              <a:rPr lang="ru-RU" sz="2400" dirty="0" err="1"/>
              <a:t>перетворювачів</a:t>
            </a:r>
            <a:r>
              <a:rPr lang="ru-RU" sz="2400" dirty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взаємодії</a:t>
            </a:r>
            <a:r>
              <a:rPr lang="ru-RU" sz="2400" dirty="0"/>
              <a:t> поля </a:t>
            </a:r>
            <a:r>
              <a:rPr lang="ru-RU" sz="2400" dirty="0" err="1"/>
              <a:t>постійного</a:t>
            </a:r>
            <a:r>
              <a:rPr lang="ru-RU" sz="2400" dirty="0"/>
              <a:t> </a:t>
            </a:r>
            <a:r>
              <a:rPr lang="ru-RU" sz="2400" dirty="0" err="1"/>
              <a:t>магніту</a:t>
            </a:r>
            <a:r>
              <a:rPr lang="ru-RU" sz="2400" dirty="0"/>
              <a:t> з </a:t>
            </a:r>
            <a:r>
              <a:rPr lang="ru-RU" sz="2400" dirty="0" err="1"/>
              <a:t>магнітним</a:t>
            </a:r>
            <a:r>
              <a:rPr lang="ru-RU" sz="2400" dirty="0"/>
              <a:t> полем рамки (</a:t>
            </a:r>
            <a:r>
              <a:rPr lang="ru-RU" sz="2400" dirty="0" err="1" smtClean="0"/>
              <a:t>котушки</a:t>
            </a:r>
            <a:r>
              <a:rPr lang="ru-RU" sz="2400" dirty="0"/>
              <a:t>), по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протікає</a:t>
            </a:r>
            <a:r>
              <a:rPr lang="ru-RU" sz="2400" dirty="0"/>
              <a:t> </a:t>
            </a:r>
            <a:r>
              <a:rPr lang="ru-RU" sz="2400" dirty="0" err="1"/>
              <a:t>вимірюваний</a:t>
            </a:r>
            <a:r>
              <a:rPr lang="ru-RU" sz="2400" dirty="0"/>
              <a:t> струм. 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656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820642"/>
            <a:ext cx="4608512" cy="674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99" y="1917434"/>
            <a:ext cx="1362937" cy="575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980728"/>
            <a:ext cx="2448272" cy="656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620688"/>
                <a:ext cx="7920880" cy="604867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При </a:t>
                </a:r>
                <a:r>
                  <a:rPr lang="ru-RU" sz="2400" dirty="0" err="1"/>
                  <a:t>русі</a:t>
                </a:r>
                <a:r>
                  <a:rPr lang="ru-RU" sz="2400" dirty="0"/>
                  <a:t> рамки в </a:t>
                </a:r>
                <a:r>
                  <a:rPr lang="ru-RU" sz="2400" dirty="0" err="1"/>
                  <a:t>її</a:t>
                </a:r>
                <a:r>
                  <a:rPr lang="ru-RU" sz="2400" dirty="0"/>
                  <a:t> витках </a:t>
                </a:r>
                <a:r>
                  <a:rPr lang="ru-RU" sz="2400" dirty="0" err="1"/>
                  <a:t>виникає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е.р.с</a:t>
                </a:r>
                <a:r>
                  <a:rPr lang="ru-RU" sz="2400" dirty="0" smtClean="0"/>
                  <a:t>.</a:t>
                </a:r>
              </a:p>
              <a:p>
                <a:pPr algn="just">
                  <a:lnSpc>
                    <a:spcPct val="100000"/>
                  </a:lnSpc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Ця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е.р.с</a:t>
                </a:r>
                <a:r>
                  <a:rPr lang="ru-RU" sz="2400" dirty="0"/>
                  <a:t>. </a:t>
                </a:r>
                <a:r>
                  <a:rPr lang="ru-RU" sz="2400" dirty="0" err="1"/>
                  <a:t>створює</a:t>
                </a:r>
                <a:r>
                  <a:rPr lang="ru-RU" sz="2400" dirty="0"/>
                  <a:t> в </a:t>
                </a:r>
                <a:r>
                  <a:rPr lang="ru-RU" sz="2400" dirty="0" err="1"/>
                  <a:t>колі</a:t>
                </a:r>
                <a:r>
                  <a:rPr lang="ru-RU" sz="2400" dirty="0"/>
                  <a:t> гальванометра струм </a:t>
                </a:r>
              </a:p>
              <a:p>
                <a:pPr algn="just">
                  <a:lnSpc>
                    <a:spcPct val="100000"/>
                  </a:lnSpc>
                </a:pPr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/>
                  <a:t>де </a:t>
                </a:r>
                <a:r>
                  <a:rPr lang="ru-RU" sz="2400" dirty="0" err="1"/>
                  <a:t>Rг</a:t>
                </a:r>
                <a:r>
                  <a:rPr lang="ru-RU" sz="2400" dirty="0"/>
                  <a:t> – </a:t>
                </a:r>
                <a:r>
                  <a:rPr lang="ru-RU" sz="2400" dirty="0" err="1"/>
                  <a:t>опір</a:t>
                </a:r>
                <a:r>
                  <a:rPr lang="ru-RU" sz="2400" dirty="0"/>
                  <a:t> рамки гальванометра; </a:t>
                </a:r>
                <a:r>
                  <a:rPr lang="ru-RU" sz="2400" dirty="0" err="1"/>
                  <a:t>Rз</a:t>
                </a:r>
                <a:r>
                  <a:rPr lang="ru-RU" sz="2400" dirty="0"/>
                  <a:t> – </a:t>
                </a:r>
                <a:r>
                  <a:rPr lang="ru-RU" sz="2400" dirty="0" err="1"/>
                  <a:t>опір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зовнішнього</a:t>
                </a:r>
                <a:r>
                  <a:rPr lang="ru-RU" sz="2400" dirty="0"/>
                  <a:t> кола, на яке </a:t>
                </a:r>
                <a:r>
                  <a:rPr lang="ru-RU" sz="2400" dirty="0" smtClean="0"/>
                  <a:t>замкнута </a:t>
                </a:r>
                <a:r>
                  <a:rPr lang="ru-RU" sz="2400" dirty="0"/>
                  <a:t>рамка гальванометра.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взаємодії</a:t>
                </a:r>
                <a:r>
                  <a:rPr lang="ru-RU" sz="2400" dirty="0"/>
                  <a:t> струму </a:t>
                </a:r>
                <a:r>
                  <a:rPr lang="ru-RU" sz="2400" dirty="0" err="1"/>
                  <a:t>із</a:t>
                </a:r>
                <a:r>
                  <a:rPr lang="ru-RU" sz="2400" dirty="0"/>
                  <a:t> потоком </a:t>
                </a:r>
                <a:r>
                  <a:rPr lang="ru-RU" sz="2400" dirty="0" err="1"/>
                  <a:t>виникає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індукційний</a:t>
                </a:r>
                <a:r>
                  <a:rPr lang="ru-RU" sz="2400" dirty="0"/>
                  <a:t> момент </a:t>
                </a:r>
                <a:r>
                  <a:rPr lang="ru-RU" sz="2400" dirty="0" err="1" smtClean="0"/>
                  <a:t>заспокоєння</a:t>
                </a:r>
                <a:r>
                  <a:rPr lang="ru-RU" sz="2400" dirty="0" smtClean="0"/>
                  <a:t>: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/>
                  <a:t>де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dirty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uk-UA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uk-UA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sz="2400" i="1" dirty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</a:rPr>
                      <m:t>г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baseline="-25000" dirty="0">
                        <a:latin typeface="Cambria Math" panose="02040503050406030204" pitchFamily="18" charset="0"/>
                      </a:rPr>
                      <m:t>з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)]=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– </a:t>
                </a:r>
                <a:r>
                  <a:rPr lang="ru-RU" sz="2400" dirty="0" err="1"/>
                  <a:t>коефіцієнт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індукційного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заспокоєння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який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набагато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більший</a:t>
                </a:r>
                <a:r>
                  <a:rPr lang="ru-RU" sz="2400" dirty="0"/>
                  <a:t> за </a:t>
                </a:r>
                <a:r>
                  <a:rPr lang="ru-RU" sz="2400" dirty="0" err="1"/>
                  <a:t>коефіцієнт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повітряного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заспокоєння</a:t>
                </a:r>
                <a:r>
                  <a:rPr lang="ru-RU" sz="2400" dirty="0"/>
                  <a:t> </a:t>
                </a:r>
                <a:r>
                  <a:rPr lang="en-US" sz="2400" dirty="0" smtClean="0"/>
                  <a:t>P</a:t>
                </a:r>
                <a:r>
                  <a:rPr lang="ru-RU" sz="2400" baseline="-25000" dirty="0" smtClean="0"/>
                  <a:t>п</a:t>
                </a:r>
                <a:r>
                  <a:rPr lang="ru-RU" sz="2400" dirty="0" smtClean="0"/>
                  <a:t>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Тому </a:t>
                </a:r>
                <a:r>
                  <a:rPr lang="ru-RU" sz="2400" dirty="0" err="1" smtClean="0"/>
                  <a:t>можна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вважати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остаточним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коефіцієнт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заспокоєння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Р≈</m:t>
                    </m:r>
                    <m:r>
                      <a:rPr lang="ru-RU" sz="2400" i="1" dirty="0" err="1" smtClean="0">
                        <a:latin typeface="Cambria Math" panose="02040503050406030204" pitchFamily="18" charset="0"/>
                      </a:rPr>
                      <m:t>Р</m:t>
                    </m:r>
                    <m:r>
                      <a:rPr lang="ru-RU" sz="2400" i="1" baseline="-25000" dirty="0" err="1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ru-RU" sz="2400" dirty="0" smtClean="0"/>
                  <a:t>. </a:t>
                </a:r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620688"/>
                <a:ext cx="7920880" cy="6048672"/>
              </a:xfrm>
              <a:blipFill rotWithShape="0">
                <a:blip r:embed="rId5"/>
                <a:stretch>
                  <a:fillRect l="-77" t="-806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 </a:t>
            </a:r>
            <a:r>
              <a:rPr lang="uk-UA" sz="3200" dirty="0" smtClean="0"/>
              <a:t>Індукційний </a:t>
            </a:r>
            <a:r>
              <a:rPr lang="uk-UA" sz="3200" dirty="0"/>
              <a:t>момент заспокоєння</a:t>
            </a:r>
          </a:p>
        </p:txBody>
      </p:sp>
    </p:spTree>
    <p:extLst>
      <p:ext uri="{BB962C8B-B14F-4D97-AF65-F5344CB8AC3E}">
        <p14:creationId xmlns:p14="http://schemas.microsoft.com/office/powerpoint/2010/main" val="196161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6632"/>
                <a:ext cx="7992888" cy="6624736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Рівняння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руху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матиме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такий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вигляд</a:t>
                </a:r>
                <a:r>
                  <a:rPr lang="ru-RU" sz="2400" dirty="0" smtClean="0"/>
                  <a:t>:</a:t>
                </a:r>
              </a:p>
              <a:p>
                <a:pPr marL="82296" indent="0" algn="just">
                  <a:buNone/>
                </a:pPr>
                <a:endParaRPr lang="ru-RU" sz="2400" dirty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Це рівняння описує </a:t>
                </a:r>
                <a:r>
                  <a:rPr lang="uk-UA" sz="2400" dirty="0"/>
                  <a:t>процес руху рухомої частини </a:t>
                </a:r>
                <a:r>
                  <a:rPr lang="uk-UA" sz="2400" dirty="0" smtClean="0"/>
                  <a:t>гальванометра. </a:t>
                </a:r>
                <a:r>
                  <a:rPr lang="uk-UA" sz="2400" dirty="0"/>
                  <a:t>Отримане рівняння – диференціальне другого порядку, </a:t>
                </a:r>
                <a:r>
                  <a:rPr lang="uk-UA" sz="2400" dirty="0" smtClean="0"/>
                  <a:t>лінійне</a:t>
                </a:r>
                <a:r>
                  <a:rPr lang="uk-UA" sz="2400" dirty="0"/>
                  <a:t>, неоднорідне. Для нього характеристичне рівняння буде таким</a:t>
                </a:r>
                <a:r>
                  <a:rPr lang="uk-UA" sz="2400" dirty="0" smtClean="0"/>
                  <a:t>: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Корені цього характеристичного </a:t>
                </a:r>
                <a:r>
                  <a:rPr lang="uk-UA" sz="2400" dirty="0" smtClean="0"/>
                  <a:t>рівняння: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залежно від співвідношення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)2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/>
                  <a:t>і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uk-UA" sz="2400" i="0" baseline="-25000" dirty="0">
                        <a:latin typeface="Cambria Math" panose="02040503050406030204" pitchFamily="18" charset="0"/>
                      </a:rPr>
                      <m:t>пт</m:t>
                    </m:r>
                    <m:r>
                      <a:rPr lang="uk-UA" sz="2400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можуть бути дійсні різні</a:t>
                </a:r>
                <a:r>
                  <a:rPr lang="uk-UA" sz="2400" dirty="0"/>
                  <a:t>, </a:t>
                </a:r>
                <a:r>
                  <a:rPr lang="uk-UA" sz="2400" dirty="0" smtClean="0"/>
                  <a:t>дійсні </a:t>
                </a:r>
                <a:r>
                  <a:rPr lang="uk-UA" sz="2400" dirty="0"/>
                  <a:t>рівні та комплексно-спряжені.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та </a:t>
                </a:r>
                <a:r>
                  <a:rPr lang="en-US" sz="2400" dirty="0"/>
                  <a:t>W</a:t>
                </a:r>
                <a:r>
                  <a:rPr lang="uk-UA" sz="2400" baseline="-25000" dirty="0"/>
                  <a:t>пт</a:t>
                </a:r>
                <a:r>
                  <a:rPr lang="uk-UA" sz="2400" dirty="0"/>
                  <a:t> – конструктивні </a:t>
                </a:r>
                <a:r>
                  <a:rPr lang="uk-UA" sz="2400" dirty="0" smtClean="0"/>
                  <a:t>параметри</a:t>
                </a:r>
                <a:r>
                  <a:rPr lang="uk-UA" sz="2400" dirty="0"/>
                  <a:t>, їх змінити не можна, а Р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</a:t>
                </a:r>
                <a:r>
                  <a:rPr lang="uk-UA" sz="2400" dirty="0"/>
                  <a:t>залежить від опору зовнішнього кола, отже, </a:t>
                </a:r>
                <a:r>
                  <a:rPr lang="uk-UA" sz="2400" dirty="0" smtClean="0"/>
                  <a:t>змінюючи </a:t>
                </a:r>
                <a:r>
                  <a:rPr lang="uk-UA" sz="2400" dirty="0"/>
                  <a:t>опір зовнішнього кола, можна змінювати режим руху рухомої </a:t>
                </a:r>
                <a:r>
                  <a:rPr lang="uk-UA" sz="2400" dirty="0" smtClean="0"/>
                  <a:t>частини</a:t>
                </a:r>
                <a:r>
                  <a:rPr lang="uk-UA" sz="2400" dirty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6632"/>
                <a:ext cx="7992888" cy="6624736"/>
              </a:xfrm>
              <a:blipFill rotWithShape="0">
                <a:blip r:embed="rId2"/>
                <a:stretch>
                  <a:fillRect l="-76" t="-736" r="-1220" b="-33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11" y="548680"/>
            <a:ext cx="3590113" cy="6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708920"/>
            <a:ext cx="2215484" cy="392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501008"/>
            <a:ext cx="6336704" cy="8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6632"/>
                <a:ext cx="7746064" cy="613176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Коли </a:t>
                </a:r>
                <a14:m>
                  <m:oMath xmlns:m="http://schemas.openxmlformats.org/officeDocument/2006/math">
                    <m:r>
                      <a:rPr lang="uk-UA" sz="240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400" i="0" baseline="-25000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/2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)2 &gt;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2400" dirty="0"/>
                  <a:t>, </a:t>
                </a:r>
                <a:r>
                  <a:rPr lang="uk-UA" sz="2400" dirty="0"/>
                  <a:t>тобто коли коефіцієнт заспокоєння Р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uk-UA" sz="2400" dirty="0"/>
                  <a:t>великий, </a:t>
                </a:r>
                <a:r>
                  <a:rPr lang="uk-UA" sz="2400" dirty="0" smtClean="0"/>
                  <a:t>а зовнішній опір малий, характер руху аперіодичний </a:t>
                </a:r>
                <a:r>
                  <a:rPr lang="uk-UA" sz="2400" dirty="0" err="1" smtClean="0"/>
                  <a:t>перезаспокоєний</a:t>
                </a:r>
                <a:r>
                  <a:rPr lang="uk-UA" sz="2400" dirty="0" smtClean="0"/>
                  <a:t> (</a:t>
                </a:r>
                <a:r>
                  <a:rPr lang="uk-UA" sz="2400" dirty="0"/>
                  <a:t>крива 1 </a:t>
                </a:r>
                <a:r>
                  <a:rPr lang="uk-UA" sz="2400" dirty="0" smtClean="0"/>
                  <a:t>). </a:t>
                </a:r>
                <a:r>
                  <a:rPr lang="ru-RU" sz="2400" dirty="0" smtClean="0"/>
                  <a:t>При великому </a:t>
                </a:r>
                <a:r>
                  <a:rPr lang="ru-RU" sz="2400" dirty="0" err="1" smtClean="0"/>
                  <a:t>R</a:t>
                </a:r>
                <a:r>
                  <a:rPr lang="ru-RU" sz="2400" baseline="-25000" dirty="0" err="1" smtClean="0"/>
                  <a:t>з</a:t>
                </a:r>
                <a:r>
                  <a:rPr lang="ru-RU" sz="2400" dirty="0" smtClean="0"/>
                  <a:t> характер </a:t>
                </a:r>
                <a:r>
                  <a:rPr lang="ru-RU" sz="2400" dirty="0" err="1" smtClean="0"/>
                  <a:t>руху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коливальний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недозаспокоєний</a:t>
                </a:r>
                <a:r>
                  <a:rPr lang="ru-RU" sz="2400" dirty="0" smtClean="0"/>
                  <a:t> (</a:t>
                </a:r>
                <a:r>
                  <a:rPr lang="ru-RU" sz="2400" dirty="0"/>
                  <a:t>крива </a:t>
                </a:r>
                <a:r>
                  <a:rPr lang="ru-RU" sz="2400" dirty="0" smtClean="0"/>
                  <a:t>2). </a:t>
                </a:r>
                <a:r>
                  <a:rPr lang="ru-RU" sz="2400" dirty="0"/>
                  <a:t>При </a:t>
                </a:r>
                <a:r>
                  <a:rPr lang="ru-RU" sz="2400" dirty="0" err="1"/>
                  <a:t>опорі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зовнішнього</a:t>
                </a:r>
                <a:r>
                  <a:rPr lang="ru-RU" sz="2400" dirty="0"/>
                  <a:t> кола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baseline="-25000" dirty="0" err="1">
                        <a:latin typeface="Cambria Math" panose="02040503050406030204" pitchFamily="18" charset="0"/>
                      </a:rPr>
                      <m:t>з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2400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baseline="-25000" dirty="0" err="1">
                        <a:latin typeface="Cambria Math" panose="02040503050406030204" pitchFamily="18" charset="0"/>
                      </a:rPr>
                      <m:t>кр</m:t>
                    </m:r>
                  </m:oMath>
                </a14:m>
                <a:r>
                  <a:rPr lang="ru-RU" sz="2400" dirty="0"/>
                  <a:t>, </a:t>
                </a:r>
                <a:r>
                  <a:rPr lang="ru-RU" sz="2400" dirty="0" err="1"/>
                  <a:t>який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називається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критичним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рухома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частина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заспокоюється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тобто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зупиняється</a:t>
                </a:r>
                <a:r>
                  <a:rPr lang="ru-RU" sz="2400" dirty="0"/>
                  <a:t>, </a:t>
                </a:r>
                <a:r>
                  <a:rPr lang="ru-RU" sz="2400" dirty="0" smtClean="0"/>
                  <a:t>повернувшись на кут α</a:t>
                </a:r>
                <a:r>
                  <a:rPr lang="ru-RU" sz="2400" baseline="-25000" dirty="0" smtClean="0"/>
                  <a:t>уст</a:t>
                </a:r>
                <a:r>
                  <a:rPr lang="ru-RU" sz="2400" dirty="0" smtClean="0"/>
                  <a:t> за </a:t>
                </a:r>
                <a:r>
                  <a:rPr lang="ru-RU" sz="2400" dirty="0" err="1" smtClean="0"/>
                  <a:t>мінімально</a:t>
                </a:r>
                <a:r>
                  <a:rPr lang="ru-RU" sz="2400" dirty="0" smtClean="0"/>
                  <a:t> короткий час </a:t>
                </a:r>
                <a:r>
                  <a:rPr lang="ru-RU" sz="2400" dirty="0" err="1"/>
                  <a:t>t</a:t>
                </a:r>
                <a:r>
                  <a:rPr lang="ru-RU" sz="2400" baseline="-25000" dirty="0" err="1"/>
                  <a:t>кр</a:t>
                </a:r>
                <a:r>
                  <a:rPr lang="ru-RU" sz="2400" dirty="0" smtClean="0"/>
                  <a:t>. Режим </a:t>
                </a:r>
                <a:r>
                  <a:rPr lang="ru-RU" sz="2400" dirty="0" err="1" smtClean="0"/>
                  <a:t>руху</a:t>
                </a:r>
                <a:r>
                  <a:rPr lang="ru-RU" sz="2400" dirty="0" smtClean="0"/>
                  <a:t> в </a:t>
                </a:r>
                <a:r>
                  <a:rPr lang="ru-RU" sz="2400" dirty="0" err="1" smtClean="0"/>
                  <a:t>цьому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випадку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також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називається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критичним</a:t>
                </a:r>
                <a:r>
                  <a:rPr lang="ru-RU" sz="2400" dirty="0"/>
                  <a:t> (крива </a:t>
                </a:r>
                <a:r>
                  <a:rPr lang="ru-RU" sz="2400" dirty="0" smtClean="0"/>
                  <a:t>3). 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6632"/>
                <a:ext cx="7746064" cy="6131768"/>
              </a:xfrm>
              <a:blipFill rotWithShape="0">
                <a:blip r:embed="rId2"/>
                <a:stretch>
                  <a:fillRect l="-157" t="-895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73016"/>
            <a:ext cx="7416824" cy="30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72008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Магнітоелектричні омметри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818072" cy="541168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Існують </a:t>
            </a:r>
            <a:r>
              <a:rPr lang="uk-UA" sz="2400" dirty="0"/>
              <a:t>дві схеми омметрів: одна – з послідовним вмиканням </a:t>
            </a:r>
            <a:r>
              <a:rPr lang="uk-UA" sz="2400" dirty="0" smtClean="0"/>
              <a:t>вимірюваного </a:t>
            </a:r>
            <a:r>
              <a:rPr lang="uk-UA" sz="2400" dirty="0"/>
              <a:t>опору </a:t>
            </a:r>
            <a:r>
              <a:rPr lang="en-US" sz="2400" dirty="0"/>
              <a:t>R</a:t>
            </a:r>
            <a:r>
              <a:rPr lang="uk-UA" sz="2400" baseline="-25000" dirty="0"/>
              <a:t>х</a:t>
            </a:r>
            <a:r>
              <a:rPr lang="uk-UA" sz="2400" dirty="0"/>
              <a:t> та вимірювального механізму ВМ (рис. </a:t>
            </a:r>
            <a:r>
              <a:rPr lang="uk-UA" sz="2400" dirty="0" smtClean="0"/>
              <a:t>а</a:t>
            </a:r>
            <a:r>
              <a:rPr lang="uk-UA" sz="2400" dirty="0"/>
              <a:t>), інша – </a:t>
            </a:r>
            <a:r>
              <a:rPr lang="uk-UA" sz="2400" dirty="0" smtClean="0"/>
              <a:t>з </a:t>
            </a:r>
            <a:r>
              <a:rPr lang="uk-UA" sz="2400" dirty="0"/>
              <a:t>паралельним (рис. </a:t>
            </a:r>
            <a:r>
              <a:rPr lang="uk-UA" sz="2400" dirty="0" smtClean="0"/>
              <a:t>б</a:t>
            </a:r>
            <a:r>
              <a:rPr lang="uk-UA" sz="2400" dirty="0"/>
              <a:t>). </a:t>
            </a:r>
          </a:p>
          <a:p>
            <a:pPr algn="just"/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90" y="2420129"/>
            <a:ext cx="7609524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05064"/>
            <a:ext cx="7625160" cy="1120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-27384"/>
                <a:ext cx="7992888" cy="6624736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Для омметра з </a:t>
                </a:r>
                <a:r>
                  <a:rPr lang="ru-RU" sz="2400" dirty="0" err="1" smtClean="0"/>
                  <a:t>послідовною</a:t>
                </a:r>
                <a:r>
                  <a:rPr lang="ru-RU" sz="2400" dirty="0" smtClean="0"/>
                  <a:t> схемою струм через </a:t>
                </a:r>
                <a:r>
                  <a:rPr lang="ru-RU" sz="2400" dirty="0" err="1" smtClean="0"/>
                  <a:t>вимірювальний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механізм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(при </a:t>
                </a:r>
                <a:r>
                  <a:rPr lang="ru-RU" sz="2400" dirty="0" err="1"/>
                  <a:t>ненатиснутій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кнопці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</a:t>
                </a:r>
                <a:r>
                  <a:rPr lang="ru-RU" sz="2400" baseline="-25000" dirty="0" err="1"/>
                  <a:t>н</a:t>
                </a:r>
                <a:r>
                  <a:rPr lang="ru-RU" sz="2400" dirty="0"/>
                  <a:t>) </a:t>
                </a:r>
                <a:r>
                  <a:rPr lang="ru-RU" sz="2400" dirty="0" err="1"/>
                  <a:t>дорівнює</a:t>
                </a:r>
                <a:r>
                  <a:rPr lang="ru-RU" sz="2400" dirty="0"/>
                  <a:t>: </a:t>
                </a: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а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рухомої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частини</a:t>
                </a:r>
                <a:r>
                  <a:rPr lang="ru-RU" sz="2400" dirty="0"/>
                  <a:t> ВМ </a:t>
                </a:r>
                <a:r>
                  <a:rPr lang="ru-RU" sz="2400" dirty="0" err="1"/>
                  <a:t>визначається</a:t>
                </a:r>
                <a:r>
                  <a:rPr lang="ru-RU" sz="2400" dirty="0"/>
                  <a:t> як </a:t>
                </a: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Відхилення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α є </a:t>
                </a:r>
                <a:r>
                  <a:rPr lang="ru-RU" sz="2400" dirty="0" err="1"/>
                  <a:t>функцією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R</a:t>
                </a:r>
                <a:r>
                  <a:rPr lang="ru-RU" sz="2400" baseline="-25000" dirty="0" err="1"/>
                  <a:t>х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воно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максимальне</a:t>
                </a:r>
                <a:r>
                  <a:rPr lang="ru-RU" sz="2400" dirty="0"/>
                  <a:t> при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х = 0</m:t>
                    </m:r>
                  </m:oMath>
                </a14:m>
                <a:r>
                  <a:rPr lang="ru-RU" sz="2400" dirty="0"/>
                  <a:t>, </a:t>
                </a:r>
                <a:r>
                  <a:rPr lang="ru-RU" sz="2400" dirty="0" err="1"/>
                  <a:t>тобто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нуль </a:t>
                </a:r>
                <a:r>
                  <a:rPr lang="ru-RU" sz="2400" dirty="0" err="1"/>
                  <a:t>знаходиться</a:t>
                </a:r>
                <a:r>
                  <a:rPr lang="ru-RU" sz="2400" dirty="0"/>
                  <a:t> на </a:t>
                </a:r>
                <a:r>
                  <a:rPr lang="ru-RU" sz="2400" dirty="0" err="1"/>
                  <a:t>шкалі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 справа</a:t>
                </a:r>
                <a:r>
                  <a:rPr lang="ru-RU" sz="2400" dirty="0" smtClean="0"/>
                  <a:t>.	Для </a:t>
                </a:r>
                <a:r>
                  <a:rPr lang="ru-RU" sz="2400" dirty="0"/>
                  <a:t>омметра з </a:t>
                </a:r>
                <a:r>
                  <a:rPr lang="ru-RU" sz="2400" dirty="0" err="1"/>
                  <a:t>паралельною</a:t>
                </a:r>
                <a:r>
                  <a:rPr lang="ru-RU" sz="2400" dirty="0"/>
                  <a:t> схемою: </a:t>
                </a: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Відхилення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ru-RU" sz="2400" dirty="0"/>
                  <a:t>при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х=0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 err="1" smtClean="0"/>
                  <a:t>тобто</a:t>
                </a:r>
                <a:r>
                  <a:rPr lang="ru-RU" sz="2400" dirty="0" smtClean="0"/>
                  <a:t> нуль </a:t>
                </a:r>
                <a:r>
                  <a:rPr lang="ru-RU" sz="2400" dirty="0" err="1" smtClean="0"/>
                  <a:t>знаходиться</a:t>
                </a:r>
                <a:r>
                  <a:rPr lang="ru-RU" sz="2400" dirty="0" smtClean="0"/>
                  <a:t> на </a:t>
                </a:r>
                <a:r>
                  <a:rPr lang="ru-RU" sz="2400" dirty="0" err="1" smtClean="0"/>
                  <a:t>шкалі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приладу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зліва</a:t>
                </a:r>
                <a:r>
                  <a:rPr lang="ru-RU" sz="2400" dirty="0"/>
                  <a:t>. </a:t>
                </a:r>
                <a:r>
                  <a:rPr lang="ru-RU" sz="2400" dirty="0" err="1"/>
                  <a:t>Максимальне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 </a:t>
                </a:r>
                <a:r>
                  <a:rPr lang="el-GR" sz="2400" dirty="0"/>
                  <a:t>α </a:t>
                </a:r>
                <a:r>
                  <a:rPr lang="ru-RU" sz="2400" dirty="0"/>
                  <a:t>буде при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тому </a:t>
                </a:r>
                <a:r>
                  <a:rPr lang="ru-RU" sz="2400" dirty="0" err="1" smtClean="0"/>
                  <a:t>омметри</a:t>
                </a:r>
                <a:r>
                  <a:rPr lang="ru-RU" sz="2400" dirty="0" smtClean="0"/>
                  <a:t> з </a:t>
                </a:r>
                <a:r>
                  <a:rPr lang="ru-RU" sz="2400" dirty="0" err="1" smtClean="0"/>
                  <a:t>паралельною</a:t>
                </a:r>
                <a:r>
                  <a:rPr lang="ru-RU" sz="2400" dirty="0" smtClean="0"/>
                  <a:t> схемою </a:t>
                </a:r>
                <a:r>
                  <a:rPr lang="ru-RU" sz="2400" dirty="0" err="1" smtClean="0"/>
                  <a:t>використовуються</a:t>
                </a:r>
                <a:r>
                  <a:rPr lang="ru-RU" sz="2400" dirty="0" smtClean="0"/>
                  <a:t> для </a:t>
                </a:r>
                <a:r>
                  <a:rPr lang="ru-RU" sz="2400" dirty="0" err="1" smtClean="0"/>
                  <a:t>вимірювання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малих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опорів</a:t>
                </a:r>
                <a:r>
                  <a:rPr lang="ru-RU" sz="2400" dirty="0"/>
                  <a:t>, а з </a:t>
                </a:r>
                <a:r>
                  <a:rPr lang="ru-RU" sz="2400" dirty="0" err="1"/>
                  <a:t>послідовною</a:t>
                </a:r>
                <a:r>
                  <a:rPr lang="ru-RU" sz="2400" dirty="0"/>
                  <a:t> – для великих. 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-27384"/>
                <a:ext cx="7992888" cy="6624736"/>
              </a:xfrm>
              <a:blipFill rotWithShape="0">
                <a:blip r:embed="rId3"/>
                <a:stretch>
                  <a:fillRect l="-76" t="-737" r="-1220" b="-66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861" y="764704"/>
            <a:ext cx="2287016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169" y="2060848"/>
            <a:ext cx="3229087" cy="8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1236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/>
              <a:t>омметри</a:t>
            </a:r>
            <a:r>
              <a:rPr lang="ru-RU" sz="2400" dirty="0"/>
              <a:t> </a:t>
            </a:r>
            <a:r>
              <a:rPr lang="ru-RU" sz="2400" dirty="0" err="1"/>
              <a:t>виготовляються</a:t>
            </a:r>
            <a:r>
              <a:rPr lang="ru-RU" sz="2400" dirty="0"/>
              <a:t> </a:t>
            </a:r>
            <a:r>
              <a:rPr lang="ru-RU" sz="2400" dirty="0" err="1"/>
              <a:t>переносними</a:t>
            </a:r>
            <a:r>
              <a:rPr lang="ru-RU" sz="2400" dirty="0"/>
              <a:t> з </a:t>
            </a:r>
            <a:r>
              <a:rPr lang="ru-RU" sz="2400" dirty="0" err="1"/>
              <a:t>живленням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сухих </a:t>
            </a:r>
            <a:r>
              <a:rPr lang="ru-RU" sz="2400" dirty="0" err="1" smtClean="0"/>
              <a:t>елементів</a:t>
            </a:r>
            <a:r>
              <a:rPr lang="ru-RU" sz="2400" dirty="0"/>
              <a:t>.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експлуатації</a:t>
            </a:r>
            <a:r>
              <a:rPr lang="ru-RU" sz="2400" dirty="0"/>
              <a:t> </a:t>
            </a:r>
            <a:r>
              <a:rPr lang="ru-RU" sz="2400" dirty="0" err="1"/>
              <a:t>напруга</a:t>
            </a:r>
            <a:r>
              <a:rPr lang="ru-RU" sz="2400" dirty="0"/>
              <a:t> на </a:t>
            </a:r>
            <a:r>
              <a:rPr lang="ru-RU" sz="2400" dirty="0" err="1"/>
              <a:t>затискачах</a:t>
            </a:r>
            <a:r>
              <a:rPr lang="ru-RU" sz="2400" dirty="0"/>
              <a:t> сухих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відрізнятись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тієї</a:t>
            </a:r>
            <a:r>
              <a:rPr lang="ru-RU" sz="2400" dirty="0"/>
              <a:t>, яка </a:t>
            </a:r>
            <a:r>
              <a:rPr lang="ru-RU" sz="2400" dirty="0" err="1"/>
              <a:t>була</a:t>
            </a:r>
            <a:r>
              <a:rPr lang="ru-RU" sz="2400" dirty="0"/>
              <a:t> при </a:t>
            </a:r>
            <a:r>
              <a:rPr lang="ru-RU" sz="2400" dirty="0" err="1"/>
              <a:t>градуюванні</a:t>
            </a:r>
            <a:r>
              <a:rPr lang="ru-RU" sz="2400" dirty="0"/>
              <a:t> </a:t>
            </a:r>
            <a:r>
              <a:rPr lang="ru-RU" sz="2400" dirty="0" err="1" smtClean="0"/>
              <a:t>приладу</a:t>
            </a:r>
            <a:r>
              <a:rPr lang="ru-RU" sz="2400" dirty="0"/>
              <a:t>. Тому перед </a:t>
            </a:r>
            <a:r>
              <a:rPr lang="ru-RU" sz="2400" dirty="0" err="1"/>
              <a:t>кожним</a:t>
            </a:r>
            <a:r>
              <a:rPr lang="ru-RU" sz="2400" dirty="0"/>
              <a:t> </a:t>
            </a:r>
            <a:r>
              <a:rPr lang="ru-RU" sz="2400" dirty="0" err="1"/>
              <a:t>вимірюванням</a:t>
            </a:r>
            <a:r>
              <a:rPr lang="ru-RU" sz="2400" dirty="0"/>
              <a:t> в </a:t>
            </a:r>
            <a:r>
              <a:rPr lang="ru-RU" sz="2400" dirty="0" err="1"/>
              <a:t>омметрі</a:t>
            </a:r>
            <a:r>
              <a:rPr lang="ru-RU" sz="2400" dirty="0"/>
              <a:t> з </a:t>
            </a:r>
            <a:r>
              <a:rPr lang="ru-RU" sz="2400" dirty="0" err="1"/>
              <a:t>послідовною</a:t>
            </a:r>
            <a:r>
              <a:rPr lang="ru-RU" sz="2400" dirty="0"/>
              <a:t> </a:t>
            </a:r>
            <a:r>
              <a:rPr lang="ru-RU" sz="2400" dirty="0" smtClean="0"/>
              <a:t>схемою при </a:t>
            </a:r>
            <a:r>
              <a:rPr lang="ru-RU" sz="2400" dirty="0" err="1" smtClean="0"/>
              <a:t>натиснутій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кнопці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Кн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стрілку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нульову</a:t>
            </a:r>
            <a:r>
              <a:rPr lang="ru-RU" sz="2400" dirty="0" smtClean="0"/>
              <a:t> </a:t>
            </a:r>
            <a:r>
              <a:rPr lang="ru-RU" sz="2400" dirty="0" err="1"/>
              <a:t>відмітку</a:t>
            </a:r>
            <a:r>
              <a:rPr lang="ru-RU" sz="2400" dirty="0"/>
              <a:t> </a:t>
            </a:r>
            <a:r>
              <a:rPr lang="ru-RU" sz="2400" dirty="0" err="1"/>
              <a:t>шкали</a:t>
            </a:r>
            <a:r>
              <a:rPr lang="ru-RU" sz="2400" dirty="0"/>
              <a:t> «0» </a:t>
            </a:r>
            <a:r>
              <a:rPr lang="ru-RU" sz="2400" dirty="0" err="1"/>
              <a:t>зміною</a:t>
            </a:r>
            <a:r>
              <a:rPr lang="ru-RU" sz="2400" dirty="0"/>
              <a:t> опору </a:t>
            </a:r>
            <a:r>
              <a:rPr lang="en-US" sz="2400" dirty="0"/>
              <a:t>R</a:t>
            </a:r>
            <a:r>
              <a:rPr lang="ru-RU" sz="2400" baseline="-25000" dirty="0"/>
              <a:t>д</a:t>
            </a:r>
            <a:r>
              <a:rPr lang="ru-RU" sz="2400" dirty="0"/>
              <a:t>, а в </a:t>
            </a:r>
            <a:r>
              <a:rPr lang="ru-RU" sz="2400" dirty="0" err="1"/>
              <a:t>омметрі</a:t>
            </a:r>
            <a:r>
              <a:rPr lang="ru-RU" sz="2400" dirty="0"/>
              <a:t> з </a:t>
            </a:r>
            <a:r>
              <a:rPr lang="ru-RU" sz="2400" dirty="0" err="1"/>
              <a:t>паралельною</a:t>
            </a:r>
            <a:r>
              <a:rPr lang="ru-RU" sz="2400" dirty="0"/>
              <a:t> </a:t>
            </a:r>
            <a:r>
              <a:rPr lang="ru-RU" sz="2400" dirty="0" smtClean="0"/>
              <a:t>схемою  </a:t>
            </a:r>
            <a:r>
              <a:rPr lang="ru-RU" sz="2400" dirty="0" err="1"/>
              <a:t>необхідно</a:t>
            </a:r>
            <a:r>
              <a:rPr lang="ru-RU" sz="2400" dirty="0"/>
              <a:t>  </a:t>
            </a:r>
            <a:r>
              <a:rPr lang="ru-RU" sz="2400" dirty="0" err="1"/>
              <a:t>встановити</a:t>
            </a:r>
            <a:r>
              <a:rPr lang="ru-RU" sz="2400" dirty="0"/>
              <a:t>  </a:t>
            </a:r>
            <a:r>
              <a:rPr lang="ru-RU" sz="2400" dirty="0" err="1"/>
              <a:t>стрілку</a:t>
            </a:r>
            <a:r>
              <a:rPr lang="ru-RU" sz="2400" dirty="0"/>
              <a:t>  на «0» при  </a:t>
            </a:r>
            <a:r>
              <a:rPr lang="ru-RU" sz="2400" dirty="0" err="1"/>
              <a:t>непідключеному</a:t>
            </a:r>
            <a:r>
              <a:rPr lang="ru-RU" sz="2400" dirty="0"/>
              <a:t> </a:t>
            </a:r>
            <a:r>
              <a:rPr lang="en-US" sz="2400" dirty="0"/>
              <a:t>R</a:t>
            </a:r>
            <a:r>
              <a:rPr lang="ru-RU" sz="2400" baseline="-25000" dirty="0"/>
              <a:t>х</a:t>
            </a:r>
            <a:r>
              <a:rPr lang="ru-RU" sz="2400" dirty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і є </a:t>
            </a:r>
            <a:r>
              <a:rPr lang="ru-RU" sz="2400" dirty="0" err="1"/>
              <a:t>недоліком</a:t>
            </a:r>
            <a:r>
              <a:rPr lang="ru-RU" sz="2400" dirty="0"/>
              <a:t> таких </a:t>
            </a:r>
            <a:r>
              <a:rPr lang="ru-RU" sz="2400" dirty="0" err="1"/>
              <a:t>омметрів</a:t>
            </a:r>
            <a:r>
              <a:rPr lang="ru-RU" sz="2400" dirty="0"/>
              <a:t>.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недоліку</a:t>
            </a:r>
            <a:r>
              <a:rPr lang="ru-RU" sz="2400" dirty="0"/>
              <a:t> не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омметри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-логометр.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0377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В </a:t>
            </a:r>
            <a:r>
              <a:rPr lang="uk-UA" sz="2400" dirty="0"/>
              <a:t>логометричному </a:t>
            </a:r>
            <a:r>
              <a:rPr lang="uk-UA" sz="2400" dirty="0" smtClean="0"/>
              <a:t>механізмі </a:t>
            </a:r>
            <a:r>
              <a:rPr lang="uk-UA" sz="2400" dirty="0"/>
              <a:t>в полі постійного магніту </a:t>
            </a:r>
            <a:r>
              <a:rPr lang="uk-UA" sz="2400" dirty="0" smtClean="0"/>
              <a:t>обертаються  </a:t>
            </a:r>
            <a:r>
              <a:rPr lang="uk-UA" sz="2400" dirty="0"/>
              <a:t>дві  рамки,  жорстко  скріплені  між  собою.  Протидійних </a:t>
            </a:r>
            <a:r>
              <a:rPr lang="uk-UA" sz="2400" dirty="0" smtClean="0"/>
              <a:t>пружин  </a:t>
            </a:r>
            <a:r>
              <a:rPr lang="uk-UA" sz="2400" dirty="0"/>
              <a:t>в  цьому  механізмі  немає.  Струм  підводиться  до  рамок  через </a:t>
            </a:r>
            <a:r>
              <a:rPr lang="uk-UA" sz="2400" dirty="0" err="1" smtClean="0"/>
              <a:t>безмоментні</a:t>
            </a:r>
            <a:r>
              <a:rPr lang="uk-UA" sz="2400" dirty="0" smtClean="0"/>
              <a:t> </a:t>
            </a:r>
            <a:r>
              <a:rPr lang="uk-UA" sz="2400" dirty="0" err="1"/>
              <a:t>струмопідводи</a:t>
            </a:r>
            <a:r>
              <a:rPr lang="uk-UA" sz="2400" dirty="0"/>
              <a:t>, які являють собою тонкі стрічки з </a:t>
            </a:r>
            <a:r>
              <a:rPr lang="uk-UA" sz="2400" dirty="0" smtClean="0"/>
              <a:t>відпаленого </a:t>
            </a:r>
            <a:r>
              <a:rPr lang="uk-UA" sz="2400" dirty="0"/>
              <a:t>сплаву. </a:t>
            </a:r>
          </a:p>
          <a:p>
            <a:pPr algn="just"/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92896"/>
            <a:ext cx="5335018" cy="40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7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764704"/>
                <a:ext cx="7746064" cy="526767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Проміжок </a:t>
                </a:r>
                <a:r>
                  <a:rPr lang="uk-UA" sz="2400" dirty="0"/>
                  <a:t>між осердям та полюсними наконечниками в цьому </a:t>
                </a:r>
                <a:r>
                  <a:rPr lang="uk-UA" sz="2400" dirty="0" smtClean="0"/>
                  <a:t>механізмі </a:t>
                </a:r>
                <a:r>
                  <a:rPr lang="uk-UA" sz="2400" dirty="0"/>
                  <a:t>нерівномірний, отже, магнітне поле у проміжку також </a:t>
                </a:r>
                <a:r>
                  <a:rPr lang="uk-UA" sz="2400" dirty="0" smtClean="0"/>
                  <a:t>нерівномірне</a:t>
                </a:r>
                <a:r>
                  <a:rPr lang="uk-UA" sz="2400" dirty="0"/>
                  <a:t>. Струми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uk-UA" sz="2400" dirty="0"/>
                  <a:t> та </a:t>
                </a:r>
                <a14:m>
                  <m:oMath xmlns:m="http://schemas.openxmlformats.org/officeDocument/2006/math"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І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uk-UA" sz="2400" dirty="0"/>
                  <a:t>, які протікають в рамках, створюють два </a:t>
                </a:r>
                <a:r>
                  <a:rPr lang="uk-UA" sz="2400" dirty="0" smtClean="0"/>
                  <a:t>обертальні </a:t>
                </a:r>
                <a:r>
                  <a:rPr lang="uk-UA" sz="2400" dirty="0"/>
                  <a:t>моменти, які направлені назустріч один одному. Під дією різниці між </a:t>
                </a:r>
                <a:r>
                  <a:rPr lang="uk-UA" sz="2400" dirty="0" smtClean="0"/>
                  <a:t>двома </a:t>
                </a:r>
                <a:r>
                  <a:rPr lang="uk-UA" sz="2400" dirty="0"/>
                  <a:t>моментами рухома частина повертається. Оскільки поле </a:t>
                </a:r>
                <a:r>
                  <a:rPr lang="uk-UA" sz="2400" dirty="0" smtClean="0"/>
                  <a:t>нерівномірне</a:t>
                </a:r>
                <a:r>
                  <a:rPr lang="uk-UA" sz="2400" dirty="0"/>
                  <a:t>, то при повороті рухомої частини один з моментів збільшується, а </a:t>
                </a:r>
                <a:r>
                  <a:rPr lang="uk-UA" sz="2400" dirty="0" smtClean="0"/>
                  <a:t>інший </a:t>
                </a:r>
                <a:r>
                  <a:rPr lang="uk-UA" sz="2400" dirty="0"/>
                  <a:t>– зменшується і при певному куті повороту моменти стають </a:t>
                </a:r>
                <a:r>
                  <a:rPr lang="uk-UA" sz="2400" dirty="0" smtClean="0"/>
                  <a:t>рівними </a:t>
                </a:r>
                <a:r>
                  <a:rPr lang="uk-UA" sz="2400" dirty="0"/>
                  <a:t>один одному, а рухома частина зупиняється. 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При </a:t>
                </a:r>
                <a:r>
                  <a:rPr lang="ru-RU" sz="2400" dirty="0" err="1"/>
                  <a:t>відсутності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струмів</a:t>
                </a:r>
                <a:r>
                  <a:rPr lang="ru-RU" sz="2400" dirty="0"/>
                  <a:t> у рамках </a:t>
                </a:r>
                <a:r>
                  <a:rPr lang="ru-RU" sz="2400" dirty="0" err="1"/>
                  <a:t>рухома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частина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знаходитись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у будь-</a:t>
                </a:r>
                <a:r>
                  <a:rPr lang="ru-RU" sz="2400" dirty="0" err="1"/>
                  <a:t>якому</a:t>
                </a:r>
                <a:r>
                  <a:rPr lang="ru-RU" sz="2400" dirty="0"/>
                  <a:t> з </a:t>
                </a:r>
                <a:r>
                  <a:rPr lang="ru-RU" sz="2400" dirty="0" err="1"/>
                  <a:t>можливих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положень</a:t>
                </a:r>
                <a:r>
                  <a:rPr lang="ru-RU" sz="2400" dirty="0"/>
                  <a:t> 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764704"/>
                <a:ext cx="7746064" cy="5267672"/>
              </a:xfrm>
              <a:blipFill rotWithShape="0">
                <a:blip r:embed="rId2"/>
                <a:stretch>
                  <a:fillRect l="-79" t="-925" r="-12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82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6632"/>
                <a:ext cx="8064896" cy="6624736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Енергія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магнітного</a:t>
                </a:r>
                <a:r>
                  <a:rPr lang="ru-RU" sz="2400" dirty="0"/>
                  <a:t> поля </a:t>
                </a:r>
                <a:r>
                  <a:rPr lang="ru-RU" sz="2400" dirty="0" err="1"/>
                  <a:t>кожної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із</a:t>
                </a:r>
                <a:r>
                  <a:rPr lang="ru-RU" sz="2400" dirty="0"/>
                  <a:t> рамок </a:t>
                </a:r>
                <a:r>
                  <a:rPr lang="ru-RU" sz="2400" dirty="0" err="1"/>
                  <a:t>дорівнює</a:t>
                </a:r>
                <a:r>
                  <a:rPr lang="ru-RU" sz="2400" dirty="0"/>
                  <a:t>: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𝑒𝑀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 = </m:t>
                      </m:r>
                      <m:r>
                        <m:rPr>
                          <m:sty m:val="p"/>
                        </m:rPr>
                        <a:rPr lang="el-GR" sz="2400" i="0" dirty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l-GR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)⋅І1;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𝑒𝑀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 = </m:t>
                      </m:r>
                      <m:r>
                        <m:rPr>
                          <m:sty m:val="p"/>
                        </m:rPr>
                        <a:rPr lang="el-GR" sz="2400" i="0" dirty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l-GR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)⋅І2, </m:t>
                      </m:r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/>
                  <a:t>де </a:t>
                </a:r>
                <a:r>
                  <a:rPr lang="el-GR" sz="2400" dirty="0"/>
                  <a:t>Ψ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(α) </a:t>
                </a:r>
                <a:r>
                  <a:rPr lang="uk-UA" sz="2400" dirty="0"/>
                  <a:t>та </a:t>
                </a:r>
                <a:r>
                  <a:rPr lang="el-GR" sz="2400" dirty="0"/>
                  <a:t>Ψ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(α) – </a:t>
                </a:r>
                <a:r>
                  <a:rPr lang="uk-UA" sz="2400" dirty="0"/>
                  <a:t>магнітні потокозчеплення рамок, які залежать від </a:t>
                </a:r>
                <a:r>
                  <a:rPr lang="uk-UA" sz="2400" dirty="0" smtClean="0"/>
                  <a:t>кута </a:t>
                </a:r>
                <a:r>
                  <a:rPr lang="uk-UA" sz="2400" dirty="0"/>
                  <a:t>повороту </a:t>
                </a:r>
                <a:r>
                  <a:rPr lang="el-GR" sz="2400" dirty="0"/>
                  <a:t>α 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Оскільки  </a:t>
                </a:r>
                <a:r>
                  <a:rPr lang="uk-UA" sz="2400" dirty="0"/>
                  <a:t>поле  у  проміжку  механізму  неоднорідне,  то  залежності </a:t>
                </a:r>
                <a:r>
                  <a:rPr lang="uk-UA" sz="2400" dirty="0" smtClean="0"/>
                  <a:t>магнітних </a:t>
                </a:r>
                <a:r>
                  <a:rPr lang="uk-UA" sz="2400" dirty="0"/>
                  <a:t>потокозчеплень </a:t>
                </a:r>
                <a:r>
                  <a:rPr lang="el-GR" sz="2400" dirty="0"/>
                  <a:t>Ψ1 </a:t>
                </a:r>
                <a:r>
                  <a:rPr lang="uk-UA" sz="2400" dirty="0"/>
                  <a:t>та </a:t>
                </a:r>
                <a:r>
                  <a:rPr lang="el-GR" sz="2400" dirty="0"/>
                  <a:t>Ψ2 </a:t>
                </a:r>
                <a:r>
                  <a:rPr lang="uk-UA" sz="2400" dirty="0"/>
                  <a:t>від кута повороту </a:t>
                </a:r>
                <a:r>
                  <a:rPr lang="el-GR" sz="2400" dirty="0"/>
                  <a:t>α </a:t>
                </a:r>
                <a:r>
                  <a:rPr lang="uk-UA" sz="2400" dirty="0"/>
                  <a:t>різні. Моменти, </a:t>
                </a:r>
                <a:r>
                  <a:rPr lang="uk-UA" sz="2400" dirty="0" smtClean="0"/>
                  <a:t>які </a:t>
                </a:r>
                <a:r>
                  <a:rPr lang="uk-UA" sz="2400" dirty="0"/>
                  <a:t>створюються рамками: </a:t>
                </a:r>
              </a:p>
              <a:p>
                <a:pPr algn="just">
                  <a:lnSpc>
                    <a:spcPct val="100000"/>
                  </a:lnSpc>
                </a:pPr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При рівновазі				     звідки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або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2400" i="0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i="0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i="0" dirty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i="0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Таким </a:t>
                </a:r>
                <a:r>
                  <a:rPr lang="ru-RU" sz="2400" dirty="0"/>
                  <a:t>чином, кут </a:t>
                </a:r>
                <a:r>
                  <a:rPr lang="ru-RU" sz="2400" dirty="0" err="1"/>
                  <a:t>відхилення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рухомої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частини</a:t>
                </a:r>
                <a:r>
                  <a:rPr lang="ru-RU" sz="2400" dirty="0"/>
                  <a:t> логометра </a:t>
                </a:r>
                <a:r>
                  <a:rPr lang="ru-RU" sz="2400" dirty="0" err="1" smtClean="0"/>
                  <a:t>визначається</a:t>
                </a:r>
                <a:r>
                  <a:rPr lang="ru-RU" sz="2400" dirty="0" smtClean="0"/>
                  <a:t>  </a:t>
                </a:r>
                <a:r>
                  <a:rPr lang="ru-RU" sz="2400" dirty="0" err="1"/>
                  <a:t>відношенням</a:t>
                </a:r>
                <a:r>
                  <a:rPr lang="ru-RU" sz="2400" dirty="0"/>
                  <a:t>  </a:t>
                </a:r>
                <a:r>
                  <a:rPr lang="ru-RU" sz="2400" dirty="0" err="1"/>
                  <a:t>струмів</a:t>
                </a:r>
                <a:r>
                  <a:rPr lang="ru-RU" sz="2400" dirty="0"/>
                  <a:t>  у  рамках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6632"/>
                <a:ext cx="8064896" cy="6624736"/>
              </a:xfrm>
              <a:blipFill rotWithShape="0">
                <a:blip r:embed="rId2"/>
                <a:stretch>
                  <a:fillRect l="-76" t="-736" r="-1209" b="-21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52" y="2852936"/>
            <a:ext cx="4201207" cy="660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645024"/>
            <a:ext cx="2952328" cy="74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437112"/>
            <a:ext cx="2520280" cy="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648072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Схема логометричного омметра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5146009" cy="51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576064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магнітоелектричного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вимірювального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перетворювача</a:t>
            </a:r>
            <a:r>
              <a:rPr lang="ru-RU" sz="2400" dirty="0" smtClean="0"/>
              <a:t>: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818072" cy="56886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Постійний магніт, полюсні наконечники і циліндричне осердя складають магнітну систему механізму. В рівномірному проміжку між </a:t>
            </a:r>
            <a:r>
              <a:rPr lang="uk-UA" sz="2400" dirty="0"/>
              <a:t>полюсними наконечниками 1 постійного магніту і осердям створюється сильне радіально-рівномірне магнітне поле, в якому знаходяться дві сторони рамки 2 з мідної чи алюмінієвої проволоки. По витках рамки протікає постійний струм, пов’язаний відомою залежністю з вимірюваною електричною величиною (тобто з вимірюваним струмом чи напругою). </a:t>
            </a:r>
          </a:p>
          <a:p>
            <a:pPr marL="82296" indent="0" algn="just">
              <a:buNone/>
            </a:pPr>
            <a:r>
              <a:rPr lang="uk-UA" sz="2400" dirty="0" smtClean="0"/>
              <a:t>	Цей </a:t>
            </a:r>
            <a:r>
              <a:rPr lang="uk-UA" sz="2400" dirty="0"/>
              <a:t>струм підводиться до рамки через спіральні пружини 3. Рамка закріплена між двома </a:t>
            </a:r>
            <a:r>
              <a:rPr lang="uk-UA" sz="2400" dirty="0" err="1"/>
              <a:t>півосями</a:t>
            </a:r>
            <a:r>
              <a:rPr lang="uk-UA" sz="2400" dirty="0"/>
              <a:t>. На одній із </a:t>
            </a:r>
            <a:r>
              <a:rPr lang="uk-UA" sz="2400" dirty="0" err="1"/>
              <a:t>півосей</a:t>
            </a:r>
            <a:r>
              <a:rPr lang="uk-UA" sz="2400" dirty="0"/>
              <a:t> закріплена стрілка 4, кінець якої переміщується над шкалою 5. </a:t>
            </a:r>
          </a:p>
          <a:p>
            <a:pPr marL="82296" indent="0" algn="just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6772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1317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Для </a:t>
            </a:r>
            <a:r>
              <a:rPr lang="uk-UA" sz="2400" dirty="0"/>
              <a:t>цієї схеми маємо: </a:t>
            </a:r>
            <a:endParaRPr lang="uk-UA" sz="2400" dirty="0" smtClean="0"/>
          </a:p>
          <a:p>
            <a:pPr algn="just"/>
            <a:endParaRPr lang="uk-UA" sz="2400" dirty="0"/>
          </a:p>
          <a:p>
            <a:pPr marL="82296" indent="0" algn="just">
              <a:buNone/>
            </a:pPr>
            <a:endParaRPr lang="uk-UA" sz="2400" dirty="0" smtClean="0"/>
          </a:p>
          <a:p>
            <a:pPr marL="82296" indent="0" algn="just">
              <a:buNone/>
            </a:pPr>
            <a:r>
              <a:rPr lang="uk-UA" sz="2400" dirty="0" smtClean="0"/>
              <a:t>або</a:t>
            </a:r>
          </a:p>
          <a:p>
            <a:pPr algn="just"/>
            <a:endParaRPr lang="uk-UA" sz="2400" dirty="0" smtClean="0"/>
          </a:p>
          <a:p>
            <a:pPr marL="82296" indent="0" algn="just">
              <a:buNone/>
            </a:pPr>
            <a:r>
              <a:rPr lang="uk-UA" sz="2400" dirty="0"/>
              <a:t>де </a:t>
            </a:r>
            <a:r>
              <a:rPr lang="en-US" sz="2400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uk-UA" sz="2400" dirty="0"/>
              <a:t>та </a:t>
            </a:r>
            <a:r>
              <a:rPr lang="en-US" sz="2400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uk-UA" sz="2400" dirty="0"/>
              <a:t>опори рамок, </a:t>
            </a:r>
            <a:r>
              <a:rPr lang="en-US" sz="2400" dirty="0"/>
              <a:t>R</a:t>
            </a:r>
            <a:r>
              <a:rPr lang="uk-UA" sz="2400" baseline="-25000" dirty="0"/>
              <a:t>н</a:t>
            </a:r>
            <a:r>
              <a:rPr lang="uk-UA" sz="2400" dirty="0"/>
              <a:t> та </a:t>
            </a:r>
            <a:r>
              <a:rPr lang="en-US" sz="2400" dirty="0"/>
              <a:t>R</a:t>
            </a:r>
            <a:r>
              <a:rPr lang="uk-UA" sz="2400" baseline="-25000" dirty="0"/>
              <a:t>д</a:t>
            </a:r>
            <a:r>
              <a:rPr lang="uk-UA" sz="2400" dirty="0"/>
              <a:t> – додаткові опори. </a:t>
            </a:r>
            <a:endParaRPr lang="uk-UA" sz="2400" dirty="0" smtClean="0"/>
          </a:p>
          <a:p>
            <a:pPr marL="82296" indent="0" algn="just">
              <a:buNone/>
            </a:pPr>
            <a:r>
              <a:rPr lang="uk-UA" sz="2400" dirty="0" smtClean="0"/>
              <a:t>	З виразу </a:t>
            </a:r>
            <a:r>
              <a:rPr lang="uk-UA" sz="2400" dirty="0"/>
              <a:t>видно, що відхилення </a:t>
            </a:r>
            <a:r>
              <a:rPr lang="el-GR" sz="2400" dirty="0"/>
              <a:t>α </a:t>
            </a:r>
            <a:r>
              <a:rPr lang="uk-UA" sz="2400" dirty="0"/>
              <a:t>залежить від </a:t>
            </a:r>
            <a:r>
              <a:rPr lang="en-US" sz="2400" dirty="0"/>
              <a:t>R</a:t>
            </a:r>
            <a:r>
              <a:rPr lang="uk-UA" sz="2400" dirty="0"/>
              <a:t>х і не </a:t>
            </a:r>
            <a:r>
              <a:rPr lang="uk-UA" sz="2400" dirty="0" smtClean="0"/>
              <a:t>залежить </a:t>
            </a:r>
            <a:r>
              <a:rPr lang="uk-UA" sz="2400" dirty="0"/>
              <a:t>від напруги живлення. </a:t>
            </a:r>
          </a:p>
          <a:p>
            <a:pPr marL="82296" indent="0" algn="just">
              <a:buNone/>
            </a:pPr>
            <a:r>
              <a:rPr lang="uk-UA" sz="2400" dirty="0" smtClean="0"/>
              <a:t>	Існують  </a:t>
            </a:r>
            <a:r>
              <a:rPr lang="uk-UA" sz="2400" dirty="0"/>
              <a:t>омметри  з  логометричними  вимірювальними  </a:t>
            </a:r>
            <a:r>
              <a:rPr lang="uk-UA" sz="2400" dirty="0" smtClean="0"/>
              <a:t>механізмами</a:t>
            </a:r>
            <a:r>
              <a:rPr lang="uk-UA" sz="2400" dirty="0"/>
              <a:t>, напруга живлення в яких виробляється електромеханічними </a:t>
            </a:r>
            <a:r>
              <a:rPr lang="uk-UA" sz="2400" dirty="0" smtClean="0"/>
              <a:t>генераторами</a:t>
            </a:r>
            <a:r>
              <a:rPr lang="uk-UA" sz="2400" dirty="0"/>
              <a:t>, які приводяться до роботи вручну. Використовуються вони для </a:t>
            </a:r>
            <a:r>
              <a:rPr lang="uk-UA" sz="2400" dirty="0" smtClean="0"/>
              <a:t>вимірювання </a:t>
            </a:r>
            <a:r>
              <a:rPr lang="uk-UA" sz="2400" dirty="0"/>
              <a:t>великих опорів (наприклад, опорів ізоляції, які мають </a:t>
            </a:r>
            <a:r>
              <a:rPr lang="uk-UA" sz="2400" dirty="0" smtClean="0"/>
              <a:t>значення </a:t>
            </a:r>
            <a:r>
              <a:rPr lang="uk-UA" sz="2400" dirty="0"/>
              <a:t>в десятки та сотні </a:t>
            </a:r>
            <a:r>
              <a:rPr lang="uk-UA" sz="2400" dirty="0" err="1"/>
              <a:t>МОм</a:t>
            </a:r>
            <a:r>
              <a:rPr lang="uk-UA" sz="2400"/>
              <a:t>).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622300"/>
            <a:ext cx="4686510" cy="86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556792"/>
            <a:ext cx="2583270" cy="9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46064" cy="57717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магніту</a:t>
            </a:r>
            <a:r>
              <a:rPr lang="ru-RU" sz="2400" dirty="0" smtClean="0"/>
              <a:t> </a:t>
            </a:r>
            <a:r>
              <a:rPr lang="ru-RU" sz="2400" dirty="0"/>
              <a:t>N-S (рис. 2.4</a:t>
            </a:r>
            <a:r>
              <a:rPr lang="ru-RU" sz="2400" dirty="0" smtClean="0"/>
              <a:t>), </a:t>
            </a:r>
            <a:r>
              <a:rPr lang="ru-RU" sz="2400" dirty="0" err="1" smtClean="0"/>
              <a:t>взаємодіючи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струмами </a:t>
            </a:r>
            <a:r>
              <a:rPr lang="ru-RU" sz="2400" dirty="0"/>
              <a:t>в тих </a:t>
            </a:r>
            <a:r>
              <a:rPr lang="ru-RU" sz="2400" dirty="0" err="1"/>
              <a:t>частинах</a:t>
            </a:r>
            <a:r>
              <a:rPr lang="ru-RU" sz="2400" dirty="0"/>
              <a:t> рамки,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 smtClean="0"/>
              <a:t>полюсними</a:t>
            </a:r>
            <a:r>
              <a:rPr lang="ru-RU" sz="2400" dirty="0" smtClean="0"/>
              <a:t> </a:t>
            </a:r>
            <a:r>
              <a:rPr lang="ru-RU" sz="2400" dirty="0"/>
              <a:t>наконечниками і </a:t>
            </a:r>
            <a:r>
              <a:rPr lang="ru-RU" sz="2400" dirty="0" err="1"/>
              <a:t>осердям</a:t>
            </a:r>
            <a:r>
              <a:rPr lang="ru-RU" sz="2400" dirty="0"/>
              <a:t>,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обертальний</a:t>
            </a:r>
            <a:r>
              <a:rPr lang="ru-RU" sz="2400" dirty="0"/>
              <a:t> момент,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 smtClean="0"/>
              <a:t>намагається</a:t>
            </a:r>
            <a:r>
              <a:rPr lang="ru-RU" sz="2400" dirty="0" smtClean="0"/>
              <a:t> </a:t>
            </a:r>
            <a:r>
              <a:rPr lang="ru-RU" sz="2400" dirty="0" err="1"/>
              <a:t>повернути</a:t>
            </a:r>
            <a:r>
              <a:rPr lang="ru-RU" sz="2400" dirty="0"/>
              <a:t> рамку так, </a:t>
            </a:r>
            <a:r>
              <a:rPr lang="ru-RU" sz="2400" dirty="0" err="1"/>
              <a:t>щоб</a:t>
            </a:r>
            <a:r>
              <a:rPr lang="ru-RU" sz="2400" dirty="0"/>
              <a:t> через </a:t>
            </a:r>
            <a:r>
              <a:rPr lang="ru-RU" sz="2400" dirty="0" err="1"/>
              <a:t>площину</a:t>
            </a:r>
            <a:r>
              <a:rPr lang="ru-RU" sz="2400" dirty="0"/>
              <a:t>, </a:t>
            </a:r>
            <a:r>
              <a:rPr lang="ru-RU" sz="2400" dirty="0" err="1"/>
              <a:t>охоплену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smtClean="0"/>
              <a:t>витками</a:t>
            </a:r>
            <a:r>
              <a:rPr lang="ru-RU" sz="2400" dirty="0"/>
              <a:t>, проходив </a:t>
            </a:r>
            <a:r>
              <a:rPr lang="ru-RU" sz="2400" dirty="0" err="1"/>
              <a:t>максимальний</a:t>
            </a:r>
            <a:r>
              <a:rPr lang="ru-RU" sz="2400" dirty="0"/>
              <a:t> </a:t>
            </a:r>
            <a:r>
              <a:rPr lang="ru-RU" sz="2400" dirty="0" err="1"/>
              <a:t>магнітний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. При </a:t>
            </a:r>
            <a:r>
              <a:rPr lang="ru-RU" sz="2400" dirty="0" err="1"/>
              <a:t>повороті</a:t>
            </a:r>
            <a:r>
              <a:rPr lang="ru-RU" sz="2400" dirty="0"/>
              <a:t> рамки </a:t>
            </a:r>
            <a:r>
              <a:rPr lang="ru-RU" sz="2400" dirty="0" err="1" smtClean="0"/>
              <a:t>закручуються</a:t>
            </a:r>
            <a:r>
              <a:rPr lang="ru-RU" sz="2400" dirty="0" smtClean="0"/>
              <a:t> </a:t>
            </a:r>
            <a:r>
              <a:rPr lang="ru-RU" sz="2400" dirty="0" err="1"/>
              <a:t>спіральні</a:t>
            </a:r>
            <a:r>
              <a:rPr lang="ru-RU" sz="2400" dirty="0"/>
              <a:t> </a:t>
            </a:r>
            <a:r>
              <a:rPr lang="ru-RU" sz="2400" dirty="0" err="1"/>
              <a:t>пружини</a:t>
            </a:r>
            <a:r>
              <a:rPr lang="ru-RU" sz="2400" dirty="0"/>
              <a:t> 3 і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протидійний</a:t>
            </a:r>
            <a:r>
              <a:rPr lang="ru-RU" sz="2400" dirty="0"/>
              <a:t> момент. </a:t>
            </a:r>
            <a:r>
              <a:rPr lang="ru-RU" sz="2400" dirty="0" smtClean="0"/>
              <a:t>Поворот </a:t>
            </a:r>
            <a:r>
              <a:rPr lang="ru-RU" sz="2400" dirty="0"/>
              <a:t>рамки </a:t>
            </a:r>
            <a:r>
              <a:rPr lang="ru-RU" sz="2400" dirty="0" err="1"/>
              <a:t>припиниться</a:t>
            </a:r>
            <a:r>
              <a:rPr lang="ru-RU" sz="2400" dirty="0"/>
              <a:t>, коли </a:t>
            </a:r>
            <a:r>
              <a:rPr lang="ru-RU" sz="2400" dirty="0" err="1"/>
              <a:t>протидійний</a:t>
            </a:r>
            <a:r>
              <a:rPr lang="ru-RU" sz="2400" dirty="0"/>
              <a:t> момент стане </a:t>
            </a:r>
            <a:r>
              <a:rPr lang="ru-RU" sz="2400" dirty="0" err="1"/>
              <a:t>рівним</a:t>
            </a:r>
            <a:r>
              <a:rPr lang="ru-RU" sz="2400" dirty="0"/>
              <a:t> </a:t>
            </a:r>
            <a:r>
              <a:rPr lang="ru-RU" sz="2400" dirty="0" err="1"/>
              <a:t>оберта-льному</a:t>
            </a:r>
            <a:r>
              <a:rPr lang="ru-RU" sz="2400" dirty="0"/>
              <a:t>.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рухомої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за </a:t>
            </a:r>
            <a:r>
              <a:rPr lang="ru-RU" sz="2400" dirty="0" err="1"/>
              <a:t>положенням</a:t>
            </a:r>
            <a:r>
              <a:rPr lang="ru-RU" sz="2400" dirty="0"/>
              <a:t> </a:t>
            </a:r>
            <a:r>
              <a:rPr lang="ru-RU" sz="2400" dirty="0" err="1"/>
              <a:t>стрілки</a:t>
            </a:r>
            <a:r>
              <a:rPr lang="ru-RU" sz="2400" dirty="0"/>
              <a:t> над </a:t>
            </a:r>
            <a:r>
              <a:rPr lang="ru-RU" sz="2400" dirty="0" smtClean="0"/>
              <a:t>шкалою </a:t>
            </a:r>
            <a:r>
              <a:rPr lang="ru-RU" sz="2400" dirty="0"/>
              <a:t>5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вимірюваної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0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00" y="1712080"/>
            <a:ext cx="1708112" cy="708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88640"/>
                <a:ext cx="7746064" cy="605976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Значення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обертального</a:t>
                </a:r>
                <a:r>
                  <a:rPr lang="ru-RU" sz="2400" dirty="0"/>
                  <a:t> моменту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М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</a:rPr>
                      <m:t>об</m:t>
                    </m:r>
                  </m:oMath>
                </a14:m>
                <a:r>
                  <a:rPr lang="ru-RU" sz="2400" dirty="0" smtClean="0"/>
                  <a:t>,</a:t>
                </a:r>
                <a:r>
                  <a:rPr lang="ru-RU" sz="2400" dirty="0"/>
                  <a:t> як показано </a:t>
                </a:r>
                <a:r>
                  <a:rPr lang="ru-RU" sz="2400" dirty="0" err="1"/>
                  <a:t>раніше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визначити</a:t>
                </a:r>
                <a:r>
                  <a:rPr lang="ru-RU" sz="2400" dirty="0" smtClean="0"/>
                  <a:t> як </a:t>
                </a:r>
                <a:r>
                  <a:rPr lang="ru-RU" sz="2400" dirty="0" err="1" smtClean="0"/>
                  <a:t>похідну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енергії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електромагнітного</a:t>
                </a:r>
                <a:r>
                  <a:rPr lang="ru-RU" sz="2400" dirty="0" smtClean="0"/>
                  <a:t> поля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ru-RU" sz="2400" dirty="0" smtClean="0"/>
                  <a:t> за кутом повороту </a:t>
                </a:r>
                <a:r>
                  <a:rPr lang="ru-RU" sz="2400" dirty="0" err="1"/>
                  <a:t>рухомої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частини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/>
                  <a:t>: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Якщо </a:t>
                </a:r>
                <a:r>
                  <a:rPr lang="uk-UA" sz="2400" dirty="0"/>
                  <a:t>площина рамки перпендикулярна до ліній потоку (на </a:t>
                </a:r>
                <a:r>
                  <a:rPr lang="uk-UA" sz="2400" dirty="0" smtClean="0"/>
                  <a:t>рис</a:t>
                </a:r>
                <a:r>
                  <a:rPr lang="ru-RU" sz="2400" dirty="0" err="1" smtClean="0"/>
                  <a:t>унку</a:t>
                </a:r>
                <a:r>
                  <a:rPr lang="ru-RU" sz="2400" dirty="0" smtClean="0"/>
                  <a:t> </a:t>
                </a:r>
                <a:r>
                  <a:rPr lang="uk-UA" sz="2400" dirty="0" smtClean="0"/>
                  <a:t>це </a:t>
                </a:r>
                <a:r>
                  <a:rPr lang="uk-UA" sz="2400" dirty="0"/>
                  <a:t>відповідає вертикальному положенню рамки), то магнітне </a:t>
                </a:r>
                <a:r>
                  <a:rPr lang="uk-UA" sz="2400" dirty="0" smtClean="0"/>
                  <a:t>потокозчеплення </a:t>
                </a:r>
                <a:r>
                  <a:rPr lang="uk-UA" sz="2400" dirty="0"/>
                  <a:t>з нею дорівнює повному потокозчепленню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магнітного </a:t>
                </a:r>
                <a:r>
                  <a:rPr lang="uk-UA" sz="2400" dirty="0" smtClean="0"/>
                  <a:t>потоку </a:t>
                </a:r>
                <a:r>
                  <a:rPr lang="uk-UA" sz="2400" dirty="0"/>
                  <a:t>з витками рамки. Енергія електромагнітного поля в цьому </a:t>
                </a:r>
                <a:r>
                  <a:rPr lang="uk-UA" sz="2400" dirty="0" smtClean="0"/>
                  <a:t>випадку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r>
                  <a:rPr lang="ru-RU" sz="2400" dirty="0"/>
                  <a:t>де І – струм у </a:t>
                </a:r>
                <a:r>
                  <a:rPr lang="ru-RU" sz="2400" dirty="0" err="1"/>
                  <a:t>провідниках</a:t>
                </a:r>
                <a:r>
                  <a:rPr lang="ru-RU" sz="2400" dirty="0"/>
                  <a:t> рамки. 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88640"/>
                <a:ext cx="7746064" cy="6059760"/>
              </a:xfrm>
              <a:blipFill rotWithShape="0">
                <a:blip r:embed="rId3"/>
                <a:stretch>
                  <a:fillRect l="-157" t="-805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456" y="4653136"/>
            <a:ext cx="17142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6632"/>
                <a:ext cx="7992888" cy="655272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При </a:t>
                </a:r>
                <a:r>
                  <a:rPr lang="uk-UA" sz="2400" dirty="0"/>
                  <a:t>повороті рамки в радіально-рівномірному магнітному полі на </a:t>
                </a:r>
                <a:r>
                  <a:rPr lang="uk-UA" sz="2400" dirty="0" smtClean="0"/>
                  <a:t>кут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uk-UA" sz="2400" dirty="0"/>
                  <a:t>відбувається зміна </a:t>
                </a:r>
                <a:r>
                  <a:rPr lang="uk-UA" sz="2400" dirty="0" smtClean="0"/>
                  <a:t>потокозчеплення </a:t>
                </a:r>
                <a:r>
                  <a:rPr lang="uk-UA" sz="2400" dirty="0"/>
                  <a:t>на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400" dirty="0"/>
                  <a:t> </a:t>
                </a:r>
                <a:r>
                  <a:rPr lang="uk-UA" sz="2400" dirty="0"/>
                  <a:t>і зміна </a:t>
                </a:r>
                <a:r>
                  <a:rPr lang="uk-UA" sz="2400" dirty="0" smtClean="0"/>
                  <a:t>енергії </a:t>
                </a:r>
                <a:r>
                  <a:rPr lang="uk-UA" sz="2400" dirty="0"/>
                  <a:t>на величину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l-GR" sz="2400" dirty="0" smtClean="0"/>
                  <a:t>. </a:t>
                </a:r>
                <a:r>
                  <a:rPr lang="uk-UA" sz="2400" dirty="0" smtClean="0"/>
                  <a:t>Звідси </a:t>
                </a:r>
                <a:r>
                  <a:rPr lang="uk-UA" sz="2400" dirty="0"/>
                  <a:t>обертальний момент</a:t>
                </a:r>
                <a:r>
                  <a:rPr lang="uk-UA" sz="2400" dirty="0" smtClean="0"/>
                  <a:t>: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uk-UA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 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𝐵𝑆𝑤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 </a:t>
                </a:r>
                <a:r>
                  <a:rPr lang="uk-UA" sz="2400" dirty="0" smtClean="0"/>
                  <a:t>; </a:t>
                </a:r>
                <a:r>
                  <a:rPr lang="en-US" sz="2400" dirty="0"/>
                  <a:t>B – </a:t>
                </a:r>
                <a:r>
                  <a:rPr lang="uk-UA" sz="2400" dirty="0" smtClean="0"/>
                  <a:t>індукція магнітного поля постійного магніту</a:t>
                </a:r>
                <a:r>
                  <a:rPr lang="uk-UA" sz="2400" dirty="0"/>
                  <a:t>; </a:t>
                </a:r>
                <a:r>
                  <a:rPr lang="en-US" sz="2400" dirty="0"/>
                  <a:t>S – </a:t>
                </a:r>
                <a:r>
                  <a:rPr lang="uk-UA" sz="2400" dirty="0" smtClean="0"/>
                  <a:t>площа </a:t>
                </a:r>
                <a:r>
                  <a:rPr lang="uk-UA" sz="2400" dirty="0"/>
                  <a:t>рамки (котушки); </a:t>
                </a:r>
                <a:r>
                  <a:rPr lang="en-US" sz="2400" dirty="0"/>
                  <a:t>w – </a:t>
                </a:r>
                <a:r>
                  <a:rPr lang="uk-UA" sz="2400" dirty="0"/>
                  <a:t>кількість витків рамки (котушки</a:t>
                </a:r>
                <a:r>
                  <a:rPr lang="uk-UA" sz="2400" dirty="0" smtClean="0"/>
                  <a:t>).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Таким </a:t>
                </a:r>
                <a:r>
                  <a:rPr lang="ru-RU" sz="2400" dirty="0"/>
                  <a:t>чином, </a:t>
                </a:r>
                <a:r>
                  <a:rPr lang="ru-RU" sz="2400" dirty="0" err="1"/>
                  <a:t>обертальний</a:t>
                </a:r>
                <a:r>
                  <a:rPr lang="ru-RU" sz="2400" dirty="0"/>
                  <a:t> момент </a:t>
                </a:r>
                <a:r>
                  <a:rPr lang="ru-RU" sz="2400" dirty="0" err="1"/>
                  <a:t>пропорційний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струмові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І</m:t>
                    </m:r>
                  </m:oMath>
                </a14:m>
                <a:r>
                  <a:rPr lang="ru-RU" sz="2400" dirty="0"/>
                  <a:t> в </a:t>
                </a:r>
                <a:r>
                  <a:rPr lang="ru-RU" sz="2400" dirty="0" err="1" smtClean="0"/>
                  <a:t>рамці</a:t>
                </a:r>
                <a:r>
                  <a:rPr lang="ru-RU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ru-RU" sz="2400" dirty="0" err="1"/>
                  <a:t>Протидійний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момент, </a:t>
                </a:r>
                <a:r>
                  <a:rPr lang="ru-RU" sz="2400" dirty="0" err="1"/>
                  <a:t>який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виникає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повороті</a:t>
                </a:r>
                <a:r>
                  <a:rPr lang="ru-RU" sz="2400" dirty="0"/>
                  <a:t> рамки та </a:t>
                </a:r>
                <a:r>
                  <a:rPr lang="ru-RU" sz="2400" dirty="0" err="1" smtClean="0"/>
                  <a:t>закручуванні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пружини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пропорційний</a:t>
                </a:r>
                <a:r>
                  <a:rPr lang="ru-RU" sz="2400" dirty="0"/>
                  <a:t> куту повороту рамки </a:t>
                </a:r>
                <a:r>
                  <a:rPr lang="ru-RU" sz="2400" dirty="0" smtClean="0"/>
                  <a:t>α</a:t>
                </a:r>
              </a:p>
              <a:p>
                <a:pPr marL="82296" indent="0" algn="just">
                  <a:buNone/>
                </a:pPr>
                <a:endParaRPr lang="ru-RU" sz="2400" dirty="0"/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6632"/>
                <a:ext cx="7992888" cy="6552728"/>
              </a:xfrm>
              <a:blipFill rotWithShape="0">
                <a:blip r:embed="rId2"/>
                <a:stretch>
                  <a:fillRect l="-76" t="-744" r="-12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772816"/>
            <a:ext cx="2879177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805264"/>
            <a:ext cx="22159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6632"/>
                <a:ext cx="7920880" cy="662473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smtClean="0"/>
                  <a:t>В статичному </a:t>
                </a:r>
                <a:r>
                  <a:rPr lang="ru-RU" sz="2400" dirty="0" err="1" smtClean="0"/>
                  <a:t>режимі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роботи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рухома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частина</a:t>
                </a:r>
                <a:r>
                  <a:rPr lang="ru-RU" sz="2400" dirty="0" smtClean="0"/>
                  <a:t> буде </a:t>
                </a:r>
                <a:r>
                  <a:rPr lang="ru-RU" sz="2400" dirty="0" err="1" smtClean="0"/>
                  <a:t>знаходитись</a:t>
                </a:r>
                <a:r>
                  <a:rPr lang="ru-RU" sz="2400" dirty="0" smtClean="0"/>
                  <a:t> у </a:t>
                </a:r>
                <a:r>
                  <a:rPr lang="ru-RU" sz="2400" dirty="0" err="1" smtClean="0"/>
                  <a:t>рівновазі</a:t>
                </a:r>
                <a:r>
                  <a:rPr lang="ru-RU" sz="2400" dirty="0"/>
                  <a:t>, </a:t>
                </a:r>
                <a:r>
                  <a:rPr lang="ru-RU" sz="2400" dirty="0" smtClean="0"/>
                  <a:t>коли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Прирівняємо попередні 2 формули: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/>
                  <a:t>і </a:t>
                </a:r>
                <a:r>
                  <a:rPr lang="ru-RU" sz="2400" dirty="0" err="1"/>
                  <a:t>отримаємо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перетворення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магнітоелектричного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ВП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err="1"/>
                  <a:t>Подамо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отримане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рівняння</a:t>
                </a:r>
                <a:r>
                  <a:rPr lang="ru-RU" sz="2400" dirty="0" smtClean="0"/>
                  <a:t> у </a:t>
                </a:r>
                <a:r>
                  <a:rPr lang="ru-RU" sz="2400" dirty="0"/>
                  <a:t>такому </a:t>
                </a:r>
                <a:r>
                  <a:rPr lang="ru-RU" sz="2400" dirty="0" err="1"/>
                  <a:t>вигляді</a:t>
                </a:r>
                <a:r>
                  <a:rPr lang="ru-RU" sz="2400" dirty="0" smtClean="0"/>
                  <a:t>: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𝐵𝑆𝑤</m:t>
                        </m:r>
                      </m:num>
                      <m:den>
                        <m:sSub>
                          <m:sSubPr>
                            <m:ctrlP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  <m:t>пт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 smtClean="0"/>
                  <a:t> </a:t>
                </a:r>
                <a:r>
                  <a:rPr lang="ru-RU" sz="2400" dirty="0" smtClean="0"/>
                  <a:t>– </a:t>
                </a:r>
                <a:r>
                  <a:rPr lang="ru-RU" sz="2400" dirty="0" err="1" smtClean="0"/>
                  <a:t>чутливість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магнітоелектричного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вимірювального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перетворювача</a:t>
                </a:r>
                <a:r>
                  <a:rPr lang="ru-RU" sz="2400" dirty="0"/>
                  <a:t>.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6632"/>
                <a:ext cx="7920880" cy="6624736"/>
              </a:xfrm>
              <a:blipFill rotWithShape="0">
                <a:blip r:embed="rId2"/>
                <a:stretch>
                  <a:fillRect l="-77" t="-736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980728"/>
            <a:ext cx="1805803" cy="454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844824"/>
            <a:ext cx="2147102" cy="424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852936"/>
            <a:ext cx="1512168" cy="750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648" y="4077072"/>
            <a:ext cx="1326472" cy="4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0"/>
                <a:ext cx="7920880" cy="624840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Проаналізуємо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дане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рівняння</a:t>
                </a:r>
                <a:r>
                  <a:rPr lang="ru-RU" sz="2400" dirty="0" smtClean="0"/>
                  <a:t>. </a:t>
                </a:r>
                <a:endParaRPr lang="ru-RU" sz="2400" dirty="0"/>
              </a:p>
              <a:p>
                <a:pPr marL="539496" indent="-457200" algn="just">
                  <a:buFont typeface="+mj-lt"/>
                  <a:buAutoNum type="arabicPeriod"/>
                </a:pPr>
                <a:r>
                  <a:rPr lang="ru-RU" sz="2400" dirty="0" err="1" smtClean="0"/>
                  <a:t>Якщо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напрям</a:t>
                </a:r>
                <a:r>
                  <a:rPr lang="ru-RU" sz="2400" dirty="0"/>
                  <a:t> струму </a:t>
                </a:r>
                <a:r>
                  <a:rPr lang="ru-RU" sz="2400" dirty="0" err="1"/>
                  <a:t>зміниться</a:t>
                </a:r>
                <a:r>
                  <a:rPr lang="ru-RU" sz="2400" dirty="0"/>
                  <a:t> на </a:t>
                </a:r>
                <a:r>
                  <a:rPr lang="ru-RU" sz="2400" dirty="0" err="1"/>
                  <a:t>протилежний</a:t>
                </a:r>
                <a:r>
                  <a:rPr lang="ru-RU" sz="2400" dirty="0"/>
                  <a:t>, то </a:t>
                </a:r>
                <a:r>
                  <a:rPr lang="ru-RU" sz="2400" dirty="0" err="1"/>
                  <a:t>відповідно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зміниться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і </a:t>
                </a:r>
                <a:r>
                  <a:rPr lang="ru-RU" sz="2400" dirty="0" err="1"/>
                  <a:t>напрям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обертального</a:t>
                </a:r>
                <a:r>
                  <a:rPr lang="ru-RU" sz="2400" dirty="0"/>
                  <a:t> моменту. </a:t>
                </a:r>
                <a:r>
                  <a:rPr lang="ru-RU" sz="2400" dirty="0" err="1"/>
                  <a:t>Отже</a:t>
                </a:r>
                <a:r>
                  <a:rPr lang="ru-RU" sz="2400" dirty="0"/>
                  <a:t>, за </a:t>
                </a:r>
                <a:r>
                  <a:rPr lang="ru-RU" sz="2400" dirty="0" err="1"/>
                  <a:t>допомогою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магнітоелектричного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ВП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тільки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постійний</a:t>
                </a:r>
                <a:r>
                  <a:rPr lang="ru-RU" sz="2400" dirty="0"/>
                  <a:t> струм (</a:t>
                </a:r>
                <a:r>
                  <a:rPr lang="ru-RU" sz="2400" dirty="0" err="1"/>
                  <a:t>або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напругу</a:t>
                </a:r>
                <a:r>
                  <a:rPr lang="ru-RU" sz="2400" dirty="0" smtClean="0"/>
                  <a:t>).</a:t>
                </a:r>
              </a:p>
              <a:p>
                <a:pPr marL="539496" indent="-457200" algn="just">
                  <a:buFont typeface="+mj-lt"/>
                  <a:buAutoNum type="arabicPeriod"/>
                </a:pPr>
                <a:r>
                  <a:rPr lang="ru-RU" sz="2400" dirty="0"/>
                  <a:t>Статична характеристика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sz="2400" dirty="0" err="1"/>
                  <a:t>даного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перетворювача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лінійна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оскільки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чутливість</a:t>
                </a:r>
                <a:endParaRPr lang="ru-RU" sz="2400" dirty="0" smtClean="0"/>
              </a:p>
              <a:p>
                <a:pPr marL="539496" indent="-457200" algn="just">
                  <a:buFont typeface="+mj-lt"/>
                  <a:buAutoNum type="arabicPeriod"/>
                </a:pPr>
                <a:endParaRPr lang="ru-RU" sz="2400" dirty="0"/>
              </a:p>
              <a:p>
                <a:pPr marL="539496" indent="-457200" algn="just">
                  <a:buFont typeface="+mj-lt"/>
                  <a:buAutoNum type="arabicPeriod"/>
                </a:pPr>
                <a:endParaRPr lang="ru-RU" sz="2400" dirty="0" smtClean="0"/>
              </a:p>
              <a:p>
                <a:pPr marL="539496" indent="-457200" algn="just">
                  <a:buFont typeface="+mj-lt"/>
                  <a:buAutoNum type="arabicPeriod"/>
                </a:pPr>
                <a:endParaRPr lang="ru-RU" sz="2400" dirty="0"/>
              </a:p>
              <a:p>
                <a:pPr marL="539496" indent="-457200" algn="just">
                  <a:buFont typeface="+mj-lt"/>
                  <a:buAutoNum type="arabicPeriod"/>
                </a:pPr>
                <a:r>
                  <a:rPr lang="ru-RU" sz="2400" dirty="0" smtClean="0"/>
                  <a:t>Через </a:t>
                </a:r>
                <a:r>
                  <a:rPr lang="ru-RU" sz="2400" dirty="0"/>
                  <a:t>те,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чутливість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магнітоелектричних</a:t>
                </a:r>
                <a:r>
                  <a:rPr lang="ru-RU" sz="2400" dirty="0"/>
                  <a:t> ВП </a:t>
                </a:r>
                <a:r>
                  <a:rPr lang="ru-RU" sz="2400" dirty="0" err="1"/>
                  <a:t>постійна</a:t>
                </a:r>
                <a:r>
                  <a:rPr lang="ru-RU" sz="2400" dirty="0"/>
                  <a:t>, </a:t>
                </a:r>
                <a:r>
                  <a:rPr lang="ru-RU" sz="2400" dirty="0" smtClean="0"/>
                  <a:t>вони </a:t>
                </a:r>
                <a:r>
                  <a:rPr lang="ru-RU" sz="2400" dirty="0" err="1"/>
                  <a:t>мають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рівномірну</a:t>
                </a:r>
                <a:r>
                  <a:rPr lang="ru-RU" sz="2400" dirty="0"/>
                  <a:t> шкалу.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0"/>
                <a:ext cx="7920880" cy="6248400"/>
              </a:xfrm>
              <a:blipFill rotWithShape="0">
                <a:blip r:embed="rId2"/>
                <a:stretch>
                  <a:fillRect t="-780" r="-11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47" y="2924944"/>
            <a:ext cx="3287210" cy="1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12365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До переваг магнітоелектричних ВП </a:t>
            </a:r>
            <a:r>
              <a:rPr lang="uk-UA" sz="2400" dirty="0"/>
              <a:t>(</a:t>
            </a:r>
            <a:r>
              <a:rPr lang="uk-UA" sz="2400" dirty="0" smtClean="0"/>
              <a:t>порівняно з іншими типами </a:t>
            </a:r>
            <a:r>
              <a:rPr lang="uk-UA" sz="2400" dirty="0" smtClean="0"/>
              <a:t>електромеханічних </a:t>
            </a:r>
            <a:r>
              <a:rPr lang="uk-UA" sz="2400" dirty="0"/>
              <a:t>ВП) відносять також високу чутливість, мале </a:t>
            </a:r>
            <a:r>
              <a:rPr lang="uk-UA" sz="2400" dirty="0" smtClean="0"/>
              <a:t>споживання </a:t>
            </a:r>
            <a:r>
              <a:rPr lang="uk-UA" sz="2400" dirty="0"/>
              <a:t>енергії від об’єкта вимірювання, малий вплив на покази приладів </a:t>
            </a:r>
            <a:r>
              <a:rPr lang="uk-UA" sz="2400" dirty="0" smtClean="0"/>
              <a:t>зовнішніх </a:t>
            </a:r>
            <a:r>
              <a:rPr lang="uk-UA" sz="2400" dirty="0"/>
              <a:t>магнітних полів</a:t>
            </a:r>
            <a:r>
              <a:rPr lang="uk-UA" sz="2400" dirty="0" smtClean="0"/>
              <a:t>).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До недоліків відносять такі: неможливість вимірювання змінних </a:t>
            </a:r>
            <a:r>
              <a:rPr lang="uk-UA" sz="2400" dirty="0" smtClean="0"/>
              <a:t>струмів </a:t>
            </a:r>
            <a:r>
              <a:rPr lang="uk-UA" sz="2400" dirty="0"/>
              <a:t>(без додаткових перетворювачів), мала здатність до </a:t>
            </a:r>
            <a:r>
              <a:rPr lang="uk-UA" sz="2400" dirty="0" smtClean="0"/>
              <a:t>перевантажень</a:t>
            </a:r>
            <a:r>
              <a:rPr lang="uk-UA" sz="2400" dirty="0"/>
              <a:t>, відносно висока вартість та складність вимірювального механізму.</a:t>
            </a:r>
          </a:p>
        </p:txBody>
      </p:sp>
    </p:spTree>
    <p:extLst>
      <p:ext uri="{BB962C8B-B14F-4D97-AF65-F5344CB8AC3E}">
        <p14:creationId xmlns:p14="http://schemas.microsoft.com/office/powerpoint/2010/main" val="27564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115</Words>
  <Application>Microsoft Office PowerPoint</Application>
  <PresentationFormat>Экран (4:3)</PresentationFormat>
  <Paragraphs>132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Cambria Math</vt:lpstr>
      <vt:lpstr>Corbel</vt:lpstr>
      <vt:lpstr>Gill Sans MT</vt:lpstr>
      <vt:lpstr>Verdana</vt:lpstr>
      <vt:lpstr>Wingdings 2</vt:lpstr>
      <vt:lpstr>Солнцестояние</vt:lpstr>
      <vt:lpstr>Основи метрології</vt:lpstr>
      <vt:lpstr>Магнітоелектричні прилади, Магнітоелектричний вимірювальний перетворювач </vt:lpstr>
      <vt:lpstr>Основні елементи конструкції магнітоелектричного вимірювального перетворювача: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Магнітоелектричні амперметри</vt:lpstr>
      <vt:lpstr>Презентация PowerPoint</vt:lpstr>
      <vt:lpstr>Презентация PowerPoint</vt:lpstr>
      <vt:lpstr>Презентация PowerPoint</vt:lpstr>
      <vt:lpstr> Магнітоелектричні вольтметри </vt:lpstr>
      <vt:lpstr>Презентация PowerPoint</vt:lpstr>
      <vt:lpstr>Презентация PowerPoint</vt:lpstr>
      <vt:lpstr>Магнітоелектричні гальванометри</vt:lpstr>
      <vt:lpstr>Презентация PowerPoint</vt:lpstr>
      <vt:lpstr>Презентация PowerPoint</vt:lpstr>
      <vt:lpstr> Індукційний момент заспокоєння</vt:lpstr>
      <vt:lpstr>Презентация PowerPoint</vt:lpstr>
      <vt:lpstr>Презентация PowerPoint</vt:lpstr>
      <vt:lpstr>Магнітоелектричні омметри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логометричного омметра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2015-01-05T10:06:48Z</dcterms:created>
  <dcterms:modified xsi:type="dcterms:W3CDTF">2015-02-11T15:26:55Z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