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37" d="100"/>
          <a:sy n="37" d="100"/>
        </p:scale>
        <p:origin x="-130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10/1/2020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10/1/2020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743168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uk-UA" dirty="0" smtClean="0">
              <a:latin typeface="Corbel" panose="020B0503020204020204" pitchFamily="34" charset="0"/>
            </a:endParaRPr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smtClean="0"/>
              <a:t>Аерокосмічний факультет</a:t>
            </a:r>
            <a:endParaRPr lang="uk-UA" dirty="0" smtClean="0"/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uk-UA" sz="3100" dirty="0"/>
              <a:t>Методи експериментальної інформатики: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Розпізнавання об’єктів</a:t>
            </a:r>
            <a:r>
              <a:rPr lang="uk-UA" sz="2000" dirty="0" smtClean="0"/>
              <a:t> – відображення даного об’єкта за сукупністю</a:t>
            </a:r>
            <a:r>
              <a:rPr lang="ru-RU" sz="2000" dirty="0" smtClean="0"/>
              <a:t> </a:t>
            </a:r>
            <a:r>
              <a:rPr lang="uk-UA" sz="2000" dirty="0" smtClean="0"/>
              <a:t>його властивостей одним із класів множини цих об’єктів. </a:t>
            </a:r>
          </a:p>
          <a:p>
            <a:pPr algn="just"/>
            <a:r>
              <a:rPr lang="uk-UA" sz="2400" b="1" dirty="0" smtClean="0"/>
              <a:t>Випробування</a:t>
            </a:r>
            <a:r>
              <a:rPr lang="uk-UA" sz="2000" dirty="0" smtClean="0"/>
              <a:t> </a:t>
            </a:r>
            <a:r>
              <a:rPr lang="uk-UA" sz="2000" dirty="0"/>
              <a:t>– відображення стану досліджуваного об’єкта під час дії на </a:t>
            </a:r>
            <a:r>
              <a:rPr lang="uk-UA" sz="2000" dirty="0" smtClean="0"/>
              <a:t>нього </a:t>
            </a:r>
            <a:r>
              <a:rPr lang="uk-UA" sz="2000" dirty="0"/>
              <a:t>сукупності регламентованих факторів сертифікатом. </a:t>
            </a:r>
          </a:p>
          <a:p>
            <a:pPr algn="just"/>
            <a:r>
              <a:rPr lang="uk-UA" sz="2400" b="1" dirty="0"/>
              <a:t>Експериментальні дослідження </a:t>
            </a:r>
            <a:r>
              <a:rPr lang="uk-UA" sz="2000" dirty="0"/>
              <a:t>– відображення складного матеріального </a:t>
            </a:r>
            <a:r>
              <a:rPr lang="uk-UA" sz="2000" dirty="0" smtClean="0"/>
              <a:t>об’єкта </a:t>
            </a:r>
            <a:r>
              <a:rPr lang="uk-UA" sz="2000" dirty="0"/>
              <a:t>або ситуації, що характеризується сукупністю взаємопов’язаних </a:t>
            </a:r>
            <a:r>
              <a:rPr lang="uk-UA" sz="2000" dirty="0" smtClean="0"/>
              <a:t>величин</a:t>
            </a:r>
            <a:r>
              <a:rPr lang="uk-UA" sz="2000" dirty="0"/>
              <a:t>, системою відповідних моделей. </a:t>
            </a:r>
          </a:p>
        </p:txBody>
      </p:sp>
    </p:spTree>
    <p:extLst>
      <p:ext uri="{BB962C8B-B14F-4D97-AF65-F5344CB8AC3E}">
        <p14:creationId xmlns:p14="http://schemas.microsoft.com/office/powerpoint/2010/main" val="24479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терміни: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b="1" dirty="0" smtClean="0"/>
              <a:t>	Метрологія</a:t>
            </a:r>
            <a:r>
              <a:rPr lang="uk-UA" sz="2400" dirty="0" smtClean="0"/>
              <a:t> (від грецьких </a:t>
            </a:r>
            <a:r>
              <a:rPr lang="uk-UA" sz="2400" dirty="0" err="1" smtClean="0"/>
              <a:t>метрон</a:t>
            </a:r>
            <a:r>
              <a:rPr lang="uk-UA" sz="2400" dirty="0" smtClean="0"/>
              <a:t> – міра і логос – учення) – наука про вимірювання, методи й засоби забезпечення їх єдності та способи досягнення необхідної точності. </a:t>
            </a:r>
          </a:p>
          <a:p>
            <a:pPr marL="82296" indent="0" algn="just">
              <a:buNone/>
            </a:pPr>
            <a:r>
              <a:rPr lang="uk-UA" sz="2800" b="1" dirty="0" smtClean="0"/>
              <a:t>	Законодавча  метрологія </a:t>
            </a:r>
            <a:r>
              <a:rPr lang="uk-UA" sz="2400" dirty="0" smtClean="0"/>
              <a:t>– частина  метрології,  що  містить  положення, правила, вимоги та норми, які регламентуються і контролюються державою для забезпечення єдності вимірювань.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304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3285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b="1" dirty="0" smtClean="0"/>
              <a:t>	Нормативною  основою  </a:t>
            </a:r>
            <a:r>
              <a:rPr lang="uk-UA" sz="2400" dirty="0" smtClean="0"/>
              <a:t>метрології  є  державні  стандарти  та  інші документи державної системи забезпечення єдності вимірювань (ДСВ), відповідні  нормативні  документи  Держстандарту  України,  методичні вказівки та рекомендації.</a:t>
            </a:r>
          </a:p>
          <a:p>
            <a:pPr marL="82296" indent="0" algn="just">
              <a:buNone/>
            </a:pPr>
            <a:r>
              <a:rPr lang="uk-UA" sz="2800" b="1" dirty="0" smtClean="0"/>
              <a:t>	Організаційною основою </a:t>
            </a:r>
            <a:r>
              <a:rPr lang="uk-UA" sz="2400" dirty="0" smtClean="0"/>
              <a:t>метрології є метрологічна служба України.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9724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8326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b="1" dirty="0" smtClean="0"/>
              <a:t>	Технічною основою </a:t>
            </a:r>
            <a:r>
              <a:rPr lang="uk-UA" sz="2400" dirty="0" smtClean="0"/>
              <a:t>метрології є: система державних еталонів одиниць фізичних величин, яка забезпечує їх відтворення з найвищою точністю; система робочих еталонів і зразкових засобів вимірювань, за допомогою яких здійснюється передача розмірів одиниць фізичних величин  робочим  засобам  вимірювань;  система  стандартних  зразків  складу та  властивостей  речовин  і  матеріалів,  що  забезпечує  відтворення  одиниць фізичних величин, які характеризують склад і властивості речовин і матеріалів; система робочих засобів вимірювальної техніки, які використовуються під час розроблення, виробництва, випробувань і експлуатації продукції, наукових досліджень та інших видів діяльності.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363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b="1" dirty="0" smtClean="0"/>
              <a:t>	Предметом метрології </a:t>
            </a:r>
            <a:r>
              <a:rPr lang="uk-UA" sz="2400" dirty="0" smtClean="0"/>
              <a:t>є отримання кількісної і якісної інформації про властивості об’єктів і процесів, встановлення й застосування наукових і організаційних  основ, технічних засобів, правил і норм, необхідних для досягнення єдності і необхідної точності. </a:t>
            </a:r>
          </a:p>
          <a:p>
            <a:pPr marL="82296" indent="0" algn="just">
              <a:buNone/>
            </a:pPr>
            <a:r>
              <a:rPr lang="uk-UA" sz="2800" b="1" dirty="0" smtClean="0"/>
              <a:t>	Методи метрології </a:t>
            </a:r>
            <a:r>
              <a:rPr lang="uk-UA" sz="2400" dirty="0" smtClean="0"/>
              <a:t>– це сукупність фізичних і математичних методів, що використовуються для отримання вимірювальної інформації. До них належать: методи вимірювання, відтворення величин заданого розміру, порівняння величин, вимірювальне перетворення, обробка результатів спостережень, планування вимірювального експерименту.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886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Засоби  метрології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b="1" dirty="0" smtClean="0"/>
              <a:t>	Засоби  метрології </a:t>
            </a:r>
            <a:r>
              <a:rPr lang="uk-UA" sz="2400" dirty="0" smtClean="0"/>
              <a:t>– різноманітні  засоби  вимірювань  і  контролю, які вдосконалюються й розвиваються на основі об’єктивних законів. </a:t>
            </a:r>
          </a:p>
          <a:p>
            <a:pPr marL="82296" indent="0" algn="just">
              <a:buNone/>
            </a:pPr>
            <a:r>
              <a:rPr lang="uk-UA" sz="2400" dirty="0" smtClean="0"/>
              <a:t>	Засоби  метрології  включають:  сукупність  засобів вимірювання й контролю; систему державних еталонів одиниць фізичних величин; систему передачі розмірів одиниць фізичних величин від еталонів усім засобам вимірювання за допомогою зразкових засобів перевірки; систему обов’язкової державної і відомчої повірки або метрологічної атестації засобів вимірювання; систему стандартних зразків складу і властивостей речовин, матеріалів.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462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uk-UA" dirty="0" smtClean="0"/>
              <a:t>Напрямки метрології: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544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теорія </a:t>
            </a:r>
            <a:r>
              <a:rPr lang="uk-UA" sz="2400" dirty="0"/>
              <a:t>вимірювань;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теорія похибок</a:t>
            </a:r>
            <a:r>
              <a:rPr lang="uk-UA" sz="2400" dirty="0"/>
              <a:t>; 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інформаційна  </a:t>
            </a:r>
            <a:r>
              <a:rPr lang="uk-UA" sz="2400" dirty="0"/>
              <a:t>теорія  вимірювань; 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теорія  інформаційно-вимірювальних  </a:t>
            </a:r>
            <a:r>
              <a:rPr lang="uk-UA" sz="2400" dirty="0"/>
              <a:t>систем; 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статистичні  </a:t>
            </a:r>
            <a:r>
              <a:rPr lang="uk-UA" sz="2400" dirty="0"/>
              <a:t>вимірювання;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/>
              <a:t>вимірювання  </a:t>
            </a:r>
            <a:r>
              <a:rPr lang="uk-UA" sz="2400" dirty="0" smtClean="0"/>
              <a:t>електричних </a:t>
            </a:r>
            <a:r>
              <a:rPr lang="uk-UA" sz="2400" dirty="0"/>
              <a:t>величин;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вимірювання </a:t>
            </a:r>
            <a:r>
              <a:rPr lang="uk-UA" sz="2400" dirty="0"/>
              <a:t>магнітних величин;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вимірювання неелектричних </a:t>
            </a:r>
            <a:r>
              <a:rPr lang="uk-UA" sz="2400" dirty="0"/>
              <a:t>величин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800" b="1" dirty="0" smtClean="0"/>
              <a:t>	Єдність </a:t>
            </a:r>
            <a:r>
              <a:rPr lang="uk-UA" sz="2800" b="1" dirty="0"/>
              <a:t>вимірювань </a:t>
            </a:r>
            <a:r>
              <a:rPr lang="uk-UA" sz="2400" dirty="0"/>
              <a:t>– це стан вимірювань, за яким їх результати подаються в узаконених одиницях, а похибки вимірювань відомі із заданою ймовірністю.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608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882" y="116632"/>
            <a:ext cx="7498080" cy="562074"/>
          </a:xfrm>
        </p:spPr>
        <p:txBody>
          <a:bodyPr>
            <a:noAutofit/>
          </a:bodyPr>
          <a:lstStyle/>
          <a:p>
            <a:r>
              <a:rPr lang="uk-UA" sz="3100" dirty="0" smtClean="0"/>
              <a:t>Методи експериментальної інформатики:</a:t>
            </a:r>
            <a:endParaRPr lang="uk-UA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78706"/>
            <a:ext cx="7498080" cy="606266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b="1" dirty="0" smtClean="0"/>
              <a:t>Сприйняття</a:t>
            </a:r>
            <a:r>
              <a:rPr lang="uk-UA" sz="2000" dirty="0" smtClean="0"/>
              <a:t> – відображення </a:t>
            </a:r>
            <a:r>
              <a:rPr lang="uk-UA" sz="2000" dirty="0"/>
              <a:t>найпростіших характеристик </a:t>
            </a:r>
            <a:r>
              <a:rPr lang="uk-UA" sz="2000" dirty="0" smtClean="0"/>
              <a:t>довколишнього </a:t>
            </a:r>
            <a:r>
              <a:rPr lang="uk-UA" sz="2000" dirty="0"/>
              <a:t>середовища органами почуттів людини або спеціальними технічними </a:t>
            </a:r>
            <a:r>
              <a:rPr lang="uk-UA" sz="2000" dirty="0" smtClean="0"/>
              <a:t>засобами </a:t>
            </a:r>
            <a:r>
              <a:rPr lang="uk-UA" sz="2000" dirty="0"/>
              <a:t>(сенсорами, індикаторами) – сигналами, зручними для </a:t>
            </a:r>
            <a:r>
              <a:rPr lang="uk-UA" sz="2000" dirty="0" smtClean="0"/>
              <a:t>подальшого </a:t>
            </a:r>
            <a:r>
              <a:rPr lang="uk-UA" sz="2000" dirty="0"/>
              <a:t>використання. </a:t>
            </a:r>
          </a:p>
          <a:p>
            <a:pPr marL="82296" indent="0" algn="just">
              <a:buNone/>
            </a:pPr>
            <a:r>
              <a:rPr lang="uk-UA" sz="2400" b="1" dirty="0"/>
              <a:t>Порівняння</a:t>
            </a:r>
            <a:r>
              <a:rPr lang="uk-UA" sz="2000" dirty="0"/>
              <a:t> – відображення подібності чи відмінності об’єктів логічним </a:t>
            </a:r>
            <a:r>
              <a:rPr lang="uk-UA" sz="2000" dirty="0" smtClean="0"/>
              <a:t>висновком</a:t>
            </a:r>
            <a:r>
              <a:rPr lang="uk-UA" sz="2000" dirty="0"/>
              <a:t>. </a:t>
            </a:r>
            <a:endParaRPr lang="uk-UA" sz="2000" dirty="0" smtClean="0"/>
          </a:p>
          <a:p>
            <a:pPr marL="82296" indent="0" algn="just">
              <a:buNone/>
            </a:pPr>
            <a:r>
              <a:rPr lang="ru-RU" sz="2400" b="1" dirty="0" err="1"/>
              <a:t>Відтворення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об’єктів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 smtClean="0"/>
              <a:t>характеризуються</a:t>
            </a:r>
            <a:r>
              <a:rPr lang="ru-RU" sz="2000" dirty="0" smtClean="0"/>
              <a:t> </a:t>
            </a:r>
            <a:r>
              <a:rPr lang="ru-RU" sz="2000" dirty="0" err="1"/>
              <a:t>фізичною</a:t>
            </a:r>
            <a:r>
              <a:rPr lang="ru-RU" sz="2000" dirty="0"/>
              <a:t> величиною наперед </a:t>
            </a:r>
            <a:r>
              <a:rPr lang="ru-RU" sz="2000" dirty="0" err="1"/>
              <a:t>заданого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 smtClean="0"/>
              <a:t>спеціального</a:t>
            </a:r>
            <a:r>
              <a:rPr lang="ru-RU" sz="2000" dirty="0" smtClean="0"/>
              <a:t> </a:t>
            </a:r>
            <a:r>
              <a:rPr lang="ru-RU" sz="2000" dirty="0" err="1"/>
              <a:t>технічного</a:t>
            </a:r>
            <a:r>
              <a:rPr lang="ru-RU" sz="2000" dirty="0"/>
              <a:t> </a:t>
            </a:r>
            <a:r>
              <a:rPr lang="ru-RU" sz="2000" dirty="0" err="1"/>
              <a:t>засобу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 smtClean="0"/>
              <a:t>.</a:t>
            </a:r>
          </a:p>
          <a:p>
            <a:pPr marL="82296" indent="0" algn="just">
              <a:buNone/>
            </a:pPr>
            <a:r>
              <a:rPr lang="ru-RU" sz="2400" b="1" dirty="0" err="1"/>
              <a:t>Спостереження</a:t>
            </a:r>
            <a:r>
              <a:rPr lang="ru-RU" sz="2000" dirty="0"/>
              <a:t> – </a:t>
            </a:r>
            <a:r>
              <a:rPr lang="ru-RU" sz="2000" dirty="0" err="1"/>
              <a:t>відображення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, </a:t>
            </a:r>
            <a:r>
              <a:rPr lang="ru-RU" sz="2000" dirty="0" err="1"/>
              <a:t>залежності</a:t>
            </a:r>
            <a:r>
              <a:rPr lang="ru-RU" sz="2000" dirty="0"/>
              <a:t>, стану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 </a:t>
            </a:r>
            <a:r>
              <a:rPr lang="ru-RU" sz="2000" dirty="0" err="1"/>
              <a:t>словесним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графічним</a:t>
            </a:r>
            <a:r>
              <a:rPr lang="ru-RU" sz="2000" dirty="0"/>
              <a:t> </a:t>
            </a:r>
            <a:r>
              <a:rPr lang="ru-RU" sz="2000" dirty="0" err="1"/>
              <a:t>описом</a:t>
            </a:r>
            <a:r>
              <a:rPr lang="ru-RU" sz="2000" dirty="0"/>
              <a:t>. 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400" b="1" dirty="0" err="1"/>
              <a:t>Лічба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відображення</a:t>
            </a:r>
            <a:r>
              <a:rPr lang="ru-RU" sz="2000" dirty="0"/>
              <a:t> </a:t>
            </a:r>
            <a:r>
              <a:rPr lang="ru-RU" sz="2000" dirty="0" err="1"/>
              <a:t>кількісної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якісно</a:t>
            </a:r>
            <a:r>
              <a:rPr lang="ru-RU" sz="2000" dirty="0"/>
              <a:t> </a:t>
            </a:r>
            <a:r>
              <a:rPr lang="ru-RU" sz="2000" dirty="0" err="1"/>
              <a:t>однорідних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 числом.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6978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62074"/>
          </a:xfrm>
        </p:spPr>
        <p:txBody>
          <a:bodyPr>
            <a:noAutofit/>
          </a:bodyPr>
          <a:lstStyle/>
          <a:p>
            <a:r>
              <a:rPr lang="uk-UA" sz="3100" dirty="0"/>
              <a:t>Методи експериментальної інформатики: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78706"/>
            <a:ext cx="7498080" cy="599065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b="1" dirty="0" err="1" smtClean="0"/>
              <a:t>Вимірювання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err="1"/>
              <a:t>відображення</a:t>
            </a:r>
            <a:r>
              <a:rPr lang="ru-RU" sz="2000" dirty="0"/>
              <a:t>  </a:t>
            </a:r>
            <a:r>
              <a:rPr lang="ru-RU" sz="2000" dirty="0" err="1"/>
              <a:t>вимірюваних</a:t>
            </a:r>
            <a:r>
              <a:rPr lang="ru-RU" sz="2000" dirty="0"/>
              <a:t>  величин </a:t>
            </a:r>
            <a:r>
              <a:rPr lang="ru-RU" sz="2000" dirty="0" err="1"/>
              <a:t>їхніми</a:t>
            </a:r>
            <a:r>
              <a:rPr lang="ru-RU" sz="2000" dirty="0"/>
              <a:t>  </a:t>
            </a:r>
            <a:r>
              <a:rPr lang="ru-RU" sz="2000" dirty="0" err="1" smtClean="0"/>
              <a:t>значеннями</a:t>
            </a:r>
            <a:r>
              <a:rPr lang="ru-RU" sz="2000" dirty="0" smtClean="0"/>
              <a:t> </a:t>
            </a:r>
            <a:r>
              <a:rPr lang="ru-RU" sz="2000" dirty="0"/>
              <a:t>шляхом </a:t>
            </a:r>
            <a:r>
              <a:rPr lang="ru-RU" sz="2000" dirty="0" err="1"/>
              <a:t>експерименту</a:t>
            </a:r>
            <a:r>
              <a:rPr lang="ru-RU" sz="2000" dirty="0"/>
              <a:t> та </a:t>
            </a:r>
            <a:r>
              <a:rPr lang="ru-RU" sz="2000" dirty="0" err="1"/>
              <a:t>обчислень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 smtClean="0"/>
              <a:t>технічних</a:t>
            </a:r>
            <a:r>
              <a:rPr lang="ru-RU" sz="2000" dirty="0" smtClean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. 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400" b="1" dirty="0"/>
              <a:t>Контроль</a:t>
            </a:r>
            <a:r>
              <a:rPr lang="ru-RU" sz="2000" dirty="0"/>
              <a:t> – </a:t>
            </a:r>
            <a:r>
              <a:rPr lang="ru-RU" sz="2000" dirty="0" err="1"/>
              <a:t>відображення</a:t>
            </a:r>
            <a:r>
              <a:rPr lang="ru-RU" sz="2000" dirty="0"/>
              <a:t>  </a:t>
            </a:r>
            <a:r>
              <a:rPr lang="ru-RU" sz="2000" dirty="0" err="1"/>
              <a:t>відповідності</a:t>
            </a:r>
            <a:r>
              <a:rPr lang="ru-RU" sz="2000" dirty="0"/>
              <a:t>  </a:t>
            </a:r>
            <a:r>
              <a:rPr lang="ru-RU" sz="2000" dirty="0" err="1"/>
              <a:t>між</a:t>
            </a:r>
            <a:r>
              <a:rPr lang="ru-RU" sz="2000" dirty="0"/>
              <a:t>  станом  </a:t>
            </a:r>
            <a:r>
              <a:rPr lang="ru-RU" sz="2000" dirty="0" err="1"/>
              <a:t>об’єкта</a:t>
            </a:r>
            <a:r>
              <a:rPr lang="ru-RU" sz="2000" dirty="0"/>
              <a:t>  і  </a:t>
            </a:r>
            <a:r>
              <a:rPr lang="ru-RU" sz="2000" dirty="0" err="1"/>
              <a:t>заданою</a:t>
            </a:r>
            <a:r>
              <a:rPr lang="ru-RU" sz="2000" dirty="0"/>
              <a:t> </a:t>
            </a:r>
            <a:r>
              <a:rPr lang="ru-RU" sz="2000" dirty="0" smtClean="0"/>
              <a:t>нормою </a:t>
            </a:r>
            <a:r>
              <a:rPr lang="ru-RU" sz="2000" dirty="0" err="1"/>
              <a:t>відповідним</a:t>
            </a:r>
            <a:r>
              <a:rPr lang="ru-RU" sz="2000" dirty="0"/>
              <a:t> </a:t>
            </a:r>
            <a:r>
              <a:rPr lang="ru-RU" sz="2000" dirty="0" err="1"/>
              <a:t>висновком</a:t>
            </a:r>
            <a:r>
              <a:rPr lang="ru-RU" sz="2000" dirty="0"/>
              <a:t> (</a:t>
            </a:r>
            <a:r>
              <a:rPr lang="ru-RU" sz="2000" dirty="0" err="1"/>
              <a:t>придатний</a:t>
            </a:r>
            <a:r>
              <a:rPr lang="ru-RU" sz="2000" dirty="0"/>
              <a:t>, </a:t>
            </a:r>
            <a:r>
              <a:rPr lang="ru-RU" sz="2000" dirty="0" err="1"/>
              <a:t>непридатний</a:t>
            </a:r>
            <a:r>
              <a:rPr lang="ru-RU" sz="2000" dirty="0"/>
              <a:t>). </a:t>
            </a:r>
            <a:endParaRPr lang="ru-RU" sz="2000" dirty="0" smtClean="0"/>
          </a:p>
          <a:p>
            <a:pPr marL="82296" indent="0" algn="just">
              <a:buNone/>
            </a:pPr>
            <a:r>
              <a:rPr lang="ru-RU" sz="2400" b="1" dirty="0" err="1"/>
              <a:t>Ідентифікація</a:t>
            </a:r>
            <a:r>
              <a:rPr lang="ru-RU" sz="2000" dirty="0"/>
              <a:t> – </a:t>
            </a:r>
            <a:r>
              <a:rPr lang="ru-RU" sz="2000" dirty="0" err="1"/>
              <a:t>відображення</a:t>
            </a:r>
            <a:r>
              <a:rPr lang="ru-RU" sz="2000" dirty="0"/>
              <a:t>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величинами,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характеризують</a:t>
            </a:r>
            <a:r>
              <a:rPr lang="ru-RU" sz="2000" dirty="0"/>
              <a:t> </a:t>
            </a:r>
            <a:r>
              <a:rPr lang="ru-RU" sz="2000" dirty="0" err="1"/>
              <a:t>матеріальний</a:t>
            </a:r>
            <a:r>
              <a:rPr lang="ru-RU" sz="2000" dirty="0"/>
              <a:t> </a:t>
            </a:r>
            <a:r>
              <a:rPr lang="ru-RU" sz="2000" dirty="0" err="1"/>
              <a:t>об’єкт</a:t>
            </a:r>
            <a:r>
              <a:rPr lang="ru-RU" sz="2000" dirty="0"/>
              <a:t>,  </a:t>
            </a:r>
            <a:r>
              <a:rPr lang="ru-RU" sz="2000" dirty="0" err="1"/>
              <a:t>математичною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логічною</a:t>
            </a:r>
            <a:r>
              <a:rPr lang="ru-RU" sz="2000" dirty="0"/>
              <a:t> </a:t>
            </a:r>
            <a:r>
              <a:rPr lang="ru-RU" sz="2000" dirty="0" err="1"/>
              <a:t>моделлю</a:t>
            </a:r>
            <a:r>
              <a:rPr lang="ru-RU" sz="2000" dirty="0"/>
              <a:t>. </a:t>
            </a:r>
          </a:p>
          <a:p>
            <a:pPr marL="82296" indent="0" algn="just">
              <a:buNone/>
            </a:pPr>
            <a:r>
              <a:rPr lang="ru-RU" sz="2400" b="1" dirty="0" err="1"/>
              <a:t>Діагностика</a:t>
            </a:r>
            <a:r>
              <a:rPr lang="ru-RU" sz="2000" dirty="0"/>
              <a:t> – </a:t>
            </a:r>
            <a:r>
              <a:rPr lang="ru-RU" sz="2000" dirty="0" err="1"/>
              <a:t>відображення</a:t>
            </a:r>
            <a:r>
              <a:rPr lang="ru-RU" sz="2000" dirty="0"/>
              <a:t> </a:t>
            </a:r>
            <a:r>
              <a:rPr lang="ru-RU" sz="2000" dirty="0" err="1"/>
              <a:t>загального</a:t>
            </a:r>
            <a:r>
              <a:rPr lang="ru-RU" sz="2000" dirty="0"/>
              <a:t> стану </a:t>
            </a:r>
            <a:r>
              <a:rPr lang="ru-RU" sz="2000" dirty="0" err="1"/>
              <a:t>об’єкта</a:t>
            </a:r>
            <a:r>
              <a:rPr lang="ru-RU" sz="2000" dirty="0"/>
              <a:t> та причин </a:t>
            </a:r>
            <a:r>
              <a:rPr lang="ru-RU" sz="2000" dirty="0" err="1"/>
              <a:t>цього</a:t>
            </a:r>
            <a:r>
              <a:rPr lang="ru-RU" sz="2000" dirty="0"/>
              <a:t> стану </a:t>
            </a:r>
            <a:r>
              <a:rPr lang="ru-RU" sz="2000" dirty="0" err="1"/>
              <a:t>діагнозом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зазначенням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стану і </a:t>
            </a:r>
            <a:r>
              <a:rPr lang="ru-RU" sz="2000" dirty="0" err="1"/>
              <a:t>локалізацією</a:t>
            </a:r>
            <a:r>
              <a:rPr lang="ru-RU" sz="2000" dirty="0"/>
              <a:t> </a:t>
            </a:r>
            <a:r>
              <a:rPr lang="ru-RU" sz="2000" dirty="0" err="1"/>
              <a:t>відхилень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норм.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364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BF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291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Основи метрології</vt:lpstr>
      <vt:lpstr>Основні терміни:</vt:lpstr>
      <vt:lpstr>Презентация PowerPoint</vt:lpstr>
      <vt:lpstr>Презентация PowerPoint</vt:lpstr>
      <vt:lpstr>Презентация PowerPoint</vt:lpstr>
      <vt:lpstr>Засоби  метрології</vt:lpstr>
      <vt:lpstr>Напрямки метрології:</vt:lpstr>
      <vt:lpstr>Методи експериментальної інформатики:</vt:lpstr>
      <vt:lpstr>Методи експериментальної інформатики:</vt:lpstr>
      <vt:lpstr>Методи експериментальної інформатики: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2020-10-01T07:22:46Z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