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44" r:id="rId2"/>
  </p:sldMasterIdLst>
  <p:notesMasterIdLst>
    <p:notesMasterId r:id="rId13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Автор" initials="A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3" autoAdjust="0"/>
    <p:restoredTop sz="94704" autoAdjust="0"/>
  </p:normalViewPr>
  <p:slideViewPr>
    <p:cSldViewPr>
      <p:cViewPr varScale="1">
        <p:scale>
          <a:sx n="37" d="100"/>
          <a:sy n="37" d="100"/>
        </p:scale>
        <p:origin x="-1308" y="-2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15-01-05T12:13:00.151" idx="1">
    <p:pos x="10" y="10"/>
    <p:text/>
    <p:extLst>
      <p:ext uri="{C676402C-5697-4E1C-873F-D02D1690AC5C}">
        <p15:threadingInfo xmlns:p15="http://schemas.microsoft.com/office/powerpoint/2012/main" timeZoneBias="-12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A7A704-9F1C-4FD3-85D1-57AF2D7FD0E8}" type="datetimeFigureOut">
              <a:rPr lang="en-US" smtClean="0"/>
              <a:pPr/>
              <a:t>10/1/2020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EBFB8C-BBFF-4397-A51C-1E92596422A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577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4863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5608" y="435936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ru-RU" noProof="1" smtClean="0"/>
              <a:t>Образец заголовка</a:t>
            </a:r>
            <a:endParaRPr lang="en-US" dirty="0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/>
          <a:lstStyle>
            <a:lvl1pPr marL="7315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noProof="1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10/1/2020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50000" t="50000" r="100000" b="1250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100138"/>
            <a:ext cx="6400800" cy="1509712"/>
          </a:xfrm>
        </p:spPr>
        <p:txBody>
          <a:bodyPr anchor="b"/>
          <a:lstStyle>
            <a:lvl1pPr marL="27432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50000" t="50000" r="100000" b="1250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e 8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85000" t="100000" r="1000000" b="30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33974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10/1/2020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283464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283464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10/1/2020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10/1/2020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10/1/2020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35100"/>
            <a:ext cx="3810000" cy="698500"/>
          </a:xfrm>
        </p:spPr>
        <p:txBody>
          <a:bodyPr/>
          <a:lstStyle>
            <a:lvl1pPr marL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10/1/2020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10/1/2020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0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latinLnBrk="0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hap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/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85000" t="100000" r="1000000" b="30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ru-RU" noProof="1" smtClean="0"/>
              <a:t>Образец заголовка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/>
            <a:r>
              <a:rPr lang="ru-RU" noProof="1" smtClean="0"/>
              <a:t>Образец текста</a:t>
            </a:r>
          </a:p>
          <a:p>
            <a:pPr lvl="1"/>
            <a:r>
              <a:rPr lang="ru-RU" noProof="1" smtClean="0"/>
              <a:t>Второй уровень</a:t>
            </a:r>
          </a:p>
          <a:p>
            <a:pPr lvl="2"/>
            <a:r>
              <a:rPr lang="ru-RU" noProof="1" smtClean="0"/>
              <a:t>Третий уровень</a:t>
            </a:r>
          </a:p>
          <a:p>
            <a:pPr lvl="3"/>
            <a:r>
              <a:rPr lang="ru-RU" noProof="1" smtClean="0"/>
              <a:t>Четвертый уровень</a:t>
            </a:r>
          </a:p>
          <a:p>
            <a:pPr lvl="4"/>
            <a:r>
              <a:rPr lang="ru-RU" noProof="1" smtClean="0"/>
              <a:t>Пятый уровень</a:t>
            </a:r>
            <a:endParaRPr lang="en-US" dirty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>
              <a:defRPr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/>
            <a:fld id="{D80A4771-C6EF-4B99-81F4-D30BE4E017A0}" type="datetimeFigureOut">
              <a:rPr lang="en-US" smtClean="0"/>
              <a:pPr algn="r"/>
              <a:t>10/1/2020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>
              <a:defRPr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>
              <a:defRPr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/>
            <a:fld id="{990B41CA-569D-40E7-8E58-026C0338B2C8}" type="slidenum">
              <a:rPr lang="en-US" smtClean="0"/>
              <a:pPr algn="ctr"/>
              <a:t>‹#›</a:t>
            </a:fld>
            <a:endParaRPr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sz="44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ts val="3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ts val="3000"/>
        </a:lnSpc>
        <a:spcBef>
          <a:spcPts val="550"/>
        </a:spcBef>
        <a:buClr>
          <a:schemeClr val="accent1"/>
        </a:buClr>
        <a:buFont typeface="Verdana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ts val="2800"/>
        </a:lnSpc>
        <a:spcBef>
          <a:spcPct val="20000"/>
        </a:spcBef>
        <a:buClr>
          <a:schemeClr val="accent2"/>
        </a:buClr>
        <a:buFont typeface="Wingdings 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9632" y="1743168"/>
            <a:ext cx="7406640" cy="821736"/>
          </a:xfrm>
        </p:spPr>
        <p:txBody>
          <a:bodyPr/>
          <a:lstStyle/>
          <a:p>
            <a:pPr algn="ctr"/>
            <a:r>
              <a:rPr lang="uk-UA" sz="4400" kern="12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Основи</a:t>
            </a:r>
            <a:r>
              <a:rPr lang="ru-RU" sz="4400" kern="12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uk-UA" sz="4400" kern="12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метрології</a:t>
            </a:r>
            <a:endParaRPr lang="uk-U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632" y="2382832"/>
            <a:ext cx="7406640" cy="686128"/>
          </a:xfrm>
        </p:spPr>
        <p:txBody>
          <a:bodyPr/>
          <a:lstStyle/>
          <a:p>
            <a:pPr algn="ctr"/>
            <a:r>
              <a:rPr lang="uk-UA" dirty="0" smtClean="0"/>
              <a:t>Лекція</a:t>
            </a:r>
            <a:r>
              <a:rPr lang="en-US" dirty="0"/>
              <a:t> </a:t>
            </a:r>
            <a:r>
              <a:rPr lang="en-US" dirty="0" smtClean="0"/>
              <a:t>0</a:t>
            </a:r>
            <a:endParaRPr lang="uk-UA" dirty="0" smtClean="0">
              <a:latin typeface="Corbel" panose="020B0503020204020204" pitchFamily="34" charset="0"/>
            </a:endParaRPr>
          </a:p>
          <a:p>
            <a:pPr algn="ctr"/>
            <a:endParaRPr lang="uk-UA" dirty="0"/>
          </a:p>
        </p:txBody>
      </p:sp>
      <p:sp>
        <p:nvSpPr>
          <p:cNvPr id="4" name="TextBox 3"/>
          <p:cNvSpPr txBox="1"/>
          <p:nvPr/>
        </p:nvSpPr>
        <p:spPr>
          <a:xfrm>
            <a:off x="1259632" y="188640"/>
            <a:ext cx="75795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Національний авіаційний університет</a:t>
            </a:r>
          </a:p>
          <a:p>
            <a:pPr algn="ctr"/>
            <a:r>
              <a:rPr lang="uk-UA" smtClean="0"/>
              <a:t>Аерокосмічний факультет</a:t>
            </a:r>
            <a:endParaRPr lang="uk-UA" dirty="0" smtClean="0"/>
          </a:p>
          <a:p>
            <a:pPr algn="ctr"/>
            <a:r>
              <a:rPr lang="uk-UA" dirty="0" smtClean="0"/>
              <a:t>Кафедра комп’ютеризованих електротехнічних систем та технологій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5004048" y="4005064"/>
            <a:ext cx="36622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Викладач: </a:t>
            </a:r>
          </a:p>
          <a:p>
            <a:r>
              <a:rPr lang="uk-UA" dirty="0" smtClean="0"/>
              <a:t>Заслужений метролог України, </a:t>
            </a:r>
            <a:r>
              <a:rPr lang="uk-UA" dirty="0" err="1" smtClean="0"/>
              <a:t>д.т.н</a:t>
            </a:r>
            <a:r>
              <a:rPr lang="uk-UA" dirty="0" smtClean="0"/>
              <a:t>., професор</a:t>
            </a:r>
          </a:p>
          <a:p>
            <a:r>
              <a:rPr lang="uk-UA" dirty="0" err="1" smtClean="0"/>
              <a:t>Квасніков</a:t>
            </a:r>
            <a:r>
              <a:rPr lang="uk-UA" dirty="0" smtClean="0"/>
              <a:t> Володимир Павлович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634082"/>
          </a:xfrm>
        </p:spPr>
        <p:txBody>
          <a:bodyPr>
            <a:normAutofit/>
          </a:bodyPr>
          <a:lstStyle/>
          <a:p>
            <a:r>
              <a:rPr lang="uk-UA" sz="3100" dirty="0"/>
              <a:t>Методи експериментальної інформатики: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908720"/>
            <a:ext cx="7498080" cy="5339680"/>
          </a:xfrm>
        </p:spPr>
        <p:txBody>
          <a:bodyPr>
            <a:noAutofit/>
          </a:bodyPr>
          <a:lstStyle/>
          <a:p>
            <a:pPr algn="just"/>
            <a:r>
              <a:rPr lang="uk-UA" sz="2400" b="1" dirty="0" smtClean="0"/>
              <a:t>Розпізнавання об’єктів</a:t>
            </a:r>
            <a:r>
              <a:rPr lang="uk-UA" sz="2000" dirty="0" smtClean="0"/>
              <a:t> – відображення даного об’єкта за сукупністю</a:t>
            </a:r>
            <a:r>
              <a:rPr lang="ru-RU" sz="2000" dirty="0" smtClean="0"/>
              <a:t> </a:t>
            </a:r>
            <a:r>
              <a:rPr lang="uk-UA" sz="2000" dirty="0" smtClean="0"/>
              <a:t>його властивостей одним із класів множини цих об’єктів. </a:t>
            </a:r>
          </a:p>
          <a:p>
            <a:pPr algn="just"/>
            <a:r>
              <a:rPr lang="uk-UA" sz="2400" b="1" dirty="0" smtClean="0"/>
              <a:t>Випробування</a:t>
            </a:r>
            <a:r>
              <a:rPr lang="uk-UA" sz="2000" dirty="0" smtClean="0"/>
              <a:t> </a:t>
            </a:r>
            <a:r>
              <a:rPr lang="uk-UA" sz="2000" dirty="0"/>
              <a:t>– відображення стану досліджуваного об’єкта під час дії на </a:t>
            </a:r>
            <a:r>
              <a:rPr lang="uk-UA" sz="2000" dirty="0" smtClean="0"/>
              <a:t>нього </a:t>
            </a:r>
            <a:r>
              <a:rPr lang="uk-UA" sz="2000" dirty="0"/>
              <a:t>сукупності регламентованих факторів сертифікатом. </a:t>
            </a:r>
          </a:p>
          <a:p>
            <a:pPr algn="just"/>
            <a:r>
              <a:rPr lang="uk-UA" sz="2400" b="1" dirty="0"/>
              <a:t>Експериментальні дослідження </a:t>
            </a:r>
            <a:r>
              <a:rPr lang="uk-UA" sz="2000" dirty="0"/>
              <a:t>– відображення складного матеріального </a:t>
            </a:r>
            <a:r>
              <a:rPr lang="uk-UA" sz="2000" dirty="0" smtClean="0"/>
              <a:t>об’єкта </a:t>
            </a:r>
            <a:r>
              <a:rPr lang="uk-UA" sz="2000" dirty="0"/>
              <a:t>або ситуації, що характеризується сукупністю взаємопов’язаних </a:t>
            </a:r>
            <a:r>
              <a:rPr lang="uk-UA" sz="2000" dirty="0" smtClean="0"/>
              <a:t>величин</a:t>
            </a:r>
            <a:r>
              <a:rPr lang="uk-UA" sz="2000" dirty="0"/>
              <a:t>, системою відповідних моделей. </a:t>
            </a:r>
          </a:p>
        </p:txBody>
      </p:sp>
    </p:spTree>
    <p:extLst>
      <p:ext uri="{BB962C8B-B14F-4D97-AF65-F5344CB8AC3E}">
        <p14:creationId xmlns:p14="http://schemas.microsoft.com/office/powerpoint/2010/main" val="2447940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Основні терміни: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uk-UA" sz="2800" b="1" dirty="0" smtClean="0"/>
              <a:t>	Метрологія</a:t>
            </a:r>
            <a:r>
              <a:rPr lang="uk-UA" sz="2400" dirty="0" smtClean="0"/>
              <a:t> (від грецьких </a:t>
            </a:r>
            <a:r>
              <a:rPr lang="uk-UA" sz="2400" dirty="0" err="1" smtClean="0"/>
              <a:t>метрон</a:t>
            </a:r>
            <a:r>
              <a:rPr lang="uk-UA" sz="2400" dirty="0" smtClean="0"/>
              <a:t> – міра і логос – учення) – наука про вимірювання, методи й засоби забезпечення їх єдності та способи досягнення необхідної точності. </a:t>
            </a:r>
          </a:p>
          <a:p>
            <a:pPr marL="82296" indent="0" algn="just">
              <a:buNone/>
            </a:pPr>
            <a:r>
              <a:rPr lang="uk-UA" sz="2800" b="1" dirty="0" smtClean="0"/>
              <a:t>	Законодавча  метрологія </a:t>
            </a:r>
            <a:r>
              <a:rPr lang="uk-UA" sz="2400" dirty="0" smtClean="0"/>
              <a:t>– частина  метрології,  що  містить  положення, правила, вимоги та норми, які регламентуються і контролюються державою для забезпечення єдності вимірювань.</a:t>
            </a:r>
          </a:p>
          <a:p>
            <a:pPr algn="just"/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2230461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49006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1268760"/>
            <a:ext cx="7498080" cy="5328592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uk-UA" sz="2800" b="1" dirty="0" smtClean="0"/>
              <a:t>	Нормативною  основою  </a:t>
            </a:r>
            <a:r>
              <a:rPr lang="uk-UA" sz="2400" dirty="0" smtClean="0"/>
              <a:t>метрології  є  державні  стандарти  та  інші документи державної системи забезпечення єдності вимірювань (ДСВ), відповідні  нормативні  документи  Держстандарту  України,  методичні вказівки та рекомендації.</a:t>
            </a:r>
          </a:p>
          <a:p>
            <a:pPr marL="82296" indent="0" algn="just">
              <a:buNone/>
            </a:pPr>
            <a:r>
              <a:rPr lang="uk-UA" sz="2800" b="1" dirty="0" smtClean="0"/>
              <a:t>	Організаційною основою </a:t>
            </a:r>
            <a:r>
              <a:rPr lang="uk-UA" sz="2400" dirty="0" smtClean="0"/>
              <a:t>метрології є метрологічна служба України. 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972464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692696"/>
            <a:ext cx="7498080" cy="5832648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uk-UA" sz="2800" b="1" dirty="0" smtClean="0"/>
              <a:t>	Технічною основою </a:t>
            </a:r>
            <a:r>
              <a:rPr lang="uk-UA" sz="2400" dirty="0" smtClean="0"/>
              <a:t>метрології є: система державних еталонів одиниць фізичних величин, яка забезпечує їх відтворення з найвищою точністю; система робочих еталонів і зразкових засобів вимірювань, за допомогою яких здійснюється передача розмірів одиниць фізичних величин  робочим  засобам  вимірювань;  система  стандартних  зразків  складу та  властивостей  речовин  і  матеріалів,  що  забезпечує  відтворення  одиниць фізичних величин, які характеризують склад і властивості речовин і матеріалів; система робочих засобів вимірювальної техніки, які використовуються під час розроблення, виробництва, випробувань і експлуатації продукції, наукових досліджень та інших видів діяльності. </a:t>
            </a:r>
          </a:p>
          <a:p>
            <a:pPr algn="just"/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1036308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836712"/>
            <a:ext cx="7498080" cy="5688632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uk-UA" sz="2800" b="1" dirty="0" smtClean="0"/>
              <a:t>	Предметом метрології </a:t>
            </a:r>
            <a:r>
              <a:rPr lang="uk-UA" sz="2400" dirty="0" smtClean="0"/>
              <a:t>є отримання кількісної і якісної інформації про властивості об’єктів і процесів, встановлення й застосування наукових і організаційних  основ, технічних засобів, правил і норм, необхідних для досягнення єдності і необхідної точності. </a:t>
            </a:r>
          </a:p>
          <a:p>
            <a:pPr marL="82296" indent="0" algn="just">
              <a:buNone/>
            </a:pPr>
            <a:r>
              <a:rPr lang="uk-UA" sz="2800" b="1" dirty="0" smtClean="0"/>
              <a:t>	Методи метрології </a:t>
            </a:r>
            <a:r>
              <a:rPr lang="uk-UA" sz="2400" dirty="0" smtClean="0"/>
              <a:t>– це сукупність фізичних і математичних методів, що використовуються для отримання вимірювальної інформації. До них належать: методи вимірювання, відтворення величин заданого розміру, порівняння величин, вимірювальне перетворення, обробка результатів спостережень, планування вимірювального експерименту.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1788630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Засоби  метрології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uk-UA" sz="2800" b="1" dirty="0" smtClean="0"/>
              <a:t>	Засоби  метрології </a:t>
            </a:r>
            <a:r>
              <a:rPr lang="uk-UA" sz="2400" dirty="0" smtClean="0"/>
              <a:t>– різноманітні  засоби  вимірювань  і  контролю, які вдосконалюються й розвиваються на основі об’єктивних законів. </a:t>
            </a:r>
          </a:p>
          <a:p>
            <a:pPr marL="82296" indent="0" algn="just">
              <a:buNone/>
            </a:pPr>
            <a:r>
              <a:rPr lang="uk-UA" sz="2400" dirty="0" smtClean="0"/>
              <a:t>	Засоби  метрології  включають:  сукупність  засобів вимірювання й контролю; систему державних еталонів одиниць фізичних величин; систему передачі розмірів одиниць фізичних величин від еталонів усім засобам вимірювання за допомогою зразкових засобів перевірки; систему обов’язкової державної і відомчої повірки або метрологічної атестації засобів вимірювання; систему стандартних зразків складу і властивостей речовин, матеріалів. </a:t>
            </a:r>
          </a:p>
          <a:p>
            <a:pPr algn="just"/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3946297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78098"/>
          </a:xfrm>
        </p:spPr>
        <p:txBody>
          <a:bodyPr/>
          <a:lstStyle/>
          <a:p>
            <a:r>
              <a:rPr lang="uk-UA" dirty="0" smtClean="0"/>
              <a:t>Напрямки метрології: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1052736"/>
            <a:ext cx="7498080" cy="5544616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uk-UA" sz="2400" dirty="0" smtClean="0"/>
              <a:t>теорія </a:t>
            </a:r>
            <a:r>
              <a:rPr lang="uk-UA" sz="2400" dirty="0"/>
              <a:t>вимірювань; </a:t>
            </a:r>
            <a:endParaRPr lang="uk-UA" sz="2400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sz="2400" dirty="0" smtClean="0"/>
              <a:t>теорія похибок</a:t>
            </a:r>
            <a:r>
              <a:rPr lang="uk-UA" sz="2400" dirty="0"/>
              <a:t>;  </a:t>
            </a:r>
            <a:endParaRPr lang="uk-UA" sz="2400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sz="2400" dirty="0" smtClean="0"/>
              <a:t>інформаційна  </a:t>
            </a:r>
            <a:r>
              <a:rPr lang="uk-UA" sz="2400" dirty="0"/>
              <a:t>теорія  вимірювань;  </a:t>
            </a:r>
            <a:endParaRPr lang="uk-UA" sz="2400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sz="2400" dirty="0" smtClean="0"/>
              <a:t>теорія  інформаційно-вимірювальних  </a:t>
            </a:r>
            <a:r>
              <a:rPr lang="uk-UA" sz="2400" dirty="0"/>
              <a:t>систем;  </a:t>
            </a:r>
            <a:endParaRPr lang="uk-UA" sz="2400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sz="2400" dirty="0" smtClean="0"/>
              <a:t>статистичні  </a:t>
            </a:r>
            <a:r>
              <a:rPr lang="uk-UA" sz="2400" dirty="0"/>
              <a:t>вимірювання; </a:t>
            </a:r>
            <a:endParaRPr lang="uk-UA" sz="2400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sz="2400" dirty="0" smtClean="0"/>
              <a:t> </a:t>
            </a:r>
            <a:r>
              <a:rPr lang="uk-UA" sz="2400" dirty="0"/>
              <a:t>вимірювання  </a:t>
            </a:r>
            <a:r>
              <a:rPr lang="uk-UA" sz="2400" dirty="0" smtClean="0"/>
              <a:t>електричних </a:t>
            </a:r>
            <a:r>
              <a:rPr lang="uk-UA" sz="2400" dirty="0"/>
              <a:t>величин; </a:t>
            </a:r>
            <a:endParaRPr lang="uk-UA" sz="2400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sz="2400" dirty="0" smtClean="0"/>
              <a:t>вимірювання </a:t>
            </a:r>
            <a:r>
              <a:rPr lang="uk-UA" sz="2400" dirty="0"/>
              <a:t>магнітних величин; </a:t>
            </a:r>
            <a:endParaRPr lang="uk-UA" sz="2400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sz="2400" dirty="0" smtClean="0"/>
              <a:t>вимірювання неелектричних </a:t>
            </a:r>
            <a:r>
              <a:rPr lang="uk-UA" sz="2400" dirty="0"/>
              <a:t>величин</a:t>
            </a:r>
            <a:r>
              <a:rPr lang="uk-UA" sz="2400" dirty="0" smtClean="0"/>
              <a:t>.</a:t>
            </a:r>
          </a:p>
          <a:p>
            <a:pPr marL="82296" indent="0" algn="just">
              <a:buNone/>
            </a:pPr>
            <a:r>
              <a:rPr lang="uk-UA" sz="2800" b="1" dirty="0" smtClean="0"/>
              <a:t>	Єдність </a:t>
            </a:r>
            <a:r>
              <a:rPr lang="uk-UA" sz="2800" b="1" dirty="0"/>
              <a:t>вимірювань </a:t>
            </a:r>
            <a:r>
              <a:rPr lang="uk-UA" sz="2400" dirty="0"/>
              <a:t>– це стан вимірювань, за яким їх результати подаються в узаконених одиницях, а похибки вимірювань відомі із заданою ймовірністю.</a:t>
            </a:r>
          </a:p>
          <a:p>
            <a:pPr algn="just"/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2560811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4882" y="116632"/>
            <a:ext cx="7498080" cy="562074"/>
          </a:xfrm>
        </p:spPr>
        <p:txBody>
          <a:bodyPr>
            <a:noAutofit/>
          </a:bodyPr>
          <a:lstStyle/>
          <a:p>
            <a:r>
              <a:rPr lang="uk-UA" sz="3100" dirty="0" smtClean="0"/>
              <a:t>Методи експериментальної інформатики:</a:t>
            </a:r>
            <a:endParaRPr lang="uk-UA" sz="31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678706"/>
            <a:ext cx="7498080" cy="6062662"/>
          </a:xfrm>
        </p:spPr>
        <p:txBody>
          <a:bodyPr>
            <a:noAutofit/>
          </a:bodyPr>
          <a:lstStyle/>
          <a:p>
            <a:pPr marL="82296" indent="0" algn="just">
              <a:buNone/>
            </a:pPr>
            <a:r>
              <a:rPr lang="uk-UA" sz="2400" b="1" dirty="0" smtClean="0"/>
              <a:t>Сприйняття</a:t>
            </a:r>
            <a:r>
              <a:rPr lang="uk-UA" sz="2000" dirty="0" smtClean="0"/>
              <a:t> – відображення </a:t>
            </a:r>
            <a:r>
              <a:rPr lang="uk-UA" sz="2000" dirty="0"/>
              <a:t>найпростіших характеристик </a:t>
            </a:r>
            <a:r>
              <a:rPr lang="uk-UA" sz="2000" dirty="0" smtClean="0"/>
              <a:t>довколишнього </a:t>
            </a:r>
            <a:r>
              <a:rPr lang="uk-UA" sz="2000" dirty="0"/>
              <a:t>середовища органами почуттів людини або спеціальними технічними </a:t>
            </a:r>
            <a:r>
              <a:rPr lang="uk-UA" sz="2000" dirty="0" smtClean="0"/>
              <a:t>засобами </a:t>
            </a:r>
            <a:r>
              <a:rPr lang="uk-UA" sz="2000" dirty="0"/>
              <a:t>(сенсорами, індикаторами) – сигналами, зручними для </a:t>
            </a:r>
            <a:r>
              <a:rPr lang="uk-UA" sz="2000" dirty="0" smtClean="0"/>
              <a:t>подальшого </a:t>
            </a:r>
            <a:r>
              <a:rPr lang="uk-UA" sz="2000" dirty="0"/>
              <a:t>використання. </a:t>
            </a:r>
          </a:p>
          <a:p>
            <a:pPr marL="82296" indent="0" algn="just">
              <a:buNone/>
            </a:pPr>
            <a:r>
              <a:rPr lang="uk-UA" sz="2400" b="1" dirty="0"/>
              <a:t>Порівняння</a:t>
            </a:r>
            <a:r>
              <a:rPr lang="uk-UA" sz="2000" dirty="0"/>
              <a:t> – відображення подібності чи відмінності об’єктів логічним </a:t>
            </a:r>
            <a:r>
              <a:rPr lang="uk-UA" sz="2000" dirty="0" smtClean="0"/>
              <a:t>висновком</a:t>
            </a:r>
            <a:r>
              <a:rPr lang="uk-UA" sz="2000" dirty="0"/>
              <a:t>. </a:t>
            </a:r>
            <a:endParaRPr lang="uk-UA" sz="2000" dirty="0" smtClean="0"/>
          </a:p>
          <a:p>
            <a:pPr marL="82296" indent="0" algn="just">
              <a:buNone/>
            </a:pPr>
            <a:r>
              <a:rPr lang="ru-RU" sz="2400" b="1" dirty="0" err="1"/>
              <a:t>Відтворення</a:t>
            </a:r>
            <a:r>
              <a:rPr lang="ru-RU" sz="2000" dirty="0"/>
              <a:t> </a:t>
            </a:r>
            <a:r>
              <a:rPr lang="ru-RU" sz="2000" dirty="0" smtClean="0"/>
              <a:t>– </a:t>
            </a:r>
            <a:r>
              <a:rPr lang="ru-RU" sz="2000" dirty="0" err="1" smtClean="0"/>
              <a:t>створення</a:t>
            </a:r>
            <a:r>
              <a:rPr lang="ru-RU" sz="2000" dirty="0" smtClean="0"/>
              <a:t> </a:t>
            </a:r>
            <a:r>
              <a:rPr lang="ru-RU" sz="2000" dirty="0" err="1"/>
              <a:t>матеріальних</a:t>
            </a:r>
            <a:r>
              <a:rPr lang="ru-RU" sz="2000" dirty="0"/>
              <a:t> </a:t>
            </a:r>
            <a:r>
              <a:rPr lang="ru-RU" sz="2000" dirty="0" err="1"/>
              <a:t>об’єктів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 smtClean="0"/>
              <a:t>характеризуються</a:t>
            </a:r>
            <a:r>
              <a:rPr lang="ru-RU" sz="2000" dirty="0" smtClean="0"/>
              <a:t> </a:t>
            </a:r>
            <a:r>
              <a:rPr lang="ru-RU" sz="2000" dirty="0" err="1"/>
              <a:t>фізичною</a:t>
            </a:r>
            <a:r>
              <a:rPr lang="ru-RU" sz="2000" dirty="0"/>
              <a:t> величиною наперед </a:t>
            </a:r>
            <a:r>
              <a:rPr lang="ru-RU" sz="2000" dirty="0" err="1"/>
              <a:t>заданого</a:t>
            </a:r>
            <a:r>
              <a:rPr lang="ru-RU" sz="2000" dirty="0"/>
              <a:t> </a:t>
            </a:r>
            <a:r>
              <a:rPr lang="ru-RU" sz="2000" dirty="0" err="1"/>
              <a:t>значення</a:t>
            </a:r>
            <a:r>
              <a:rPr lang="ru-RU" sz="2000" dirty="0"/>
              <a:t> за </a:t>
            </a:r>
            <a:r>
              <a:rPr lang="ru-RU" sz="2000" dirty="0" err="1"/>
              <a:t>допомогою</a:t>
            </a:r>
            <a:r>
              <a:rPr lang="ru-RU" sz="2000" dirty="0"/>
              <a:t> </a:t>
            </a:r>
            <a:r>
              <a:rPr lang="ru-RU" sz="2000" dirty="0" err="1" smtClean="0"/>
              <a:t>спеціального</a:t>
            </a:r>
            <a:r>
              <a:rPr lang="ru-RU" sz="2000" dirty="0" smtClean="0"/>
              <a:t> </a:t>
            </a:r>
            <a:r>
              <a:rPr lang="ru-RU" sz="2000" dirty="0" err="1"/>
              <a:t>технічного</a:t>
            </a:r>
            <a:r>
              <a:rPr lang="ru-RU" sz="2000" dirty="0"/>
              <a:t> </a:t>
            </a:r>
            <a:r>
              <a:rPr lang="ru-RU" sz="2000" dirty="0" err="1"/>
              <a:t>засобу</a:t>
            </a:r>
            <a:r>
              <a:rPr lang="ru-RU" sz="2000" dirty="0"/>
              <a:t>, </a:t>
            </a:r>
            <a:r>
              <a:rPr lang="ru-RU" sz="2000" dirty="0" err="1"/>
              <a:t>який</a:t>
            </a:r>
            <a:r>
              <a:rPr lang="ru-RU" sz="2000" dirty="0"/>
              <a:t> </a:t>
            </a:r>
            <a:r>
              <a:rPr lang="ru-RU" sz="2000" dirty="0" err="1"/>
              <a:t>називають</a:t>
            </a:r>
            <a:r>
              <a:rPr lang="ru-RU" sz="2000" dirty="0"/>
              <a:t> </a:t>
            </a:r>
            <a:r>
              <a:rPr lang="ru-RU" sz="2000" dirty="0" err="1"/>
              <a:t>мірою</a:t>
            </a:r>
            <a:r>
              <a:rPr lang="ru-RU" sz="2000" dirty="0" smtClean="0"/>
              <a:t>.</a:t>
            </a:r>
          </a:p>
          <a:p>
            <a:pPr marL="82296" indent="0" algn="just">
              <a:buNone/>
            </a:pPr>
            <a:r>
              <a:rPr lang="ru-RU" sz="2400" b="1" dirty="0" err="1"/>
              <a:t>Спостереження</a:t>
            </a:r>
            <a:r>
              <a:rPr lang="ru-RU" sz="2000" dirty="0"/>
              <a:t> – </a:t>
            </a:r>
            <a:r>
              <a:rPr lang="ru-RU" sz="2000" dirty="0" err="1"/>
              <a:t>відображення</a:t>
            </a:r>
            <a:r>
              <a:rPr lang="ru-RU" sz="2000" dirty="0"/>
              <a:t> </a:t>
            </a:r>
            <a:r>
              <a:rPr lang="ru-RU" sz="2000" dirty="0" err="1"/>
              <a:t>властивості</a:t>
            </a:r>
            <a:r>
              <a:rPr lang="ru-RU" sz="2000" dirty="0"/>
              <a:t>, </a:t>
            </a:r>
            <a:r>
              <a:rPr lang="ru-RU" sz="2000" dirty="0" err="1"/>
              <a:t>залежності</a:t>
            </a:r>
            <a:r>
              <a:rPr lang="ru-RU" sz="2000" dirty="0"/>
              <a:t>, стану </a:t>
            </a:r>
            <a:r>
              <a:rPr lang="ru-RU" sz="2000" dirty="0" err="1"/>
              <a:t>або</a:t>
            </a:r>
            <a:r>
              <a:rPr lang="ru-RU" sz="2000" dirty="0"/>
              <a:t> </a:t>
            </a:r>
            <a:r>
              <a:rPr lang="ru-RU" sz="2000" dirty="0" err="1"/>
              <a:t>ситуації</a:t>
            </a:r>
            <a:r>
              <a:rPr lang="ru-RU" sz="2000" dirty="0"/>
              <a:t> </a:t>
            </a:r>
            <a:r>
              <a:rPr lang="ru-RU" sz="2000" dirty="0" err="1"/>
              <a:t>словесним</a:t>
            </a:r>
            <a:r>
              <a:rPr lang="ru-RU" sz="2000" dirty="0"/>
              <a:t> </a:t>
            </a:r>
            <a:r>
              <a:rPr lang="ru-RU" sz="2000" dirty="0" err="1"/>
              <a:t>чи</a:t>
            </a:r>
            <a:r>
              <a:rPr lang="ru-RU" sz="2000" dirty="0"/>
              <a:t> </a:t>
            </a:r>
            <a:r>
              <a:rPr lang="ru-RU" sz="2000" dirty="0" err="1"/>
              <a:t>графічним</a:t>
            </a:r>
            <a:r>
              <a:rPr lang="ru-RU" sz="2000" dirty="0"/>
              <a:t> </a:t>
            </a:r>
            <a:r>
              <a:rPr lang="ru-RU" sz="2000" dirty="0" err="1"/>
              <a:t>описом</a:t>
            </a:r>
            <a:r>
              <a:rPr lang="ru-RU" sz="2000" dirty="0"/>
              <a:t>. </a:t>
            </a:r>
            <a:endParaRPr lang="ru-RU" sz="2000" dirty="0" smtClean="0"/>
          </a:p>
          <a:p>
            <a:pPr marL="82296" indent="0" algn="just">
              <a:buNone/>
            </a:pPr>
            <a:r>
              <a:rPr lang="ru-RU" sz="2400" b="1" dirty="0" err="1"/>
              <a:t>Лічба</a:t>
            </a:r>
            <a:r>
              <a:rPr lang="ru-RU" sz="2000" b="1" dirty="0"/>
              <a:t> </a:t>
            </a:r>
            <a:r>
              <a:rPr lang="ru-RU" sz="2000" dirty="0"/>
              <a:t>– </a:t>
            </a:r>
            <a:r>
              <a:rPr lang="ru-RU" sz="2000" dirty="0" err="1"/>
              <a:t>відображення</a:t>
            </a:r>
            <a:r>
              <a:rPr lang="ru-RU" sz="2000" dirty="0"/>
              <a:t> </a:t>
            </a:r>
            <a:r>
              <a:rPr lang="ru-RU" sz="2000" dirty="0" err="1"/>
              <a:t>кількісної</a:t>
            </a:r>
            <a:r>
              <a:rPr lang="ru-RU" sz="2000" dirty="0"/>
              <a:t> </a:t>
            </a:r>
            <a:r>
              <a:rPr lang="ru-RU" sz="2000" dirty="0" err="1"/>
              <a:t>властивості</a:t>
            </a:r>
            <a:r>
              <a:rPr lang="ru-RU" sz="2000" dirty="0"/>
              <a:t> </a:t>
            </a:r>
            <a:r>
              <a:rPr lang="ru-RU" sz="2000" dirty="0" err="1"/>
              <a:t>певної</a:t>
            </a:r>
            <a:r>
              <a:rPr lang="ru-RU" sz="2000" dirty="0"/>
              <a:t> </a:t>
            </a:r>
            <a:r>
              <a:rPr lang="ru-RU" sz="2000" dirty="0" err="1"/>
              <a:t>сукупності</a:t>
            </a:r>
            <a:r>
              <a:rPr lang="ru-RU" sz="2000" dirty="0"/>
              <a:t> </a:t>
            </a:r>
            <a:r>
              <a:rPr lang="ru-RU" sz="2000" dirty="0" err="1"/>
              <a:t>матеріальних</a:t>
            </a:r>
            <a:r>
              <a:rPr lang="ru-RU" sz="2000" dirty="0"/>
              <a:t> </a:t>
            </a:r>
            <a:r>
              <a:rPr lang="ru-RU" sz="2000" dirty="0" err="1"/>
              <a:t>якісно</a:t>
            </a:r>
            <a:r>
              <a:rPr lang="ru-RU" sz="2000" dirty="0"/>
              <a:t> </a:t>
            </a:r>
            <a:r>
              <a:rPr lang="ru-RU" sz="2000" dirty="0" err="1"/>
              <a:t>однорідних</a:t>
            </a:r>
            <a:r>
              <a:rPr lang="ru-RU" sz="2000" dirty="0"/>
              <a:t> </a:t>
            </a:r>
            <a:r>
              <a:rPr lang="ru-RU" sz="2000" dirty="0" err="1"/>
              <a:t>предметів</a:t>
            </a:r>
            <a:r>
              <a:rPr lang="ru-RU" sz="2000" dirty="0"/>
              <a:t> числом. </a:t>
            </a: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2697801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116632"/>
            <a:ext cx="7498080" cy="562074"/>
          </a:xfrm>
        </p:spPr>
        <p:txBody>
          <a:bodyPr>
            <a:noAutofit/>
          </a:bodyPr>
          <a:lstStyle/>
          <a:p>
            <a:r>
              <a:rPr lang="uk-UA" sz="3100" dirty="0"/>
              <a:t>Методи експериментальної інформатики: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678706"/>
            <a:ext cx="7498080" cy="5990654"/>
          </a:xfrm>
        </p:spPr>
        <p:txBody>
          <a:bodyPr>
            <a:noAutofit/>
          </a:bodyPr>
          <a:lstStyle/>
          <a:p>
            <a:pPr marL="82296" indent="0" algn="just">
              <a:buNone/>
            </a:pPr>
            <a:r>
              <a:rPr lang="ru-RU" sz="2400" b="1" dirty="0" err="1" smtClean="0"/>
              <a:t>Вимірювання</a:t>
            </a:r>
            <a:r>
              <a:rPr lang="ru-RU" sz="2000" dirty="0" smtClean="0"/>
              <a:t> </a:t>
            </a:r>
            <a:r>
              <a:rPr lang="ru-RU" sz="2000" dirty="0"/>
              <a:t>– </a:t>
            </a:r>
            <a:r>
              <a:rPr lang="ru-RU" sz="2000" dirty="0" err="1"/>
              <a:t>відображення</a:t>
            </a:r>
            <a:r>
              <a:rPr lang="ru-RU" sz="2000" dirty="0"/>
              <a:t>  </a:t>
            </a:r>
            <a:r>
              <a:rPr lang="ru-RU" sz="2000" dirty="0" err="1"/>
              <a:t>вимірюваних</a:t>
            </a:r>
            <a:r>
              <a:rPr lang="ru-RU" sz="2000" dirty="0"/>
              <a:t>  величин </a:t>
            </a:r>
            <a:r>
              <a:rPr lang="ru-RU" sz="2000" dirty="0" err="1"/>
              <a:t>їхніми</a:t>
            </a:r>
            <a:r>
              <a:rPr lang="ru-RU" sz="2000" dirty="0"/>
              <a:t>  </a:t>
            </a:r>
            <a:r>
              <a:rPr lang="ru-RU" sz="2000" dirty="0" err="1" smtClean="0"/>
              <a:t>значеннями</a:t>
            </a:r>
            <a:r>
              <a:rPr lang="ru-RU" sz="2000" dirty="0" smtClean="0"/>
              <a:t> </a:t>
            </a:r>
            <a:r>
              <a:rPr lang="ru-RU" sz="2000" dirty="0"/>
              <a:t>шляхом </a:t>
            </a:r>
            <a:r>
              <a:rPr lang="ru-RU" sz="2000" dirty="0" err="1"/>
              <a:t>експерименту</a:t>
            </a:r>
            <a:r>
              <a:rPr lang="ru-RU" sz="2000" dirty="0"/>
              <a:t> та </a:t>
            </a:r>
            <a:r>
              <a:rPr lang="ru-RU" sz="2000" dirty="0" err="1"/>
              <a:t>обчислень</a:t>
            </a:r>
            <a:r>
              <a:rPr lang="ru-RU" sz="2000" dirty="0"/>
              <a:t> за </a:t>
            </a:r>
            <a:r>
              <a:rPr lang="ru-RU" sz="2000" dirty="0" err="1"/>
              <a:t>допомогою</a:t>
            </a:r>
            <a:r>
              <a:rPr lang="ru-RU" sz="2000" dirty="0"/>
              <a:t> </a:t>
            </a:r>
            <a:r>
              <a:rPr lang="ru-RU" sz="2000" dirty="0" err="1"/>
              <a:t>спеціальних</a:t>
            </a:r>
            <a:r>
              <a:rPr lang="ru-RU" sz="2000" dirty="0"/>
              <a:t> </a:t>
            </a:r>
            <a:r>
              <a:rPr lang="ru-RU" sz="2000" dirty="0" err="1" smtClean="0"/>
              <a:t>технічних</a:t>
            </a:r>
            <a:r>
              <a:rPr lang="ru-RU" sz="2000" dirty="0" smtClean="0"/>
              <a:t> </a:t>
            </a:r>
            <a:r>
              <a:rPr lang="ru-RU" sz="2000" dirty="0" err="1"/>
              <a:t>засобів</a:t>
            </a:r>
            <a:r>
              <a:rPr lang="ru-RU" sz="2000" dirty="0"/>
              <a:t>. </a:t>
            </a:r>
            <a:endParaRPr lang="ru-RU" sz="2000" dirty="0" smtClean="0"/>
          </a:p>
          <a:p>
            <a:pPr marL="82296" indent="0" algn="just">
              <a:buNone/>
            </a:pPr>
            <a:r>
              <a:rPr lang="ru-RU" sz="2400" b="1" dirty="0"/>
              <a:t>Контроль</a:t>
            </a:r>
            <a:r>
              <a:rPr lang="ru-RU" sz="2000" dirty="0"/>
              <a:t> – </a:t>
            </a:r>
            <a:r>
              <a:rPr lang="ru-RU" sz="2000" dirty="0" err="1"/>
              <a:t>відображення</a:t>
            </a:r>
            <a:r>
              <a:rPr lang="ru-RU" sz="2000" dirty="0"/>
              <a:t>  </a:t>
            </a:r>
            <a:r>
              <a:rPr lang="ru-RU" sz="2000" dirty="0" err="1"/>
              <a:t>відповідності</a:t>
            </a:r>
            <a:r>
              <a:rPr lang="ru-RU" sz="2000" dirty="0"/>
              <a:t>  </a:t>
            </a:r>
            <a:r>
              <a:rPr lang="ru-RU" sz="2000" dirty="0" err="1"/>
              <a:t>між</a:t>
            </a:r>
            <a:r>
              <a:rPr lang="ru-RU" sz="2000" dirty="0"/>
              <a:t>  станом  </a:t>
            </a:r>
            <a:r>
              <a:rPr lang="ru-RU" sz="2000" dirty="0" err="1"/>
              <a:t>об’єкта</a:t>
            </a:r>
            <a:r>
              <a:rPr lang="ru-RU" sz="2000" dirty="0"/>
              <a:t>  і  </a:t>
            </a:r>
            <a:r>
              <a:rPr lang="ru-RU" sz="2000" dirty="0" err="1"/>
              <a:t>заданою</a:t>
            </a:r>
            <a:r>
              <a:rPr lang="ru-RU" sz="2000" dirty="0"/>
              <a:t> </a:t>
            </a:r>
            <a:r>
              <a:rPr lang="ru-RU" sz="2000" dirty="0" smtClean="0"/>
              <a:t>нормою </a:t>
            </a:r>
            <a:r>
              <a:rPr lang="ru-RU" sz="2000" dirty="0" err="1"/>
              <a:t>відповідним</a:t>
            </a:r>
            <a:r>
              <a:rPr lang="ru-RU" sz="2000" dirty="0"/>
              <a:t> </a:t>
            </a:r>
            <a:r>
              <a:rPr lang="ru-RU" sz="2000" dirty="0" err="1"/>
              <a:t>висновком</a:t>
            </a:r>
            <a:r>
              <a:rPr lang="ru-RU" sz="2000" dirty="0"/>
              <a:t> (</a:t>
            </a:r>
            <a:r>
              <a:rPr lang="ru-RU" sz="2000" dirty="0" err="1"/>
              <a:t>придатний</a:t>
            </a:r>
            <a:r>
              <a:rPr lang="ru-RU" sz="2000" dirty="0"/>
              <a:t>, </a:t>
            </a:r>
            <a:r>
              <a:rPr lang="ru-RU" sz="2000" dirty="0" err="1"/>
              <a:t>непридатний</a:t>
            </a:r>
            <a:r>
              <a:rPr lang="ru-RU" sz="2000" dirty="0"/>
              <a:t>). </a:t>
            </a:r>
            <a:endParaRPr lang="ru-RU" sz="2000" dirty="0" smtClean="0"/>
          </a:p>
          <a:p>
            <a:pPr marL="82296" indent="0" algn="just">
              <a:buNone/>
            </a:pPr>
            <a:r>
              <a:rPr lang="ru-RU" sz="2400" b="1" dirty="0" err="1"/>
              <a:t>Ідентифікація</a:t>
            </a:r>
            <a:r>
              <a:rPr lang="ru-RU" sz="2000" dirty="0"/>
              <a:t> – </a:t>
            </a:r>
            <a:r>
              <a:rPr lang="ru-RU" sz="2000" dirty="0" err="1"/>
              <a:t>відображення</a:t>
            </a:r>
            <a:r>
              <a:rPr lang="ru-RU" sz="2000" dirty="0"/>
              <a:t> </a:t>
            </a:r>
            <a:r>
              <a:rPr lang="ru-RU" sz="2000" dirty="0" err="1"/>
              <a:t>залежності</a:t>
            </a:r>
            <a:r>
              <a:rPr lang="ru-RU" sz="2000" dirty="0"/>
              <a:t> </a:t>
            </a:r>
            <a:r>
              <a:rPr lang="ru-RU" sz="2000" dirty="0" err="1"/>
              <a:t>між</a:t>
            </a:r>
            <a:r>
              <a:rPr lang="ru-RU" sz="2000" dirty="0"/>
              <a:t> величинами,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характеризують</a:t>
            </a:r>
            <a:r>
              <a:rPr lang="ru-RU" sz="2000" dirty="0"/>
              <a:t> </a:t>
            </a:r>
            <a:r>
              <a:rPr lang="ru-RU" sz="2000" dirty="0" err="1"/>
              <a:t>матеріальний</a:t>
            </a:r>
            <a:r>
              <a:rPr lang="ru-RU" sz="2000" dirty="0"/>
              <a:t> </a:t>
            </a:r>
            <a:r>
              <a:rPr lang="ru-RU" sz="2000" dirty="0" err="1"/>
              <a:t>об’єкт</a:t>
            </a:r>
            <a:r>
              <a:rPr lang="ru-RU" sz="2000" dirty="0"/>
              <a:t>,  </a:t>
            </a:r>
            <a:r>
              <a:rPr lang="ru-RU" sz="2000" dirty="0" err="1"/>
              <a:t>математичною</a:t>
            </a:r>
            <a:r>
              <a:rPr lang="ru-RU" sz="2000" dirty="0"/>
              <a:t> </a:t>
            </a:r>
            <a:r>
              <a:rPr lang="ru-RU" sz="2000" dirty="0" err="1"/>
              <a:t>або</a:t>
            </a:r>
            <a:r>
              <a:rPr lang="ru-RU" sz="2000" dirty="0"/>
              <a:t> </a:t>
            </a:r>
            <a:r>
              <a:rPr lang="ru-RU" sz="2000" dirty="0" err="1"/>
              <a:t>логічною</a:t>
            </a:r>
            <a:r>
              <a:rPr lang="ru-RU" sz="2000" dirty="0"/>
              <a:t> </a:t>
            </a:r>
            <a:r>
              <a:rPr lang="ru-RU" sz="2000" dirty="0" err="1"/>
              <a:t>моделлю</a:t>
            </a:r>
            <a:r>
              <a:rPr lang="ru-RU" sz="2000" dirty="0"/>
              <a:t>. </a:t>
            </a:r>
          </a:p>
          <a:p>
            <a:pPr marL="82296" indent="0" algn="just">
              <a:buNone/>
            </a:pPr>
            <a:r>
              <a:rPr lang="ru-RU" sz="2400" b="1" dirty="0" err="1"/>
              <a:t>Діагностика</a:t>
            </a:r>
            <a:r>
              <a:rPr lang="ru-RU" sz="2000" dirty="0"/>
              <a:t> – </a:t>
            </a:r>
            <a:r>
              <a:rPr lang="ru-RU" sz="2000" dirty="0" err="1"/>
              <a:t>відображення</a:t>
            </a:r>
            <a:r>
              <a:rPr lang="ru-RU" sz="2000" dirty="0"/>
              <a:t> </a:t>
            </a:r>
            <a:r>
              <a:rPr lang="ru-RU" sz="2000" dirty="0" err="1"/>
              <a:t>загального</a:t>
            </a:r>
            <a:r>
              <a:rPr lang="ru-RU" sz="2000" dirty="0"/>
              <a:t> стану </a:t>
            </a:r>
            <a:r>
              <a:rPr lang="ru-RU" sz="2000" dirty="0" err="1"/>
              <a:t>об’єкта</a:t>
            </a:r>
            <a:r>
              <a:rPr lang="ru-RU" sz="2000" dirty="0"/>
              <a:t> та причин </a:t>
            </a:r>
            <a:r>
              <a:rPr lang="ru-RU" sz="2000" dirty="0" err="1"/>
              <a:t>цього</a:t>
            </a:r>
            <a:r>
              <a:rPr lang="ru-RU" sz="2000" dirty="0"/>
              <a:t> стану </a:t>
            </a:r>
            <a:r>
              <a:rPr lang="ru-RU" sz="2000" dirty="0" err="1"/>
              <a:t>діагнозом</a:t>
            </a:r>
            <a:r>
              <a:rPr lang="ru-RU" sz="2000" dirty="0"/>
              <a:t> </a:t>
            </a:r>
            <a:r>
              <a:rPr lang="ru-RU" sz="2000" dirty="0" err="1"/>
              <a:t>із</a:t>
            </a:r>
            <a:r>
              <a:rPr lang="ru-RU" sz="2000" dirty="0"/>
              <a:t> </a:t>
            </a:r>
            <a:r>
              <a:rPr lang="ru-RU" sz="2000" dirty="0" err="1"/>
              <a:t>зазначенням</a:t>
            </a:r>
            <a:r>
              <a:rPr lang="ru-RU" sz="2000" dirty="0"/>
              <a:t> </a:t>
            </a:r>
            <a:r>
              <a:rPr lang="ru-RU" sz="2000" dirty="0" err="1"/>
              <a:t>особливостей</a:t>
            </a:r>
            <a:r>
              <a:rPr lang="ru-RU" sz="2000" dirty="0"/>
              <a:t> стану і </a:t>
            </a:r>
            <a:r>
              <a:rPr lang="ru-RU" sz="2000" dirty="0" err="1"/>
              <a:t>локалізацією</a:t>
            </a:r>
            <a:r>
              <a:rPr lang="ru-RU" sz="2000" dirty="0"/>
              <a:t> </a:t>
            </a:r>
            <a:r>
              <a:rPr lang="ru-RU" sz="2000" dirty="0" err="1"/>
              <a:t>відхилень</a:t>
            </a:r>
            <a:r>
              <a:rPr lang="ru-RU" sz="2000" dirty="0"/>
              <a:t> </a:t>
            </a:r>
            <a:r>
              <a:rPr lang="ru-RU" sz="2000" dirty="0" err="1"/>
              <a:t>від</a:t>
            </a:r>
            <a:r>
              <a:rPr lang="ru-RU" sz="2000" dirty="0"/>
              <a:t> норм. </a:t>
            </a: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936483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Solstice">
      <a:dk1>
        <a:sysClr val="windowText" lastClr="000000"/>
      </a:dk1>
      <a:lt1>
        <a:sysClr val="window" lastClr="FFFBF0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51000" t="-20000" r="2000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BF0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B6E2BC06-38B5-430F-AB2C-EFE20583E55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 учебного курса общие сведения</Template>
  <TotalTime>0</TotalTime>
  <Words>291</Words>
  <Application>Microsoft Office PowerPoint</Application>
  <PresentationFormat>Экран (4:3)</PresentationFormat>
  <Paragraphs>45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Солнцестояние</vt:lpstr>
      <vt:lpstr>Основи метрології</vt:lpstr>
      <vt:lpstr>Основні терміни:</vt:lpstr>
      <vt:lpstr>Презентация PowerPoint</vt:lpstr>
      <vt:lpstr>Презентация PowerPoint</vt:lpstr>
      <vt:lpstr>Презентация PowerPoint</vt:lpstr>
      <vt:lpstr>Засоби  метрології</vt:lpstr>
      <vt:lpstr>Напрямки метрології:</vt:lpstr>
      <vt:lpstr>Методи експериментальної інформатики:</vt:lpstr>
      <vt:lpstr>Методи експериментальної інформатики:</vt:lpstr>
      <vt:lpstr>Методи експериментальної інформатики:</vt:lpstr>
    </vt:vector>
  </TitlesOfParts>
  <Manager/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2015-01-05T10:06:48Z</dcterms:created>
  <dcterms:modified xsi:type="dcterms:W3CDTF">2020-10-01T07:22:46Z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TC100822959990</vt:lpwstr>
  </property>
</Properties>
</file>