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removePersonalInfoOnSave="1" saveSubsetFonts="1">
  <p:sldMasterIdLst>
    <p:sldMasterId r:id="rId2" id="2147483744"/>
  </p:sldMasterIdLst>
  <p:notesMasterIdLst>
    <p:notesMasterId r:id="rId32"/>
  </p:notesMasterIdLst>
  <p:sldIdLst>
    <p:sldId r:id="rId3" id="256"/>
    <p:sldId r:id="rId4" id="257"/>
    <p:sldId r:id="rId5" id="258"/>
    <p:sldId r:id="rId6" id="259"/>
    <p:sldId r:id="rId7" id="260"/>
    <p:sldId r:id="rId8" id="261"/>
    <p:sldId r:id="rId9" id="262"/>
    <p:sldId r:id="rId10" id="263"/>
    <p:sldId r:id="rId11" id="264"/>
    <p:sldId r:id="rId12" id="265"/>
    <p:sldId r:id="rId13" id="266"/>
    <p:sldId r:id="rId14" id="267"/>
    <p:sldId r:id="rId15" id="268"/>
    <p:sldId r:id="rId16" id="269"/>
    <p:sldId r:id="rId17" id="270"/>
    <p:sldId r:id="rId18" id="271"/>
    <p:sldId r:id="rId19" id="272"/>
    <p:sldId r:id="rId20" id="273"/>
    <p:sldId r:id="rId21" id="274"/>
    <p:sldId r:id="rId22" id="275"/>
    <p:sldId r:id="rId23" id="276"/>
    <p:sldId r:id="rId24" id="277"/>
    <p:sldId r:id="rId25" id="278"/>
    <p:sldId r:id="rId26" id="279"/>
    <p:sldId r:id="rId27" id="280"/>
    <p:sldId r:id="rId28" id="281"/>
    <p:sldId r:id="rId29" id="282"/>
    <p:sldId r:id="rId30" id="283"/>
    <p:sldId r:id="rId31" id="284"/>
  </p:sldIdLst>
  <p:sldSz cx="9144000" cy="6858000" type="screen4x3"/>
  <p:notesSz cx="6858000" cy="9144000"/>
  <p:defaultTextStyle>
    <a:defPPr>
      <a:defRPr lang="en-US"/>
    </a:defPPr>
    <a:lvl1pPr eaLnBrk="1" defTabSz="914400" latinLnBrk="0" rtl="0" marL="0" hangingPunct="1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eaLnBrk="1" defTabSz="914400" latinLnBrk="0" rtl="0" marL="457200" hangingPunct="1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eaLnBrk="1" defTabSz="914400" latinLnBrk="0" rtl="0" marL="914400" hangingPunct="1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eaLnBrk="1" defTabSz="914400" latinLnBrk="0" rtl="0" marL="1371600" hangingPunct="1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eaLnBrk="1" defTabSz="914400" latinLnBrk="0" rtl="0" marL="1828800" hangingPunct="1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eaLnBrk="1" defTabSz="914400" latinLnBrk="0" rtl="0" marL="2286000" hangingPunct="1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eaLnBrk="1" defTabSz="914400" latinLnBrk="0" rtl="0" marL="2743200" hangingPunct="1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eaLnBrk="1" defTabSz="914400" latinLnBrk="0" rtl="0" marL="3200400" hangingPunct="1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eaLnBrk="1" defTabSz="914400" latinLnBrk="0" rtl="0" marL="3657600" hangingPunct="1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orient="horz" pos="2160" id="1">
          <p15:clr>
            <a:srgbClr val="A4A3A4"/>
          </p15:clr>
        </p15:guide>
        <p15:guide pos="2880" id="2">
          <p15:clr>
            <a:srgbClr val="A4A3A4"/>
          </p15:clr>
        </p15:guide>
      </p15:sldGuideLst>
    </p:ext>
    <p:ext uri="http://customooxmlschemas.google.com/">
      <go:slidesCustomData xmlns:go="http://customooxmlschemas.google.com/" roundtripDataSignature="AMtx7mgi4HsQz5rsB6lyL519/JF7o1npNQ==" r:id="rId38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clrIdx="0" initials="" lastIdx="1" name="Автор" id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704" autoAdjust="0"/>
  </p:normalViewPr>
  <p:slideViewPr>
    <p:cSldViewPr>
      <p:cViewPr varScale="1">
        <p:scale>
          <a:sx n="68" d="100"/>
          <a:sy n="68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Type="http://schemas.openxmlformats.org/officeDocument/2006/relationships/slide" Target="slides/slide6.xml" Id="rId8"></Relationship><Relationship Type="http://schemas.openxmlformats.org/officeDocument/2006/relationships/slide" Target="slides/slide11.xml" Id="rId13"></Relationship><Relationship Type="http://schemas.openxmlformats.org/officeDocument/2006/relationships/slide" Target="slides/slide16.xml" Id="rId18"></Relationship><Relationship Type="http://schemas.openxmlformats.org/officeDocument/2006/relationships/slide" Target="slides/slide24.xml" Id="rId26"></Relationship><Relationship Type="http://schemas.openxmlformats.org/officeDocument/2006/relationships/slide" Target="slides/slide1.xml" Id="rId3"></Relationship><Relationship Type="http://schemas.openxmlformats.org/officeDocument/2006/relationships/slide" Target="slides/slide19.xml" Id="rId21"></Relationship><Relationship Type="http://schemas.openxmlformats.org/officeDocument/2006/relationships/presProps" Target="presProps.xml" Id="rId34"></Relationship><Relationship Type="http://schemas.openxmlformats.org/officeDocument/2006/relationships/slide" Target="slides/slide5.xml" Id="rId7"></Relationship><Relationship Type="http://schemas.openxmlformats.org/officeDocument/2006/relationships/slide" Target="slides/slide10.xml" Id="rId12"></Relationship><Relationship Type="http://schemas.openxmlformats.org/officeDocument/2006/relationships/slide" Target="slides/slide15.xml" Id="rId17"></Relationship><Relationship Type="http://schemas.openxmlformats.org/officeDocument/2006/relationships/slide" Target="slides/slide23.xml" Id="rId25"></Relationship><Relationship Type="http://schemas.openxmlformats.org/officeDocument/2006/relationships/commentAuthors" Target="commentAuthors.xml" Id="rId33"></Relationship><Relationship Type="http://schemas.openxmlformats.org/officeDocument/2006/relationships/slideMaster" Target="slideMasters/slideMaster1.xml" Id="rId2"></Relationship><Relationship Type="http://schemas.openxmlformats.org/officeDocument/2006/relationships/slide" Target="slides/slide14.xml" Id="rId16"></Relationship><Relationship Type="http://schemas.openxmlformats.org/officeDocument/2006/relationships/slide" Target="slides/slide18.xml" Id="rId20"></Relationship><Relationship Type="http://schemas.openxmlformats.org/officeDocument/2006/relationships/slide" Target="slides/slide27.xml" Id="rId29"></Relationship><Relationship Type="http://schemas.openxmlformats.org/officeDocument/2006/relationships/customXml" Target="../customXml/item1.xml" Id="rId1"></Relationship><Relationship Type="http://schemas.openxmlformats.org/officeDocument/2006/relationships/slide" Target="slides/slide4.xml" Id="rId6"></Relationship><Relationship Type="http://schemas.openxmlformats.org/officeDocument/2006/relationships/slide" Target="slides/slide9.xml" Id="rId11"></Relationship><Relationship Type="http://schemas.openxmlformats.org/officeDocument/2006/relationships/slide" Target="slides/slide22.xml" Id="rId24"></Relationship><Relationship Type="http://schemas.openxmlformats.org/officeDocument/2006/relationships/notesMaster" Target="notesMasters/notesMaster1.xml" Id="rId32"></Relationship><Relationship Type="http://schemas.openxmlformats.org/officeDocument/2006/relationships/tableStyles" Target="tableStyles.xml" Id="rId37"></Relationship><Relationship Type="http://schemas.openxmlformats.org/officeDocument/2006/relationships/slide" Target="slides/slide3.xml" Id="rId5"></Relationship><Relationship Type="http://schemas.openxmlformats.org/officeDocument/2006/relationships/slide" Target="slides/slide13.xml" Id="rId15"></Relationship><Relationship Type="http://schemas.openxmlformats.org/officeDocument/2006/relationships/slide" Target="slides/slide21.xml" Id="rId23"></Relationship><Relationship Type="http://schemas.openxmlformats.org/officeDocument/2006/relationships/slide" Target="slides/slide26.xml" Id="rId28"></Relationship><Relationship Type="http://schemas.openxmlformats.org/officeDocument/2006/relationships/theme" Target="theme/theme1.xml" Id="rId36"></Relationship><Relationship Type="http://schemas.openxmlformats.org/officeDocument/2006/relationships/slide" Target="slides/slide8.xml" Id="rId10"></Relationship><Relationship Type="http://schemas.openxmlformats.org/officeDocument/2006/relationships/slide" Target="slides/slide17.xml" Id="rId19"></Relationship><Relationship Type="http://schemas.openxmlformats.org/officeDocument/2006/relationships/slide" Target="slides/slide29.xml" Id="rId31"></Relationship><Relationship Type="http://schemas.openxmlformats.org/officeDocument/2006/relationships/slide" Target="slides/slide2.xml" Id="rId4"></Relationship><Relationship Type="http://schemas.openxmlformats.org/officeDocument/2006/relationships/slide" Target="slides/slide7.xml" Id="rId9"></Relationship><Relationship Type="http://schemas.openxmlformats.org/officeDocument/2006/relationships/slide" Target="slides/slide12.xml" Id="rId14"></Relationship><Relationship Type="http://schemas.openxmlformats.org/officeDocument/2006/relationships/slide" Target="slides/slide20.xml" Id="rId22"></Relationship><Relationship Type="http://schemas.openxmlformats.org/officeDocument/2006/relationships/slide" Target="slides/slide25.xml" Id="rId27"></Relationship><Relationship Type="http://schemas.openxmlformats.org/officeDocument/2006/relationships/slide" Target="slides/slide28.xml" Id="rId30"></Relationship><Relationship Type="http://schemas.openxmlformats.org/officeDocument/2006/relationships/viewProps" Target="viewProps.xml" Id="rId35"></Relationship><Relationship Target="metadata" Type="http://customschemas.google.com/relationships/presentationmetadata" Id="rId38"></Relationship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>
  <p:cm dt="2015-01-05T10:13:00.151" authorId="0" idx="1">
    <p:pos x="10" y="10"/>
    <p:text/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YPsahiM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7A704-9F1C-4FD3-85D1-57AF2D7FD0E8}" type="datetimeFigureOut">
              <a:rPr lang="en-US" smtClean="0"/>
              <a:pPr/>
              <a:t>10/22/2020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BFB8C-BBFF-4397-A51C-1E9259642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77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486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noProof="1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rPr lang="en-US" smtClean="0"/>
              <a:pPr algn="r"/>
              <a:t>10/22/2020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1537577"/>
            <a:ext cx="7406640" cy="821736"/>
          </a:xfrm>
        </p:spPr>
        <p:txBody>
          <a:bodyPr/>
          <a:lstStyle/>
          <a:p>
            <a:pPr algn="ctr"/>
            <a:r>
              <a:rPr lang="uk-UA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Основи</a:t>
            </a:r>
            <a:r>
              <a:rPr lang="ru-RU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uk-UA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метрології</a:t>
            </a:r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2382832"/>
            <a:ext cx="7406640" cy="686128"/>
          </a:xfrm>
        </p:spPr>
        <p:txBody>
          <a:bodyPr/>
          <a:lstStyle/>
          <a:p>
            <a:pPr algn="ctr"/>
            <a:r>
              <a:rPr lang="uk-UA" dirty="0" smtClean="0"/>
              <a:t>Лекція </a:t>
            </a:r>
            <a:r>
              <a:rPr lang="en-US" dirty="0" smtClean="0"/>
              <a:t>3</a:t>
            </a:r>
            <a:endParaRPr lang="uk-UA" dirty="0" smtClean="0"/>
          </a:p>
          <a:p>
            <a:pPr algn="ctr"/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88640"/>
            <a:ext cx="7579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Національний авіаційний університет</a:t>
            </a:r>
          </a:p>
          <a:p>
            <a:pPr algn="ctr"/>
            <a:r>
              <a:rPr lang="uk-UA" dirty="0" smtClean="0"/>
              <a:t>Аерокосмічний факультет</a:t>
            </a:r>
            <a:endParaRPr lang="uk-UA" dirty="0" smtClean="0"/>
          </a:p>
          <a:p>
            <a:pPr algn="ctr"/>
            <a:r>
              <a:rPr lang="uk-UA" dirty="0" smtClean="0"/>
              <a:t>Кафедра комп’ютеризованих електротехнічних систем та технологій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04048" y="4005064"/>
            <a:ext cx="3662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Викладач: </a:t>
            </a:r>
          </a:p>
          <a:p>
            <a:r>
              <a:rPr lang="uk-UA" dirty="0" smtClean="0"/>
              <a:t>Заслужений метролог України, </a:t>
            </a:r>
            <a:r>
              <a:rPr lang="uk-UA" dirty="0" err="1" smtClean="0"/>
              <a:t>д.т.н</a:t>
            </a:r>
            <a:r>
              <a:rPr lang="uk-UA" dirty="0" smtClean="0"/>
              <a:t>., професор</a:t>
            </a:r>
          </a:p>
          <a:p>
            <a:r>
              <a:rPr lang="uk-UA" dirty="0" err="1" smtClean="0"/>
              <a:t>Квасніков</a:t>
            </a:r>
            <a:r>
              <a:rPr lang="uk-UA" dirty="0" smtClean="0"/>
              <a:t> Володимир Павлович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746064" cy="864096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 </a:t>
            </a:r>
            <a:r>
              <a:rPr lang="ru-RU" sz="3600" dirty="0" err="1" smtClean="0"/>
              <a:t>Багатоканальна</a:t>
            </a:r>
            <a:r>
              <a:rPr lang="ru-RU" sz="3600" dirty="0" smtClean="0"/>
              <a:t>  </a:t>
            </a:r>
            <a:r>
              <a:rPr lang="ru-RU" sz="3600" dirty="0" err="1" smtClean="0"/>
              <a:t>кодокерована</a:t>
            </a:r>
            <a:r>
              <a:rPr lang="ru-RU" sz="3600" dirty="0" smtClean="0"/>
              <a:t>  </a:t>
            </a:r>
            <a:r>
              <a:rPr lang="ru-RU" sz="3600" dirty="0" err="1" smtClean="0"/>
              <a:t>регульована</a:t>
            </a:r>
            <a:r>
              <a:rPr lang="ru-RU" sz="3600" dirty="0" smtClean="0"/>
              <a:t>  </a:t>
            </a:r>
            <a:r>
              <a:rPr lang="ru-RU" sz="3600" dirty="0" err="1" smtClean="0"/>
              <a:t>багатозначна</a:t>
            </a:r>
            <a:r>
              <a:rPr lang="ru-RU" sz="3600" dirty="0" smtClean="0"/>
              <a:t>  </a:t>
            </a:r>
            <a:r>
              <a:rPr lang="ru-RU" sz="3600" dirty="0" err="1" smtClean="0"/>
              <a:t>міра</a:t>
            </a:r>
            <a:endParaRPr lang="uk-UA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43608" y="1124744"/>
                <a:ext cx="7890080" cy="5544616"/>
              </a:xfrm>
            </p:spPr>
            <p:txBody>
              <a:bodyPr>
                <a:noAutofit/>
              </a:bodyPr>
              <a:lstStyle/>
              <a:p>
                <a:pPr marL="82296" indent="0" algn="just">
                  <a:buNone/>
                </a:pPr>
                <a:r>
                  <a:rPr lang="ru-RU" sz="2400" dirty="0" smtClean="0"/>
                  <a:t>	</a:t>
                </a:r>
                <a:r>
                  <a:rPr lang="ru-RU" sz="2400" dirty="0" err="1" smtClean="0"/>
                  <a:t>Багатоканальна</a:t>
                </a:r>
                <a:r>
                  <a:rPr lang="ru-RU" sz="2400" dirty="0" smtClean="0"/>
                  <a:t>  </a:t>
                </a:r>
                <a:r>
                  <a:rPr lang="ru-RU" sz="2400" dirty="0" err="1" smtClean="0"/>
                  <a:t>кодокерована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регульована</a:t>
                </a:r>
                <a:r>
                  <a:rPr lang="ru-RU" sz="2400" dirty="0" smtClean="0"/>
                  <a:t>  </a:t>
                </a:r>
                <a:r>
                  <a:rPr lang="ru-RU" sz="2400" dirty="0" err="1"/>
                  <a:t>багатозначна</a:t>
                </a:r>
                <a:r>
                  <a:rPr lang="ru-RU" sz="2400" dirty="0"/>
                  <a:t>  </a:t>
                </a:r>
                <a:r>
                  <a:rPr lang="ru-RU" sz="2400" dirty="0" err="1" smtClean="0"/>
                  <a:t>міра</a:t>
                </a:r>
                <a:r>
                  <a:rPr lang="ru-RU" sz="2400" dirty="0"/>
                  <a:t> - </a:t>
                </a:r>
                <a:r>
                  <a:rPr lang="ru-RU" sz="2400" dirty="0" err="1"/>
                  <a:t>відтворює</a:t>
                </a:r>
                <a:r>
                  <a:rPr lang="ru-RU" sz="2400" dirty="0"/>
                  <a:t>  </a:t>
                </a:r>
                <a:r>
                  <a:rPr lang="ru-RU" sz="2400" dirty="0" err="1"/>
                  <a:t>одночасно</a:t>
                </a:r>
                <a:r>
                  <a:rPr lang="ru-RU" sz="2400" dirty="0"/>
                  <a:t>  </a:t>
                </a:r>
                <a:r>
                  <a:rPr lang="ru-RU" sz="2400" dirty="0" err="1"/>
                  <a:t>декілька</a:t>
                </a:r>
                <a:r>
                  <a:rPr lang="ru-RU" sz="2400" dirty="0"/>
                  <a:t>  </a:t>
                </a:r>
                <a:r>
                  <a:rPr lang="ru-RU" sz="2400" dirty="0" err="1"/>
                  <a:t>однорідних</a:t>
                </a:r>
                <a:r>
                  <a:rPr lang="ru-RU" sz="2400" dirty="0"/>
                  <a:t>  величин,  </a:t>
                </a:r>
                <a:r>
                  <a:rPr lang="ru-RU" sz="2400" dirty="0" err="1"/>
                  <a:t>розміри</a:t>
                </a:r>
                <a:r>
                  <a:rPr lang="ru-RU" sz="2400" dirty="0"/>
                  <a:t>  </a:t>
                </a:r>
                <a:r>
                  <a:rPr lang="ru-RU" sz="2400" dirty="0" err="1" smtClean="0"/>
                  <a:t>яких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можуть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змінюватися</a:t>
                </a:r>
                <a:r>
                  <a:rPr lang="ru-RU" sz="2400" dirty="0"/>
                  <a:t>. В </a:t>
                </a:r>
                <a:r>
                  <a:rPr lang="ru-RU" sz="2400" dirty="0" err="1"/>
                  <a:t>цій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мірі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здійснюється</a:t>
                </a:r>
                <a:r>
                  <a:rPr lang="ru-RU" sz="2400" dirty="0"/>
                  <a:t> і «</a:t>
                </a:r>
                <a:r>
                  <a:rPr lang="ru-RU" sz="2400" dirty="0" err="1"/>
                  <a:t>просторовий</a:t>
                </a:r>
                <a:r>
                  <a:rPr lang="ru-RU" sz="2400" dirty="0"/>
                  <a:t>», і «</a:t>
                </a:r>
                <a:r>
                  <a:rPr lang="ru-RU" sz="2400" dirty="0" err="1" smtClean="0"/>
                  <a:t>часовий</a:t>
                </a:r>
                <a:r>
                  <a:rPr lang="ru-RU" sz="2400" dirty="0"/>
                  <a:t>» </a:t>
                </a:r>
                <a:r>
                  <a:rPr lang="ru-RU" sz="2400" dirty="0" err="1"/>
                  <a:t>розподіл</a:t>
                </a:r>
                <a:r>
                  <a:rPr lang="ru-RU" sz="2400" dirty="0"/>
                  <a:t>. </a:t>
                </a:r>
                <a:r>
                  <a:rPr lang="ru-RU" sz="2400" dirty="0" err="1"/>
                  <a:t>Її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рівняння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перетворення</a:t>
                </a:r>
                <a:r>
                  <a:rPr lang="ru-RU" sz="2400" dirty="0" smtClean="0"/>
                  <a:t>:</a:t>
                </a:r>
              </a:p>
              <a:p>
                <a:pPr marL="82296" indent="0" algn="just">
                  <a:buNone/>
                </a:pPr>
                <a:endParaRPr lang="en-US" sz="2400" dirty="0" smtClean="0"/>
              </a:p>
              <a:p>
                <a:pPr marL="82296" indent="0" algn="just">
                  <a:buNone/>
                </a:pPr>
                <a:endParaRPr lang="ru-RU" sz="2400" dirty="0"/>
              </a:p>
              <a:p>
                <a:pPr marL="82296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𝑁𝑖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𝑥𝑖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)∗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𝑣𝑎𝑟</m:t>
                      </m:r>
                      <m:d>
                        <m:dPr>
                          <m:begChr m:val="|"/>
                          <m:endChr m:val=""/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𝑥𝑖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𝑣𝑎𝑟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sz="240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𝑣𝑎𝑟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𝑄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𝑐𝑜𝑛𝑠𝑡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 smtClean="0"/>
              </a:p>
              <a:p>
                <a:pPr marL="82296" indent="0" algn="just">
                  <a:buNone/>
                </a:pPr>
                <a:r>
                  <a:rPr lang="uk-UA" sz="2400" dirty="0" smtClean="0"/>
                  <a:t>Досконалість </a:t>
                </a:r>
                <a:r>
                  <a:rPr lang="uk-UA" sz="2400" dirty="0"/>
                  <a:t>міри визначається сталістю розміру кожного ступеня </a:t>
                </a:r>
                <a:r>
                  <a:rPr lang="uk-UA" sz="2400" dirty="0" smtClean="0"/>
                  <a:t>міри </a:t>
                </a:r>
                <a:r>
                  <a:rPr lang="uk-UA" sz="2400" dirty="0"/>
                  <a:t>і її багатозначністю, тобто номінальним числом значень </a:t>
                </a:r>
                <a:r>
                  <a:rPr lang="uk-UA" sz="2400" dirty="0" smtClean="0"/>
                  <a:t>відтворюваної </a:t>
                </a:r>
                <a:r>
                  <a:rPr lang="uk-UA" sz="2400" dirty="0"/>
                  <a:t>вихідної величини. В реальних мірах </a:t>
                </a:r>
                <a:r>
                  <a:rPr lang="uk-UA" sz="2400" dirty="0" smtClean="0"/>
                  <a:t>нестабільність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400" dirty="0" smtClean="0"/>
                  <a:t> </a:t>
                </a:r>
                <a:r>
                  <a:rPr lang="uk-UA" sz="2400" dirty="0" smtClean="0"/>
                  <a:t>спричиняє похибки</a:t>
                </a:r>
                <a:r>
                  <a:rPr lang="uk-UA" sz="2400" dirty="0"/>
                  <a:t>. З найвищою точністю відтворюються основні </a:t>
                </a:r>
                <a:r>
                  <a:rPr lang="ru-RU" sz="2400" dirty="0" smtClean="0"/>
                  <a:t>ФВ</a:t>
                </a:r>
                <a:r>
                  <a:rPr lang="uk-UA" sz="2400" dirty="0" smtClean="0"/>
                  <a:t>– </a:t>
                </a:r>
                <a:r>
                  <a:rPr lang="uk-UA" sz="2400" dirty="0"/>
                  <a:t>довжина, маса, час, частота, напруга, струм.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608" y="1124744"/>
                <a:ext cx="7890080" cy="5544616"/>
              </a:xfrm>
              <a:blipFill rotWithShape="0">
                <a:blip r:embed="rId2"/>
                <a:stretch>
                  <a:fillRect l="-77" t="-19582" r="-1158" b="-45325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449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488832" cy="634082"/>
          </a:xfrm>
        </p:spPr>
        <p:txBody>
          <a:bodyPr>
            <a:noAutofit/>
          </a:bodyPr>
          <a:lstStyle/>
          <a:p>
            <a:pPr algn="ctr"/>
            <a:r>
              <a:rPr lang="ru-RU" sz="3600" dirty="0" err="1"/>
              <a:t>Вимірювальне</a:t>
            </a:r>
            <a:r>
              <a:rPr lang="ru-RU" sz="3600" dirty="0"/>
              <a:t> </a:t>
            </a:r>
            <a:r>
              <a:rPr lang="ru-RU" sz="3600" dirty="0" err="1"/>
              <a:t>перетворення</a:t>
            </a:r>
            <a:r>
              <a:rPr lang="ru-RU" sz="3600" dirty="0"/>
              <a:t> </a:t>
            </a:r>
            <a:r>
              <a:rPr lang="ru-RU" sz="3600" dirty="0" err="1"/>
              <a:t>фізичної</a:t>
            </a:r>
            <a:r>
              <a:rPr lang="ru-RU" sz="3600" dirty="0"/>
              <a:t> </a:t>
            </a:r>
            <a:r>
              <a:rPr lang="ru-RU" sz="3600" dirty="0" err="1"/>
              <a:t>величини</a:t>
            </a:r>
            <a:r>
              <a:rPr lang="ru-RU" sz="3600" dirty="0"/>
              <a:t> </a:t>
            </a:r>
            <a:endParaRPr lang="ru-RU" sz="36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03024" y="1052736"/>
            <a:ext cx="7746064" cy="2808312"/>
          </a:xfrm>
        </p:spPr>
        <p:txBody>
          <a:bodyPr>
            <a:noAutofit/>
          </a:bodyPr>
          <a:lstStyle/>
          <a:p>
            <a:pPr marL="82296" indent="0" algn="just">
              <a:lnSpc>
                <a:spcPct val="120000"/>
              </a:lnSpc>
              <a:buNone/>
            </a:pPr>
            <a:r>
              <a:rPr lang="uk-UA" sz="2400" dirty="0"/>
              <a:t>	</a:t>
            </a:r>
            <a:r>
              <a:rPr lang="uk-UA" sz="2400" dirty="0" smtClean="0"/>
              <a:t>Вимірювальне  </a:t>
            </a:r>
            <a:r>
              <a:rPr lang="uk-UA" sz="2400" dirty="0"/>
              <a:t>перетворення  фізичної  величини – вимірювальна </a:t>
            </a:r>
            <a:r>
              <a:rPr lang="uk-UA" sz="2400" dirty="0" smtClean="0"/>
              <a:t>операція</a:t>
            </a:r>
            <a:r>
              <a:rPr lang="uk-UA" sz="2400" dirty="0"/>
              <a:t>, під час якої вхідна фізична величина перетворюється у вихідну, </a:t>
            </a:r>
            <a:r>
              <a:rPr lang="uk-UA" sz="2400" dirty="0" smtClean="0"/>
              <a:t>функціонально </a:t>
            </a:r>
            <a:r>
              <a:rPr lang="uk-UA" sz="2400" dirty="0"/>
              <a:t>з нею пов’язану. </a:t>
            </a:r>
            <a:endParaRPr lang="uk-UA" sz="2400" dirty="0" smtClean="0"/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sz="2400" dirty="0" smtClean="0"/>
              <a:t>	До </a:t>
            </a:r>
            <a:r>
              <a:rPr lang="ru-RU" sz="2400" dirty="0" err="1"/>
              <a:t>вимірювального</a:t>
            </a:r>
            <a:r>
              <a:rPr lang="ru-RU" sz="2400" dirty="0"/>
              <a:t> </a:t>
            </a:r>
            <a:r>
              <a:rPr lang="ru-RU" sz="2400" dirty="0" err="1"/>
              <a:t>перетворення</a:t>
            </a:r>
            <a:r>
              <a:rPr lang="ru-RU" sz="2400" dirty="0"/>
              <a:t> </a:t>
            </a:r>
            <a:r>
              <a:rPr lang="ru-RU" sz="2400" dirty="0" err="1"/>
              <a:t>залежності</a:t>
            </a:r>
            <a:r>
              <a:rPr lang="ru-RU" sz="2400" dirty="0"/>
              <a:t> </a:t>
            </a:r>
            <a:r>
              <a:rPr lang="ru-RU" sz="2400" dirty="0" err="1"/>
              <a:t>між</a:t>
            </a:r>
            <a:r>
              <a:rPr lang="ru-RU" sz="2400" dirty="0"/>
              <a:t> величинами </a:t>
            </a:r>
            <a:r>
              <a:rPr lang="ru-RU" sz="2400" dirty="0" smtClean="0"/>
              <a:t>належать</a:t>
            </a:r>
            <a:r>
              <a:rPr lang="ru-RU" sz="2400" dirty="0"/>
              <a:t>: </a:t>
            </a:r>
            <a:endParaRPr lang="ru-RU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203024" y="3861048"/>
            <a:ext cx="7746064" cy="341632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err="1"/>
              <a:t>модуляція</a:t>
            </a:r>
            <a:r>
              <a:rPr lang="ru-RU" sz="2400" dirty="0"/>
              <a:t> та </a:t>
            </a:r>
            <a:r>
              <a:rPr lang="ru-RU" sz="2400" dirty="0" err="1"/>
              <a:t>демодуляція</a:t>
            </a:r>
            <a:r>
              <a:rPr lang="ru-RU" sz="2400" dirty="0"/>
              <a:t>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масштабно-</a:t>
            </a:r>
            <a:r>
              <a:rPr lang="ru-RU" sz="2400" dirty="0" err="1"/>
              <a:t>числове</a:t>
            </a:r>
            <a:r>
              <a:rPr lang="ru-RU" sz="2400" dirty="0"/>
              <a:t> </a:t>
            </a:r>
            <a:r>
              <a:rPr lang="ru-RU" sz="2400" dirty="0" err="1"/>
              <a:t>перетворення</a:t>
            </a:r>
            <a:r>
              <a:rPr lang="ru-RU" sz="2400" dirty="0"/>
              <a:t> сигналу;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err="1"/>
              <a:t>детектування</a:t>
            </a:r>
            <a:r>
              <a:rPr lang="ru-RU" sz="2400" dirty="0"/>
              <a:t>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err="1"/>
              <a:t>кореляційне</a:t>
            </a:r>
            <a:r>
              <a:rPr lang="ru-RU" sz="2400" dirty="0"/>
              <a:t> </a:t>
            </a:r>
            <a:r>
              <a:rPr lang="ru-RU" sz="2400" dirty="0" err="1"/>
              <a:t>перетворення</a:t>
            </a:r>
            <a:r>
              <a:rPr lang="ru-RU" sz="2400" dirty="0"/>
              <a:t>; </a:t>
            </a:r>
            <a:endParaRPr lang="ru-RU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err="1"/>
              <a:t>дискретизація</a:t>
            </a:r>
            <a:r>
              <a:rPr lang="ru-RU" sz="2400" dirty="0"/>
              <a:t>; </a:t>
            </a:r>
            <a:endParaRPr lang="ru-RU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err="1" smtClean="0"/>
              <a:t>спектральне</a:t>
            </a:r>
            <a:r>
              <a:rPr lang="ru-RU" sz="2400" dirty="0" smtClean="0"/>
              <a:t>  </a:t>
            </a:r>
            <a:r>
              <a:rPr lang="ru-RU" sz="2400" dirty="0" err="1"/>
              <a:t>перетворення</a:t>
            </a:r>
            <a:r>
              <a:rPr lang="ru-RU" sz="2400" dirty="0"/>
              <a:t>;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err="1"/>
              <a:t>осцилографічне</a:t>
            </a:r>
            <a:r>
              <a:rPr lang="ru-RU" sz="2400" dirty="0"/>
              <a:t>  </a:t>
            </a:r>
            <a:r>
              <a:rPr lang="ru-RU" sz="2400" dirty="0" err="1"/>
              <a:t>перетворення</a:t>
            </a:r>
            <a:r>
              <a:rPr lang="ru-RU" sz="2400" dirty="0"/>
              <a:t>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err="1"/>
              <a:t>інтегрування</a:t>
            </a:r>
            <a:r>
              <a:rPr lang="ru-RU" sz="24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err="1"/>
              <a:t>диференціювання</a:t>
            </a:r>
            <a:r>
              <a:rPr lang="ru-RU" sz="2400" dirty="0"/>
              <a:t> і </a:t>
            </a:r>
            <a:r>
              <a:rPr lang="ru-RU" sz="2400" dirty="0" err="1"/>
              <a:t>ін</a:t>
            </a:r>
            <a:r>
              <a:rPr lang="ru-RU" sz="2400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5417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692696"/>
          </a:xfrm>
        </p:spPr>
        <p:txBody>
          <a:bodyPr>
            <a:normAutofit/>
          </a:bodyPr>
          <a:lstStyle/>
          <a:p>
            <a:pPr algn="ctr"/>
            <a:r>
              <a:rPr lang="uk-UA" sz="3600" dirty="0"/>
              <a:t>Вимірювальний  перетворювач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620688"/>
            <a:ext cx="8100392" cy="6120680"/>
          </a:xfrm>
        </p:spPr>
        <p:txBody>
          <a:bodyPr>
            <a:noAutofit/>
          </a:bodyPr>
          <a:lstStyle/>
          <a:p>
            <a:pPr marL="82296" indent="0">
              <a:lnSpc>
                <a:spcPct val="100000"/>
              </a:lnSpc>
              <a:buNone/>
            </a:pPr>
            <a:r>
              <a:rPr lang="ru-RU" sz="2400" dirty="0" smtClean="0"/>
              <a:t>	</a:t>
            </a:r>
            <a:r>
              <a:rPr lang="ru-RU" sz="2400" b="1" dirty="0" err="1" smtClean="0"/>
              <a:t>Вимірювальний</a:t>
            </a:r>
            <a:r>
              <a:rPr lang="ru-RU" sz="2400" b="1" dirty="0" smtClean="0"/>
              <a:t>  </a:t>
            </a:r>
            <a:r>
              <a:rPr lang="ru-RU" sz="2400" b="1" dirty="0" err="1" smtClean="0"/>
              <a:t>перетворювач</a:t>
            </a:r>
            <a:r>
              <a:rPr lang="ru-RU" sz="2400" b="1" dirty="0" smtClean="0"/>
              <a:t> </a:t>
            </a:r>
            <a:r>
              <a:rPr lang="ru-RU" sz="2400" dirty="0"/>
              <a:t>– </a:t>
            </a:r>
            <a:r>
              <a:rPr lang="ru-RU" sz="2400" dirty="0" err="1"/>
              <a:t>вимірювальний</a:t>
            </a:r>
            <a:r>
              <a:rPr lang="ru-RU" sz="2400" dirty="0"/>
              <a:t>  </a:t>
            </a:r>
            <a:r>
              <a:rPr lang="ru-RU" sz="2400" dirty="0" err="1"/>
              <a:t>пристрій</a:t>
            </a:r>
            <a:r>
              <a:rPr lang="ru-RU" sz="2400" dirty="0"/>
              <a:t>,  </a:t>
            </a:r>
            <a:r>
              <a:rPr lang="ru-RU" sz="2400" dirty="0" err="1"/>
              <a:t>що</a:t>
            </a:r>
            <a:r>
              <a:rPr lang="ru-RU" sz="2400" dirty="0"/>
              <a:t>  </a:t>
            </a:r>
            <a:r>
              <a:rPr lang="ru-RU" sz="2400" dirty="0" err="1"/>
              <a:t>реалізує</a:t>
            </a:r>
            <a:r>
              <a:rPr lang="ru-RU" sz="2400" dirty="0"/>
              <a:t> </a:t>
            </a:r>
            <a:r>
              <a:rPr lang="ru-RU" sz="2400" dirty="0" err="1" smtClean="0"/>
              <a:t>вимірювальне</a:t>
            </a:r>
            <a:r>
              <a:rPr lang="ru-RU" sz="2400" dirty="0" smtClean="0"/>
              <a:t> </a:t>
            </a:r>
            <a:r>
              <a:rPr lang="ru-RU" sz="2400" dirty="0" err="1"/>
              <a:t>перетворення</a:t>
            </a:r>
            <a:r>
              <a:rPr lang="ru-RU" sz="2400" dirty="0"/>
              <a:t>. </a:t>
            </a:r>
          </a:p>
          <a:p>
            <a:pPr marL="82296" indent="0">
              <a:lnSpc>
                <a:spcPct val="100000"/>
              </a:lnSpc>
              <a:buNone/>
            </a:pPr>
            <a:r>
              <a:rPr lang="ru-RU" sz="2400" dirty="0"/>
              <a:t> </a:t>
            </a:r>
            <a:r>
              <a:rPr lang="ru-RU" sz="2400" dirty="0" smtClean="0"/>
              <a:t>	ВП </a:t>
            </a:r>
            <a:r>
              <a:rPr lang="ru-RU" sz="2400" dirty="0" err="1"/>
              <a:t>класифікують</a:t>
            </a:r>
            <a:r>
              <a:rPr lang="ru-RU" sz="2400" dirty="0"/>
              <a:t> за такими </a:t>
            </a:r>
            <a:r>
              <a:rPr lang="ru-RU" sz="2400" dirty="0" err="1" smtClean="0"/>
              <a:t>ознаками</a:t>
            </a:r>
            <a:r>
              <a:rPr lang="ru-RU" sz="2400" dirty="0"/>
              <a:t>: </a:t>
            </a:r>
            <a:endParaRPr lang="ru-RU" sz="2400" dirty="0" smtClean="0"/>
          </a:p>
          <a:p>
            <a:pPr marL="177800" indent="-1778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2400" dirty="0" smtClean="0"/>
              <a:t>за </a:t>
            </a:r>
            <a:r>
              <a:rPr lang="ru-RU" sz="2400" i="1" dirty="0"/>
              <a:t>структурою </a:t>
            </a:r>
            <a:r>
              <a:rPr lang="ru-RU" sz="2400" i="1" dirty="0" err="1"/>
              <a:t>побудови</a:t>
            </a:r>
            <a:r>
              <a:rPr lang="ru-RU" sz="2400" i="1" dirty="0"/>
              <a:t> </a:t>
            </a:r>
            <a:r>
              <a:rPr lang="ru-RU" sz="2400" dirty="0"/>
              <a:t>– на ВП прямого </a:t>
            </a:r>
            <a:r>
              <a:rPr lang="ru-RU" sz="2400" dirty="0" err="1" smtClean="0"/>
              <a:t>перетворення</a:t>
            </a:r>
            <a:r>
              <a:rPr lang="ru-RU" sz="2400" dirty="0" smtClean="0"/>
              <a:t> </a:t>
            </a:r>
            <a:r>
              <a:rPr lang="ru-RU" sz="2400" dirty="0"/>
              <a:t>та  ВП  </a:t>
            </a:r>
            <a:r>
              <a:rPr lang="ru-RU" sz="2400" dirty="0" err="1"/>
              <a:t>зрівноважувального</a:t>
            </a:r>
            <a:r>
              <a:rPr lang="ru-RU" sz="2400" dirty="0"/>
              <a:t>  </a:t>
            </a:r>
            <a:r>
              <a:rPr lang="ru-RU" sz="2400" dirty="0" err="1" smtClean="0"/>
              <a:t>перетворення</a:t>
            </a:r>
            <a:r>
              <a:rPr lang="ru-RU" sz="2400" dirty="0" smtClean="0"/>
              <a:t>; </a:t>
            </a:r>
            <a:endParaRPr lang="ru-RU" sz="2400" dirty="0"/>
          </a:p>
          <a:p>
            <a:pPr marL="177800" indent="-1778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uk-UA" sz="2400" dirty="0" smtClean="0"/>
              <a:t>за </a:t>
            </a:r>
            <a:r>
              <a:rPr lang="uk-UA" sz="2400" i="1" dirty="0"/>
              <a:t>зміною роду вихідної величини </a:t>
            </a:r>
            <a:r>
              <a:rPr lang="uk-UA" sz="2400" dirty="0"/>
              <a:t>– на ВП без зміни роду та ВП </a:t>
            </a:r>
            <a:r>
              <a:rPr lang="uk-UA" sz="2400" dirty="0" smtClean="0"/>
              <a:t>зі </a:t>
            </a:r>
            <a:r>
              <a:rPr lang="uk-UA" sz="2400" dirty="0"/>
              <a:t>зміною роду вихідної </a:t>
            </a:r>
            <a:r>
              <a:rPr lang="uk-UA" sz="2400" dirty="0" smtClean="0"/>
              <a:t>величини;</a:t>
            </a:r>
          </a:p>
          <a:p>
            <a:pPr marL="177800" indent="-1778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uk-UA" sz="2400" dirty="0" smtClean="0"/>
              <a:t>за </a:t>
            </a:r>
            <a:r>
              <a:rPr lang="uk-UA" sz="2400" i="1" dirty="0"/>
              <a:t>характером реалізованої залежності </a:t>
            </a:r>
            <a:r>
              <a:rPr lang="uk-UA" sz="2400" dirty="0"/>
              <a:t>– на лінійні та нелінійні; </a:t>
            </a:r>
          </a:p>
          <a:p>
            <a:pPr marL="177800" indent="-1778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uk-UA" sz="2400" dirty="0" smtClean="0"/>
              <a:t>за </a:t>
            </a:r>
            <a:r>
              <a:rPr lang="uk-UA" sz="2400" i="1" dirty="0"/>
              <a:t>кількістю каналів </a:t>
            </a:r>
            <a:r>
              <a:rPr lang="uk-UA" sz="2400" dirty="0"/>
              <a:t>– на одно- та багатоканальні; </a:t>
            </a:r>
          </a:p>
          <a:p>
            <a:pPr marL="177800" indent="-1778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uk-UA" sz="2400" dirty="0" smtClean="0"/>
              <a:t>за </a:t>
            </a:r>
            <a:r>
              <a:rPr lang="uk-UA" sz="2400" i="1" dirty="0"/>
              <a:t>видом вихідного сигналу </a:t>
            </a:r>
            <a:r>
              <a:rPr lang="uk-UA" sz="2400" dirty="0"/>
              <a:t>– на параметричні та генераторні; </a:t>
            </a:r>
          </a:p>
          <a:p>
            <a:pPr marL="177800" indent="-1778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uk-UA" sz="2400" dirty="0" smtClean="0"/>
              <a:t>за  </a:t>
            </a:r>
            <a:r>
              <a:rPr lang="uk-UA" sz="2400" i="1" dirty="0"/>
              <a:t>родом  використовуваних  явищ </a:t>
            </a:r>
            <a:r>
              <a:rPr lang="uk-UA" sz="2400" dirty="0"/>
              <a:t>– на  термоелектричні,  </a:t>
            </a:r>
            <a:r>
              <a:rPr lang="uk-UA" sz="2400" dirty="0" err="1" smtClean="0"/>
              <a:t>оптоелектричні</a:t>
            </a:r>
            <a:r>
              <a:rPr lang="uk-UA" sz="2400" dirty="0"/>
              <a:t>,  п’єзоелектричні,  електромагнітні,  магнітоелектричні  </a:t>
            </a:r>
            <a:r>
              <a:rPr lang="uk-UA" sz="2400" dirty="0" smtClean="0"/>
              <a:t>тощо. </a:t>
            </a:r>
            <a:endParaRPr lang="uk-UA" sz="2400" dirty="0"/>
          </a:p>
          <a:p>
            <a:pPr marL="82296" indent="0">
              <a:lnSpc>
                <a:spcPct val="100000"/>
              </a:lnSpc>
              <a:buNone/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974870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grayscl/>
          </a:blip>
          <a:stretch>
            <a:fillRect/>
          </a:stretch>
        </p:blipFill>
        <p:spPr>
          <a:xfrm>
            <a:off x="1019076" y="692696"/>
            <a:ext cx="8055182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22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1296144"/>
          </a:xfrm>
        </p:spPr>
        <p:txBody>
          <a:bodyPr>
            <a:normAutofit/>
          </a:bodyPr>
          <a:lstStyle/>
          <a:p>
            <a:pPr algn="ctr"/>
            <a:r>
              <a:rPr lang="uk-UA" sz="3600" dirty="0"/>
              <a:t>Порівняння фізичних величин</a:t>
            </a:r>
            <a:br>
              <a:rPr lang="uk-UA" sz="3600" dirty="0"/>
            </a:br>
            <a:r>
              <a:rPr lang="uk-UA" sz="3600" dirty="0"/>
              <a:t>Компаратор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12776"/>
            <a:ext cx="7818072" cy="5256584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</a:t>
            </a:r>
            <a:r>
              <a:rPr lang="uk-UA" sz="2400" b="1" dirty="0" smtClean="0"/>
              <a:t>Порівняння</a:t>
            </a:r>
            <a:r>
              <a:rPr lang="uk-UA" sz="2400" dirty="0" smtClean="0"/>
              <a:t> </a:t>
            </a:r>
            <a:r>
              <a:rPr lang="uk-UA" sz="2400" dirty="0"/>
              <a:t>– вимірювальна операція, що полягає у відображенні </a:t>
            </a:r>
            <a:r>
              <a:rPr lang="uk-UA" sz="2400" dirty="0" smtClean="0"/>
              <a:t>співвідношення </a:t>
            </a:r>
            <a:r>
              <a:rPr lang="uk-UA" sz="2400" dirty="0"/>
              <a:t>між розмірами двох однорідних фізичних величин </a:t>
            </a:r>
            <a:r>
              <a:rPr lang="uk-UA" sz="2400" dirty="0" smtClean="0"/>
              <a:t>відповідним </a:t>
            </a:r>
            <a:r>
              <a:rPr lang="uk-UA" sz="2400" dirty="0"/>
              <a:t>висновком: більша, менша чи однакова за розміром. </a:t>
            </a:r>
            <a:endParaRPr lang="uk-UA" sz="2400" dirty="0" smtClean="0"/>
          </a:p>
          <a:p>
            <a:pPr marL="82296" indent="0" algn="just">
              <a:buNone/>
            </a:pPr>
            <a:r>
              <a:rPr lang="ru-RU" sz="2400" dirty="0" smtClean="0"/>
              <a:t>	</a:t>
            </a:r>
            <a:r>
              <a:rPr lang="ru-RU" sz="2400" b="1" dirty="0" smtClean="0"/>
              <a:t>Компаратор</a:t>
            </a:r>
            <a:r>
              <a:rPr lang="ru-RU" sz="2400" dirty="0" smtClean="0"/>
              <a:t> - </a:t>
            </a:r>
            <a:r>
              <a:rPr lang="ru-RU" sz="2400" dirty="0" err="1" smtClean="0"/>
              <a:t>вимірювальний</a:t>
            </a:r>
            <a:r>
              <a:rPr lang="ru-RU" sz="2400" dirty="0" smtClean="0"/>
              <a:t> </a:t>
            </a:r>
            <a:r>
              <a:rPr lang="ru-RU" sz="2400" dirty="0" err="1"/>
              <a:t>пристрій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 smtClean="0"/>
              <a:t>реалізує</a:t>
            </a:r>
            <a:r>
              <a:rPr lang="ru-RU" sz="2400" dirty="0" smtClean="0"/>
              <a:t> </a:t>
            </a:r>
            <a:r>
              <a:rPr lang="ru-RU" sz="2400" dirty="0" err="1"/>
              <a:t>порівняння</a:t>
            </a:r>
            <a:r>
              <a:rPr lang="ru-RU" sz="2400" dirty="0"/>
              <a:t> </a:t>
            </a:r>
            <a:r>
              <a:rPr lang="ru-RU" sz="2400" dirty="0" err="1"/>
              <a:t>однорідних</a:t>
            </a:r>
            <a:r>
              <a:rPr lang="ru-RU" sz="2400" dirty="0"/>
              <a:t> </a:t>
            </a:r>
            <a:r>
              <a:rPr lang="ru-RU" sz="2400" dirty="0" err="1"/>
              <a:t>фізичних</a:t>
            </a:r>
            <a:r>
              <a:rPr lang="ru-RU" sz="2400" dirty="0"/>
              <a:t> величин. </a:t>
            </a:r>
            <a:endParaRPr lang="ru-RU" sz="2400" dirty="0" smtClean="0"/>
          </a:p>
          <a:p>
            <a:pPr marL="82296" indent="0" algn="just">
              <a:buNone/>
            </a:pPr>
            <a:r>
              <a:rPr lang="ru-RU" sz="2400" dirty="0" smtClean="0"/>
              <a:t>	</a:t>
            </a:r>
            <a:r>
              <a:rPr lang="ru-RU" sz="2400" dirty="0" err="1" smtClean="0"/>
              <a:t>Компаратори</a:t>
            </a:r>
            <a:r>
              <a:rPr lang="ru-RU" sz="2400" dirty="0" smtClean="0"/>
              <a:t> </a:t>
            </a:r>
            <a:r>
              <a:rPr lang="ru-RU" sz="2400" dirty="0" err="1"/>
              <a:t>класифікують</a:t>
            </a:r>
            <a:r>
              <a:rPr lang="ru-RU" sz="2400" dirty="0"/>
              <a:t> за такими </a:t>
            </a:r>
            <a:r>
              <a:rPr lang="ru-RU" sz="2400" dirty="0" err="1"/>
              <a:t>ознаками</a:t>
            </a:r>
            <a:r>
              <a:rPr lang="ru-RU" sz="2400" dirty="0"/>
              <a:t>: </a:t>
            </a:r>
            <a:endParaRPr lang="ru-RU" sz="2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smtClean="0"/>
              <a:t>за </a:t>
            </a:r>
            <a:r>
              <a:rPr lang="ru-RU" sz="2400" i="1" dirty="0" smtClean="0"/>
              <a:t>характером </a:t>
            </a:r>
            <a:r>
              <a:rPr lang="ru-RU" sz="2400" i="1" dirty="0" err="1"/>
              <a:t>дії</a:t>
            </a:r>
            <a:r>
              <a:rPr lang="ru-RU" sz="2400" i="1" dirty="0"/>
              <a:t> над сигналами при </a:t>
            </a:r>
            <a:r>
              <a:rPr lang="ru-RU" sz="2400" i="1" dirty="0" err="1"/>
              <a:t>порівнянні</a:t>
            </a:r>
            <a:r>
              <a:rPr lang="ru-RU" sz="2400" i="1" dirty="0"/>
              <a:t> </a:t>
            </a:r>
            <a:r>
              <a:rPr lang="ru-RU" sz="2400" dirty="0" smtClean="0"/>
              <a:t>– </a:t>
            </a:r>
            <a:r>
              <a:rPr lang="ru-RU" sz="2400" dirty="0"/>
              <a:t>на </a:t>
            </a:r>
            <a:r>
              <a:rPr lang="ru-RU" sz="2400" dirty="0" err="1"/>
              <a:t>компаратори</a:t>
            </a:r>
            <a:r>
              <a:rPr lang="ru-RU" sz="2400" dirty="0"/>
              <a:t> з </a:t>
            </a:r>
            <a:r>
              <a:rPr lang="ru-RU" sz="2400" dirty="0" err="1" smtClean="0"/>
              <a:t>відніманням</a:t>
            </a:r>
            <a:r>
              <a:rPr lang="ru-RU" sz="2400" dirty="0" smtClean="0"/>
              <a:t> </a:t>
            </a:r>
            <a:r>
              <a:rPr lang="ru-RU" sz="2400" dirty="0" err="1"/>
              <a:t>сигналів</a:t>
            </a:r>
            <a:r>
              <a:rPr lang="ru-RU" sz="2400" dirty="0"/>
              <a:t> і </a:t>
            </a:r>
            <a:r>
              <a:rPr lang="ru-RU" sz="2400" dirty="0" err="1"/>
              <a:t>компаратори</a:t>
            </a:r>
            <a:r>
              <a:rPr lang="ru-RU" sz="2400" dirty="0"/>
              <a:t> з </a:t>
            </a:r>
            <a:r>
              <a:rPr lang="ru-RU" sz="2400" dirty="0" err="1"/>
              <a:t>комутацією</a:t>
            </a:r>
            <a:r>
              <a:rPr lang="ru-RU" sz="2400" dirty="0"/>
              <a:t> </a:t>
            </a:r>
            <a:r>
              <a:rPr lang="ru-RU" sz="2400" dirty="0" err="1"/>
              <a:t>сигналів</a:t>
            </a:r>
            <a:r>
              <a:rPr lang="ru-RU" sz="2400" dirty="0" smtClean="0"/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smtClean="0"/>
              <a:t>за </a:t>
            </a:r>
            <a:r>
              <a:rPr lang="ru-RU" sz="2400" i="1" dirty="0" err="1"/>
              <a:t>кількістю</a:t>
            </a:r>
            <a:r>
              <a:rPr lang="ru-RU" sz="2400" i="1" dirty="0"/>
              <a:t> </a:t>
            </a:r>
            <a:r>
              <a:rPr lang="ru-RU" sz="2400" i="1" dirty="0" err="1"/>
              <a:t>каналів</a:t>
            </a:r>
            <a:r>
              <a:rPr lang="ru-RU" sz="2400" i="1" dirty="0"/>
              <a:t> </a:t>
            </a:r>
            <a:r>
              <a:rPr lang="ru-RU" sz="2400" dirty="0" smtClean="0"/>
              <a:t>– </a:t>
            </a:r>
            <a:r>
              <a:rPr lang="ru-RU" sz="2400" dirty="0"/>
              <a:t>на одно- і </a:t>
            </a:r>
            <a:r>
              <a:rPr lang="ru-RU" sz="2400" dirty="0" err="1" smtClean="0"/>
              <a:t>багатоканальні</a:t>
            </a:r>
            <a:r>
              <a:rPr lang="ru-RU" sz="2400" dirty="0" smtClean="0"/>
              <a:t>.</a:t>
            </a:r>
            <a:endParaRPr lang="ru-RU" sz="2400" dirty="0"/>
          </a:p>
          <a:p>
            <a:pPr algn="just"/>
            <a:endParaRPr lang="uk-UA" sz="2400" dirty="0"/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28739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grayscl/>
          </a:blip>
          <a:stretch>
            <a:fillRect/>
          </a:stretch>
        </p:blipFill>
        <p:spPr>
          <a:xfrm>
            <a:off x="1043608" y="880046"/>
            <a:ext cx="8028385" cy="3752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23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444" y="2905052"/>
            <a:ext cx="5954836" cy="376430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7444" y="620688"/>
            <a:ext cx="3722588" cy="16899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03932" y="2463279"/>
            <a:ext cx="27920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З </a:t>
            </a:r>
            <a:r>
              <a:rPr lang="ru-RU" sz="2400" dirty="0" err="1" smtClean="0"/>
              <a:t>комутацією</a:t>
            </a:r>
            <a:endParaRPr lang="ru-RU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220072" y="635204"/>
            <a:ext cx="35283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ЛВ – ланка </a:t>
            </a:r>
            <a:r>
              <a:rPr lang="ru-RU" sz="2400" dirty="0" err="1"/>
              <a:t>віднімання</a:t>
            </a:r>
            <a:r>
              <a:rPr lang="ru-RU" sz="2400" dirty="0"/>
              <a:t> </a:t>
            </a:r>
          </a:p>
          <a:p>
            <a:r>
              <a:rPr lang="ru-RU" sz="2400" dirty="0"/>
              <a:t>РЛ – ланка </a:t>
            </a:r>
            <a:r>
              <a:rPr lang="ru-RU" sz="2400" dirty="0" err="1"/>
              <a:t>визначення</a:t>
            </a:r>
            <a:r>
              <a:rPr lang="ru-RU" sz="2400" dirty="0"/>
              <a:t> знака </a:t>
            </a:r>
            <a:r>
              <a:rPr lang="ru-RU" sz="2400" dirty="0" err="1"/>
              <a:t>різниці</a:t>
            </a:r>
            <a:r>
              <a:rPr lang="ru-RU" sz="2400" dirty="0"/>
              <a:t> </a:t>
            </a:r>
          </a:p>
          <a:p>
            <a:r>
              <a:rPr lang="ru-RU" sz="2400" dirty="0"/>
              <a:t>ΔX – </a:t>
            </a:r>
            <a:r>
              <a:rPr lang="ru-RU" sz="2400" dirty="0" err="1"/>
              <a:t>різниця</a:t>
            </a:r>
            <a:r>
              <a:rPr lang="ru-RU" sz="2400" dirty="0"/>
              <a:t> ФВ</a:t>
            </a:r>
            <a:endParaRPr lang="uk-UA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03932" y="116632"/>
            <a:ext cx="27920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З </a:t>
            </a:r>
            <a:r>
              <a:rPr lang="ru-RU" sz="2400" dirty="0" err="1" smtClean="0"/>
              <a:t>відніманням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7516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Порівняння компараторів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Компаратор </a:t>
            </a:r>
            <a:r>
              <a:rPr lang="uk-UA" sz="2400" i="1" dirty="0"/>
              <a:t>на основі операції віднімання </a:t>
            </a:r>
            <a:r>
              <a:rPr lang="uk-UA" sz="2400" dirty="0"/>
              <a:t>реалізується </a:t>
            </a:r>
            <a:r>
              <a:rPr lang="uk-UA" sz="2400" dirty="0" smtClean="0"/>
              <a:t>двоканальною </a:t>
            </a:r>
            <a:r>
              <a:rPr lang="uk-UA" sz="2400" dirty="0"/>
              <a:t>структурою. Результат порівняння у цьому випадку – </a:t>
            </a:r>
            <a:r>
              <a:rPr lang="uk-UA" sz="2400" dirty="0" err="1" smtClean="0"/>
              <a:t>однобітовий</a:t>
            </a:r>
            <a:r>
              <a:rPr lang="uk-UA" sz="2400" dirty="0" smtClean="0"/>
              <a:t> </a:t>
            </a:r>
            <a:r>
              <a:rPr lang="uk-UA" sz="2400" dirty="0"/>
              <a:t>сигнал у вигляді «0» та «1», який і є інформацією про </a:t>
            </a:r>
            <a:r>
              <a:rPr lang="uk-UA" sz="2400" dirty="0" smtClean="0"/>
              <a:t>співвідношення </a:t>
            </a:r>
            <a:r>
              <a:rPr lang="uk-UA" sz="2400" dirty="0"/>
              <a:t>між розмірами порівнюваних величин. </a:t>
            </a:r>
          </a:p>
          <a:p>
            <a:pPr marL="82296" indent="0" algn="just">
              <a:buNone/>
            </a:pPr>
            <a:r>
              <a:rPr lang="uk-UA" sz="2400" dirty="0" smtClean="0"/>
              <a:t>	Компаратор </a:t>
            </a:r>
            <a:r>
              <a:rPr lang="uk-UA" sz="2400" i="1" dirty="0"/>
              <a:t>на основі комутації сигналів </a:t>
            </a:r>
            <a:r>
              <a:rPr lang="uk-UA" sz="2400" dirty="0"/>
              <a:t>реалізується </a:t>
            </a:r>
            <a:r>
              <a:rPr lang="uk-UA" sz="2400" dirty="0" err="1" smtClean="0"/>
              <a:t>одноканальною</a:t>
            </a:r>
            <a:r>
              <a:rPr lang="uk-UA" sz="2400" dirty="0" smtClean="0"/>
              <a:t> </a:t>
            </a:r>
            <a:r>
              <a:rPr lang="uk-UA" sz="2400" dirty="0"/>
              <a:t>структурою. Внаслідок комутації створюється періодичний </a:t>
            </a:r>
            <a:r>
              <a:rPr lang="uk-UA" sz="2400" dirty="0" smtClean="0"/>
              <a:t>сигнал </a:t>
            </a:r>
            <a:r>
              <a:rPr lang="uk-UA" sz="2400" dirty="0"/>
              <a:t>з частотою перемикання, знак результату детектування якого </a:t>
            </a:r>
            <a:r>
              <a:rPr lang="uk-UA" sz="2400" dirty="0" smtClean="0"/>
              <a:t>залежить </a:t>
            </a:r>
            <a:r>
              <a:rPr lang="uk-UA" sz="2400" dirty="0"/>
              <a:t>від співвідношення між порівнюваними величинами. </a:t>
            </a:r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4479604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8172400" cy="1268760"/>
          </a:xfrm>
        </p:spPr>
        <p:txBody>
          <a:bodyPr>
            <a:noAutofit/>
          </a:bodyPr>
          <a:lstStyle/>
          <a:p>
            <a:pPr algn="ctr"/>
            <a:r>
              <a:rPr lang="uk-UA" sz="3600" dirty="0"/>
              <a:t>Масштабне вимірювальне </a:t>
            </a:r>
            <a:r>
              <a:rPr lang="uk-UA" sz="3600" dirty="0" smtClean="0"/>
              <a:t>перетворення</a:t>
            </a:r>
            <a:endParaRPr lang="uk-UA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115616" y="1196752"/>
                <a:ext cx="7920880" cy="5472608"/>
              </a:xfrm>
            </p:spPr>
            <p:txBody>
              <a:bodyPr>
                <a:noAutofit/>
              </a:bodyPr>
              <a:lstStyle/>
              <a:p>
                <a:pPr marL="82296" indent="0" algn="just">
                  <a:buNone/>
                </a:pPr>
                <a:r>
                  <a:rPr lang="uk-UA" sz="2400" dirty="0" smtClean="0"/>
                  <a:t>	</a:t>
                </a:r>
                <a:r>
                  <a:rPr lang="uk-UA" sz="2400" b="1" dirty="0" smtClean="0"/>
                  <a:t>Масштабне </a:t>
                </a:r>
                <a:r>
                  <a:rPr lang="uk-UA" sz="2400" b="1" dirty="0"/>
                  <a:t>перетворення</a:t>
                </a:r>
                <a:r>
                  <a:rPr lang="uk-UA" sz="2400" dirty="0"/>
                  <a:t> – лінійне вимірювальне перетворення </a:t>
                </a:r>
                <a:r>
                  <a:rPr lang="uk-UA" sz="2400" dirty="0" smtClean="0"/>
                  <a:t>вхідної </a:t>
                </a:r>
                <a:r>
                  <a:rPr lang="uk-UA" sz="2400" dirty="0"/>
                  <a:t>величини без зміни роду. </a:t>
                </a:r>
              </a:p>
              <a:p>
                <a:pPr marL="82296" indent="0" algn="just">
                  <a:buNone/>
                </a:pPr>
                <a:r>
                  <a:rPr lang="uk-UA" sz="2400" dirty="0" smtClean="0"/>
                  <a:t>	В </a:t>
                </a:r>
                <a:r>
                  <a:rPr lang="uk-UA" sz="2400" dirty="0"/>
                  <a:t>результаті масштабного перетворення вхідна величина </a:t>
                </a:r>
                <a:r>
                  <a:rPr lang="uk-UA" sz="2400" dirty="0" smtClean="0"/>
                  <a:t>перетворюється </a:t>
                </a:r>
                <a:r>
                  <a:rPr lang="uk-UA" sz="2400" dirty="0"/>
                  <a:t>в однорідну вихідну, розмір якої пропорційний в К разів </a:t>
                </a:r>
                <a:r>
                  <a:rPr lang="uk-UA" sz="2400" dirty="0" smtClean="0"/>
                  <a:t>розміру </a:t>
                </a:r>
                <a:r>
                  <a:rPr lang="uk-UA" sz="2400" dirty="0"/>
                  <a:t>вхідної: </a:t>
                </a:r>
              </a:p>
              <a:p>
                <a:pPr marL="82296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uk-UA" sz="2400" b="0" i="1" smtClean="0"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uk-UA" sz="2400" b="0" i="1" smtClean="0">
                              <a:latin typeface="Cambria Math" panose="02040503050406030204" pitchFamily="18" charset="0"/>
                            </a:rPr>
                            <m:t>МП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uk-UA" sz="2400" dirty="0" smtClean="0"/>
              </a:p>
              <a:p>
                <a:pPr marL="82296" indent="0" algn="just">
                  <a:buNone/>
                </a:pPr>
                <a:r>
                  <a:rPr lang="uk-UA" sz="2400" dirty="0"/>
                  <a:t>	</a:t>
                </a:r>
                <a:r>
                  <a:rPr lang="uk-UA" sz="2400" dirty="0" smtClean="0"/>
                  <a:t>Коефіцієнт </a:t>
                </a:r>
                <a:r>
                  <a:rPr lang="uk-UA" sz="2400" dirty="0"/>
                  <a:t>масштабування </a:t>
                </a:r>
                <a:r>
                  <a:rPr lang="uk-UA" sz="2400" dirty="0" smtClean="0"/>
                  <a:t>К</a:t>
                </a:r>
                <a:r>
                  <a:rPr lang="uk-UA" sz="2400" baseline="-25000" dirty="0" smtClean="0"/>
                  <a:t>МП </a:t>
                </a:r>
                <a:r>
                  <a:rPr lang="uk-UA" sz="2400" dirty="0" smtClean="0"/>
                  <a:t>є </a:t>
                </a:r>
                <a:r>
                  <a:rPr lang="uk-UA" sz="2400" dirty="0"/>
                  <a:t>основною характеристикою </a:t>
                </a:r>
                <a:r>
                  <a:rPr lang="uk-UA" sz="2400" dirty="0" smtClean="0"/>
                  <a:t>масштабного </a:t>
                </a:r>
                <a:r>
                  <a:rPr lang="uk-UA" sz="2400" dirty="0"/>
                  <a:t>перетворення. Його числове значення може бути: </a:t>
                </a:r>
              </a:p>
              <a:p>
                <a:pPr algn="just"/>
                <a:r>
                  <a:rPr lang="en-US" sz="2400" dirty="0" smtClean="0"/>
                  <a:t>K</a:t>
                </a:r>
                <a:r>
                  <a:rPr lang="uk-UA" sz="2400" baseline="-25000" dirty="0" err="1"/>
                  <a:t>мп</a:t>
                </a:r>
                <a:r>
                  <a:rPr lang="uk-UA" sz="2400" dirty="0"/>
                  <a:t> &lt; 1</a:t>
                </a:r>
                <a:r>
                  <a:rPr lang="uk-UA" sz="2400" dirty="0" smtClean="0"/>
                  <a:t> </a:t>
                </a:r>
                <a:r>
                  <a:rPr lang="uk-UA" sz="2400" dirty="0"/>
                  <a:t>– послаблення; </a:t>
                </a:r>
              </a:p>
              <a:p>
                <a:pPr algn="just"/>
                <a:r>
                  <a:rPr lang="en-US" sz="2400" dirty="0" smtClean="0"/>
                  <a:t>K</a:t>
                </a:r>
                <a:r>
                  <a:rPr lang="uk-UA" sz="2400" baseline="-25000" dirty="0" err="1"/>
                  <a:t>мп</a:t>
                </a:r>
                <a:r>
                  <a:rPr lang="uk-UA" sz="2400" dirty="0"/>
                  <a:t> &gt; 1 – підсилення; </a:t>
                </a:r>
              </a:p>
              <a:p>
                <a:pPr algn="just"/>
                <a:r>
                  <a:rPr lang="en-US" sz="2400" dirty="0" smtClean="0"/>
                  <a:t>K</a:t>
                </a:r>
                <a:r>
                  <a:rPr lang="uk-UA" sz="2400" baseline="-25000" dirty="0" err="1"/>
                  <a:t>мп</a:t>
                </a:r>
                <a:r>
                  <a:rPr lang="uk-UA" sz="2400" dirty="0"/>
                  <a:t> = 1 – повторення. 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5616" y="1196752"/>
                <a:ext cx="7920880" cy="5472608"/>
              </a:xfrm>
              <a:blipFill rotWithShape="0">
                <a:blip r:embed="rId2"/>
                <a:stretch>
                  <a:fillRect l="-77" t="-891" r="-1232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3972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720080"/>
          </a:xfrm>
        </p:spPr>
        <p:txBody>
          <a:bodyPr>
            <a:normAutofit/>
          </a:bodyPr>
          <a:lstStyle/>
          <a:p>
            <a:pPr algn="ctr"/>
            <a:r>
              <a:rPr lang="ru-RU" sz="3600" dirty="0" err="1"/>
              <a:t>Масштабний</a:t>
            </a:r>
            <a:r>
              <a:rPr lang="ru-RU" sz="3600" dirty="0"/>
              <a:t> </a:t>
            </a:r>
            <a:r>
              <a:rPr lang="ru-RU" sz="3600" dirty="0" err="1"/>
              <a:t>перетворювач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836712"/>
            <a:ext cx="7920880" cy="5832648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400" dirty="0" smtClean="0"/>
              <a:t>	</a:t>
            </a:r>
            <a:r>
              <a:rPr lang="ru-RU" sz="2800" b="1" dirty="0" err="1" smtClean="0"/>
              <a:t>Масштабний</a:t>
            </a:r>
            <a:r>
              <a:rPr lang="ru-RU" sz="2800" b="1" dirty="0" smtClean="0"/>
              <a:t> </a:t>
            </a:r>
            <a:r>
              <a:rPr lang="ru-RU" sz="2800" b="1" dirty="0" err="1"/>
              <a:t>перетворювач</a:t>
            </a:r>
            <a:r>
              <a:rPr lang="ru-RU" sz="2800" b="1" dirty="0"/>
              <a:t> </a:t>
            </a:r>
            <a:r>
              <a:rPr lang="ru-RU" sz="2400" dirty="0"/>
              <a:t>– </a:t>
            </a:r>
            <a:r>
              <a:rPr lang="ru-RU" sz="2400" dirty="0" err="1"/>
              <a:t>вимірювальний</a:t>
            </a:r>
            <a:r>
              <a:rPr lang="ru-RU" sz="2400" dirty="0"/>
              <a:t> </a:t>
            </a:r>
            <a:r>
              <a:rPr lang="ru-RU" sz="2400" dirty="0" err="1"/>
              <a:t>перетворювач</a:t>
            </a:r>
            <a:r>
              <a:rPr lang="ru-RU" sz="2400" dirty="0"/>
              <a:t>,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 smtClean="0"/>
              <a:t>реалізує</a:t>
            </a:r>
            <a:r>
              <a:rPr lang="ru-RU" sz="2400" dirty="0" smtClean="0"/>
              <a:t> </a:t>
            </a:r>
            <a:r>
              <a:rPr lang="ru-RU" sz="2400" dirty="0" err="1"/>
              <a:t>масштабне</a:t>
            </a:r>
            <a:r>
              <a:rPr lang="ru-RU" sz="2400" dirty="0"/>
              <a:t> </a:t>
            </a:r>
            <a:r>
              <a:rPr lang="ru-RU" sz="2400" dirty="0" err="1"/>
              <a:t>вимірювальне</a:t>
            </a:r>
            <a:r>
              <a:rPr lang="ru-RU" sz="2400" dirty="0"/>
              <a:t> </a:t>
            </a:r>
            <a:r>
              <a:rPr lang="ru-RU" sz="2400" dirty="0" err="1"/>
              <a:t>перетворення</a:t>
            </a:r>
            <a:r>
              <a:rPr lang="ru-RU" sz="2400" dirty="0"/>
              <a:t>. </a:t>
            </a:r>
          </a:p>
          <a:p>
            <a:pPr marL="82296" indent="0" algn="just">
              <a:buNone/>
            </a:pPr>
            <a:r>
              <a:rPr lang="uk-UA" sz="2400" dirty="0"/>
              <a:t>	</a:t>
            </a:r>
            <a:r>
              <a:rPr lang="uk-UA" sz="2400" dirty="0" smtClean="0"/>
              <a:t>Масштабні  </a:t>
            </a:r>
            <a:r>
              <a:rPr lang="uk-UA" sz="2400" dirty="0"/>
              <a:t>перетворювачі (МП)  створюються  переважно  для  </a:t>
            </a:r>
            <a:r>
              <a:rPr lang="uk-UA" sz="2400" dirty="0" smtClean="0"/>
              <a:t>величин</a:t>
            </a:r>
            <a:r>
              <a:rPr lang="uk-UA" sz="2400" dirty="0"/>
              <a:t>, що характеризують явища спрямованої дії (напруга, струм та ін.). </a:t>
            </a:r>
          </a:p>
          <a:p>
            <a:pPr marL="82296" indent="0" algn="just">
              <a:buNone/>
            </a:pPr>
            <a:r>
              <a:rPr lang="uk-UA" sz="2400" dirty="0" smtClean="0"/>
              <a:t>	МП  </a:t>
            </a:r>
            <a:r>
              <a:rPr lang="uk-UA" sz="2400" dirty="0"/>
              <a:t>можуть  бути  одно-  або  багатоканальні,  з  регульованим  або </a:t>
            </a:r>
            <a:r>
              <a:rPr lang="uk-UA" sz="2400" dirty="0" smtClean="0"/>
              <a:t>нерегульованим </a:t>
            </a:r>
            <a:r>
              <a:rPr lang="uk-UA" sz="2400" dirty="0"/>
              <a:t>коефіцієнтом масштабування.</a:t>
            </a:r>
          </a:p>
        </p:txBody>
      </p:sp>
    </p:spTree>
    <p:extLst>
      <p:ext uri="{BB962C8B-B14F-4D97-AF65-F5344CB8AC3E}">
        <p14:creationId xmlns:p14="http://schemas.microsoft.com/office/powerpoint/2010/main" val="4281228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Засоби вимірювальної техніки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980728"/>
            <a:ext cx="7746064" cy="5688632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800" b="1" dirty="0" err="1" smtClean="0"/>
              <a:t>Зас</a:t>
            </a:r>
            <a:r>
              <a:rPr lang="ru-RU" sz="2800" b="1" dirty="0" smtClean="0"/>
              <a:t>о</a:t>
            </a:r>
            <a:r>
              <a:rPr lang="uk-UA" sz="2800" b="1" dirty="0" smtClean="0"/>
              <a:t>би </a:t>
            </a:r>
            <a:r>
              <a:rPr lang="uk-UA" sz="2800" b="1" dirty="0"/>
              <a:t>вимірювальної </a:t>
            </a:r>
            <a:r>
              <a:rPr lang="uk-UA" sz="2800" b="1" dirty="0" smtClean="0"/>
              <a:t>техніки </a:t>
            </a:r>
            <a:r>
              <a:rPr lang="uk-UA" sz="2400" dirty="0" smtClean="0"/>
              <a:t>- технічні засоби, що застосовуються під </a:t>
            </a:r>
            <a:r>
              <a:rPr lang="uk-UA" sz="2400" dirty="0"/>
              <a:t>час вимірювань і </a:t>
            </a:r>
            <a:r>
              <a:rPr lang="uk-UA" sz="2400" dirty="0" smtClean="0"/>
              <a:t>мають </a:t>
            </a:r>
            <a:r>
              <a:rPr lang="uk-UA" sz="2400" dirty="0"/>
              <a:t>нормовані метрологічні характеристики. </a:t>
            </a:r>
          </a:p>
          <a:p>
            <a:pPr marL="82296" indent="0" algn="just">
              <a:buNone/>
            </a:pPr>
            <a:r>
              <a:rPr lang="uk-UA" sz="2400" dirty="0" smtClean="0"/>
              <a:t>	До </a:t>
            </a:r>
            <a:r>
              <a:rPr lang="uk-UA" sz="2400" dirty="0"/>
              <a:t>засобів вимірювальної техніки відносять </a:t>
            </a:r>
            <a:r>
              <a:rPr lang="uk-UA" sz="2400" i="1" dirty="0"/>
              <a:t>засоби вимірювань </a:t>
            </a:r>
            <a:r>
              <a:rPr lang="uk-UA" sz="2400" dirty="0"/>
              <a:t>і</a:t>
            </a:r>
            <a:r>
              <a:rPr lang="uk-UA" sz="2400" i="1" dirty="0"/>
              <a:t> </a:t>
            </a:r>
            <a:r>
              <a:rPr lang="uk-UA" sz="2400" i="1" dirty="0" smtClean="0"/>
              <a:t>вимірювальні пристрої</a:t>
            </a:r>
            <a:r>
              <a:rPr lang="uk-UA" sz="2400" dirty="0" smtClean="0"/>
              <a:t>:</a:t>
            </a:r>
            <a:endParaRPr lang="uk-UA" sz="2400" dirty="0"/>
          </a:p>
          <a:p>
            <a:pPr algn="just"/>
            <a:r>
              <a:rPr lang="uk-UA" sz="2800" b="1" dirty="0"/>
              <a:t>Засіб </a:t>
            </a:r>
            <a:r>
              <a:rPr lang="uk-UA" sz="2800" b="1" dirty="0" smtClean="0"/>
              <a:t>вимірювання</a:t>
            </a:r>
            <a:r>
              <a:rPr lang="uk-UA" sz="2800" dirty="0" smtClean="0"/>
              <a:t> </a:t>
            </a:r>
            <a:r>
              <a:rPr lang="uk-UA" sz="2400" dirty="0" smtClean="0"/>
              <a:t>- засіб </a:t>
            </a:r>
            <a:r>
              <a:rPr lang="uk-UA" sz="2400" dirty="0"/>
              <a:t>вимірювальної техніки, який реалізує </a:t>
            </a:r>
            <a:r>
              <a:rPr lang="uk-UA" sz="2400" dirty="0" smtClean="0"/>
              <a:t>процедуру </a:t>
            </a:r>
            <a:r>
              <a:rPr lang="uk-UA" sz="2400" dirty="0"/>
              <a:t>вимірювань. </a:t>
            </a:r>
            <a:endParaRPr lang="en-US" sz="2400" dirty="0" smtClean="0"/>
          </a:p>
          <a:p>
            <a:pPr algn="just"/>
            <a:r>
              <a:rPr lang="uk-UA" sz="2800" b="1" dirty="0"/>
              <a:t>Вимірювальний </a:t>
            </a:r>
            <a:r>
              <a:rPr lang="uk-UA" sz="2800" b="1" dirty="0" smtClean="0"/>
              <a:t>пристрій </a:t>
            </a:r>
            <a:r>
              <a:rPr lang="uk-UA" sz="2400" dirty="0" smtClean="0"/>
              <a:t>- засіб </a:t>
            </a:r>
            <a:r>
              <a:rPr lang="uk-UA" sz="2400" dirty="0"/>
              <a:t>вимірювальної техніки, в якому </a:t>
            </a:r>
            <a:r>
              <a:rPr lang="uk-UA" sz="2400" dirty="0" smtClean="0"/>
              <a:t>виконується </a:t>
            </a:r>
            <a:r>
              <a:rPr lang="uk-UA" sz="2400" dirty="0"/>
              <a:t>лише одна зі складових частин процедури вимірювань (</a:t>
            </a:r>
            <a:r>
              <a:rPr lang="uk-UA" sz="2400" dirty="0" smtClean="0"/>
              <a:t>вимірювальна </a:t>
            </a:r>
            <a:r>
              <a:rPr lang="uk-UA" sz="2400" dirty="0"/>
              <a:t>операція). </a:t>
            </a:r>
          </a:p>
          <a:p>
            <a:pPr algn="just"/>
            <a:endParaRPr lang="uk-UA" sz="2400" dirty="0"/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5656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602048" cy="792088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/>
              <a:t>Типи </a:t>
            </a:r>
            <a:r>
              <a:rPr lang="uk-UA" sz="3600" dirty="0"/>
              <a:t>масштабних перетворювачів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115616" y="908720"/>
                <a:ext cx="7920880" cy="5760640"/>
              </a:xfrm>
            </p:spPr>
            <p:txBody>
              <a:bodyPr>
                <a:normAutofit/>
              </a:bodyPr>
              <a:lstStyle/>
              <a:p>
                <a:pPr marL="82296" indent="0" algn="just">
                  <a:buNone/>
                </a:pPr>
                <a:r>
                  <a:rPr lang="en-US" sz="2400" dirty="0" smtClean="0"/>
                  <a:t>	</a:t>
                </a:r>
                <a:r>
                  <a:rPr lang="ru-RU" sz="2400" b="1" dirty="0" err="1"/>
                  <a:t>О</a:t>
                </a:r>
                <a:r>
                  <a:rPr lang="ru-RU" sz="2400" b="1" dirty="0" err="1" smtClean="0"/>
                  <a:t>дноканальний</a:t>
                </a:r>
                <a:r>
                  <a:rPr lang="ru-RU" sz="2400" b="1" dirty="0" smtClean="0"/>
                  <a:t>  </a:t>
                </a:r>
                <a:r>
                  <a:rPr lang="ru-RU" sz="2400" b="1" dirty="0" err="1"/>
                  <a:t>нерегульований</a:t>
                </a:r>
                <a:r>
                  <a:rPr lang="ru-RU" sz="2400" dirty="0"/>
                  <a:t>,  характерною  </a:t>
                </a:r>
                <a:r>
                  <a:rPr lang="ru-RU" sz="2400" dirty="0" err="1"/>
                  <a:t>ознакою</a:t>
                </a:r>
                <a:r>
                  <a:rPr lang="ru-RU" sz="2400" dirty="0"/>
                  <a:t>  </a:t>
                </a:r>
                <a:r>
                  <a:rPr lang="ru-RU" sz="2400" dirty="0" err="1"/>
                  <a:t>якого</a:t>
                </a:r>
                <a:r>
                  <a:rPr lang="ru-RU" sz="2400" dirty="0"/>
                  <a:t>  є </a:t>
                </a:r>
                <a:r>
                  <a:rPr lang="ru-RU" sz="2400" dirty="0" err="1"/>
                  <a:t>сталість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коефіцієнта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масштабування</a:t>
                </a:r>
                <a:r>
                  <a:rPr lang="ru-RU" sz="2400" dirty="0"/>
                  <a:t>. </a:t>
                </a:r>
                <a:r>
                  <a:rPr lang="ru-RU" sz="2400" dirty="0" err="1"/>
                  <a:t>Наприклад</a:t>
                </a:r>
                <a:r>
                  <a:rPr lang="ru-RU" sz="2400" dirty="0"/>
                  <a:t>, </a:t>
                </a:r>
                <a:r>
                  <a:rPr lang="ru-RU" sz="2400" dirty="0" err="1"/>
                  <a:t>вимірювальний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підсилювач</a:t>
                </a:r>
                <a:r>
                  <a:rPr lang="ru-RU" sz="2400" dirty="0"/>
                  <a:t>, </a:t>
                </a:r>
                <a:r>
                  <a:rPr lang="ru-RU" sz="2400" dirty="0" err="1"/>
                  <a:t>трансформатори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напруги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чи</a:t>
                </a:r>
                <a:r>
                  <a:rPr lang="ru-RU" sz="2400" dirty="0"/>
                  <a:t> струму. </a:t>
                </a:r>
                <a:r>
                  <a:rPr lang="ru-RU" sz="2400" dirty="0" err="1"/>
                  <a:t>Рівняння</a:t>
                </a:r>
                <a:r>
                  <a:rPr lang="ru-RU" sz="2400" dirty="0"/>
                  <a:t> такого МП </a:t>
                </a:r>
                <a:r>
                  <a:rPr lang="ru-RU" sz="2400" dirty="0" err="1"/>
                  <a:t>має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вигляд</a:t>
                </a:r>
                <a:r>
                  <a:rPr lang="ru-RU" sz="2400" dirty="0" smtClean="0"/>
                  <a:t>:</a:t>
                </a:r>
                <a:endParaRPr lang="ru-RU" sz="2400" dirty="0"/>
              </a:p>
              <a:p>
                <a:pPr marL="82296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uk-UA" sz="2400" i="1"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uk-UA" sz="2400" i="1">
                              <a:latin typeface="Cambria Math" panose="02040503050406030204" pitchFamily="18" charset="0"/>
                            </a:rPr>
                            <m:t>МП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begChr m:val="|"/>
                          <m:endChr m:val=""/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uk-UA" sz="2400" i="1">
                                  <a:latin typeface="Cambria Math" panose="02040503050406030204" pitchFamily="18" charset="0"/>
                                </a:rPr>
                                <m:t>К</m:t>
                              </m:r>
                            </m:e>
                            <m:sub>
                              <m:r>
                                <a:rPr lang="uk-UA" sz="2400" i="1">
                                  <a:latin typeface="Cambria Math" panose="02040503050406030204" pitchFamily="18" charset="0"/>
                                </a:rPr>
                                <m:t>МП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𝑐𝑜𝑛𝑠𝑡</m:t>
                          </m:r>
                        </m:e>
                      </m:d>
                    </m:oMath>
                  </m:oMathPara>
                </a14:m>
                <a:endParaRPr lang="uk-UA" sz="2400" dirty="0"/>
              </a:p>
              <a:p>
                <a:pPr marL="82296" indent="0" algn="just">
                  <a:buNone/>
                </a:pPr>
                <a:r>
                  <a:rPr lang="ru-RU" sz="2400" b="1" dirty="0" smtClean="0"/>
                  <a:t>	</a:t>
                </a:r>
                <a:r>
                  <a:rPr lang="ru-RU" sz="2400" b="1" dirty="0" err="1" smtClean="0"/>
                  <a:t>Одноканальний</a:t>
                </a:r>
                <a:r>
                  <a:rPr lang="ru-RU" sz="2400" b="1" dirty="0" smtClean="0"/>
                  <a:t> </a:t>
                </a:r>
                <a:r>
                  <a:rPr lang="ru-RU" sz="2400" b="1" dirty="0" err="1"/>
                  <a:t>кодокерований</a:t>
                </a:r>
                <a:r>
                  <a:rPr lang="ru-RU" sz="2400" b="1" dirty="0"/>
                  <a:t> </a:t>
                </a:r>
                <a:r>
                  <a:rPr lang="ru-RU" sz="2400" b="1" dirty="0" err="1"/>
                  <a:t>регульований</a:t>
                </a:r>
                <a:r>
                  <a:rPr lang="ru-RU" sz="2400" dirty="0"/>
                  <a:t> МП, </a:t>
                </a:r>
                <a:r>
                  <a:rPr lang="ru-RU" sz="2400" dirty="0" err="1"/>
                  <a:t>який</a:t>
                </a:r>
                <a:r>
                  <a:rPr lang="ru-RU" sz="2400" dirty="0"/>
                  <a:t> є </a:t>
                </a:r>
                <a:r>
                  <a:rPr lang="ru-RU" sz="2400" dirty="0" err="1" smtClean="0"/>
                  <a:t>масштабним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перетворювачем</a:t>
                </a:r>
                <a:r>
                  <a:rPr lang="ru-RU" sz="2400" dirty="0"/>
                  <a:t> з </a:t>
                </a:r>
                <a:r>
                  <a:rPr lang="ru-RU" sz="2400" dirty="0" err="1"/>
                  <a:t>часовим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розділенням</a:t>
                </a:r>
                <a:r>
                  <a:rPr lang="ru-RU" sz="2400" dirty="0"/>
                  <a:t>. </a:t>
                </a:r>
                <a:r>
                  <a:rPr lang="ru-RU" sz="2400" dirty="0" err="1"/>
                  <a:t>Його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рівняння</a:t>
                </a:r>
                <a:r>
                  <a:rPr lang="ru-RU" sz="2400" dirty="0"/>
                  <a:t>:</a:t>
                </a:r>
                <a:endParaRPr lang="ru-RU" sz="2400" dirty="0" smtClean="0"/>
              </a:p>
              <a:p>
                <a:pPr marL="82296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uk-UA" sz="2400" i="1"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uk-UA" sz="2400" i="1">
                              <a:latin typeface="Cambria Math" panose="02040503050406030204" pitchFamily="18" charset="0"/>
                            </a:rPr>
                            <m:t>МП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)∗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begChr m:val="|"/>
                          <m:endChr m:val=""/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uk-UA" sz="2400" i="1">
                                  <a:latin typeface="Cambria Math" panose="02040503050406030204" pitchFamily="18" charset="0"/>
                                </a:rPr>
                                <m:t>К</m:t>
                              </m:r>
                            </m:e>
                            <m:sub>
                              <m:r>
                                <a:rPr lang="uk-UA" sz="2400" i="1">
                                  <a:latin typeface="Cambria Math" panose="02040503050406030204" pitchFamily="18" charset="0"/>
                                </a:rPr>
                                <m:t>МП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)=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𝑣𝑎𝑟</m:t>
                          </m:r>
                        </m:e>
                      </m:d>
                    </m:oMath>
                  </m:oMathPara>
                </a14:m>
                <a:endParaRPr lang="ru-RU" sz="2400" dirty="0"/>
              </a:p>
              <a:p>
                <a:pPr marL="82296" indent="0" algn="just">
                  <a:buNone/>
                </a:pPr>
                <a:r>
                  <a:rPr lang="ru-RU" sz="2400" dirty="0" smtClean="0"/>
                  <a:t>	</a:t>
                </a:r>
                <a:r>
                  <a:rPr lang="ru-RU" sz="2400" dirty="0" err="1" smtClean="0"/>
                  <a:t>Такий</a:t>
                </a:r>
                <a:r>
                  <a:rPr lang="ru-RU" sz="2400" dirty="0" smtClean="0"/>
                  <a:t> </a:t>
                </a:r>
                <a:r>
                  <a:rPr lang="ru-RU" sz="2400" dirty="0"/>
                  <a:t>МП </a:t>
                </a:r>
                <a:r>
                  <a:rPr lang="ru-RU" sz="2400" dirty="0" err="1"/>
                  <a:t>напруги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можна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створити</a:t>
                </a:r>
                <a:r>
                  <a:rPr lang="ru-RU" sz="2400" dirty="0"/>
                  <a:t> з цифроаналогового </a:t>
                </a:r>
                <a:r>
                  <a:rPr lang="ru-RU" sz="2400" dirty="0" err="1" smtClean="0"/>
                  <a:t>перетворювача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напруги</a:t>
                </a:r>
                <a:r>
                  <a:rPr lang="ru-RU" sz="2400" dirty="0"/>
                  <a:t>. </a:t>
                </a:r>
                <a:r>
                  <a:rPr lang="ru-RU" sz="2400" dirty="0" err="1" smtClean="0"/>
                  <a:t>Їх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також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називають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перемножувальними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цифроаналоговими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перетворювачами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напруги</a:t>
                </a:r>
                <a:r>
                  <a:rPr lang="ru-RU" sz="2400" dirty="0" smtClean="0"/>
                  <a:t>.</a:t>
                </a:r>
                <a:endParaRPr lang="uk-UA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5616" y="908720"/>
                <a:ext cx="7920880" cy="5760640"/>
              </a:xfrm>
              <a:blipFill rotWithShape="0">
                <a:blip r:embed="rId2"/>
                <a:stretch>
                  <a:fillRect l="-77" t="-847" r="-1232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89180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908720"/>
            <a:ext cx="7848872" cy="5832648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b="1" dirty="0" smtClean="0"/>
              <a:t>	Багатоканальний </a:t>
            </a:r>
            <a:r>
              <a:rPr lang="uk-UA" sz="2400" b="1" dirty="0"/>
              <a:t>нерегульований</a:t>
            </a:r>
            <a:r>
              <a:rPr lang="uk-UA" sz="2400" dirty="0"/>
              <a:t> МП з просторовим </a:t>
            </a:r>
            <a:r>
              <a:rPr lang="uk-UA" sz="2400" dirty="0" smtClean="0"/>
              <a:t>розділенням</a:t>
            </a:r>
            <a:r>
              <a:rPr lang="uk-UA" sz="2400" dirty="0"/>
              <a:t>, характерною рисою якого є наявність кількох вихідних каналів зі </a:t>
            </a:r>
            <a:r>
              <a:rPr lang="uk-UA" sz="2400" dirty="0" smtClean="0"/>
              <a:t>сталим  </a:t>
            </a:r>
            <a:r>
              <a:rPr lang="uk-UA" sz="2400" dirty="0"/>
              <a:t>коефіцієнтом  масштабування.  Наприклад,  багатоканальні  </a:t>
            </a:r>
            <a:r>
              <a:rPr lang="uk-UA" sz="2400" dirty="0" smtClean="0"/>
              <a:t>подільники </a:t>
            </a:r>
            <a:r>
              <a:rPr lang="uk-UA" sz="2400" dirty="0"/>
              <a:t>напруги; </a:t>
            </a:r>
            <a:endParaRPr lang="uk-UA" sz="2400" dirty="0" smtClean="0"/>
          </a:p>
          <a:p>
            <a:pPr marL="82296" indent="0" algn="just">
              <a:buNone/>
            </a:pPr>
            <a:endParaRPr lang="uk-UA" sz="2400" dirty="0"/>
          </a:p>
          <a:p>
            <a:pPr marL="82296" indent="0" algn="just">
              <a:buNone/>
            </a:pPr>
            <a:r>
              <a:rPr lang="uk-UA" sz="2400" b="1" dirty="0" smtClean="0"/>
              <a:t>	Багатоканальний </a:t>
            </a:r>
            <a:r>
              <a:rPr lang="uk-UA" sz="2400" b="1" dirty="0"/>
              <a:t>регульований</a:t>
            </a:r>
            <a:r>
              <a:rPr lang="uk-UA" sz="2400" dirty="0"/>
              <a:t> МП, тобто масштабний </a:t>
            </a:r>
            <a:r>
              <a:rPr lang="uk-UA" sz="2400" dirty="0" smtClean="0"/>
              <a:t>перетворювач </a:t>
            </a:r>
            <a:r>
              <a:rPr lang="uk-UA" sz="2400" dirty="0"/>
              <a:t>як з часовим, так і з просторовим розділенням, який також </a:t>
            </a:r>
            <a:r>
              <a:rPr lang="uk-UA" sz="2400" dirty="0" smtClean="0"/>
              <a:t>відрізняється </a:t>
            </a:r>
            <a:r>
              <a:rPr lang="uk-UA" sz="2400" dirty="0"/>
              <a:t>наявністю кількох вихідних каналів. Наприклад, подільник </a:t>
            </a:r>
            <a:r>
              <a:rPr lang="uk-UA" sz="2400" dirty="0" smtClean="0"/>
              <a:t>напруги </a:t>
            </a:r>
            <a:r>
              <a:rPr lang="uk-UA" sz="2400" dirty="0"/>
              <a:t>з кількома рухомими контактами.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792088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/>
              <a:t>Типи </a:t>
            </a:r>
            <a:r>
              <a:rPr lang="uk-UA" sz="3600" dirty="0"/>
              <a:t>масштабних перетворювачів</a:t>
            </a:r>
          </a:p>
        </p:txBody>
      </p:sp>
    </p:spTree>
    <p:extLst>
      <p:ext uri="{BB962C8B-B14F-4D97-AF65-F5344CB8AC3E}">
        <p14:creationId xmlns:p14="http://schemas.microsoft.com/office/powerpoint/2010/main" val="15850327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920880" cy="1008112"/>
          </a:xfrm>
        </p:spPr>
        <p:txBody>
          <a:bodyPr>
            <a:noAutofit/>
          </a:bodyPr>
          <a:lstStyle/>
          <a:p>
            <a:pPr algn="ctr"/>
            <a:r>
              <a:rPr lang="uk-UA" sz="3600" dirty="0"/>
              <a:t>Числовий вимірювальний перетворювач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268760"/>
            <a:ext cx="7920880" cy="5472608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</a:t>
            </a:r>
            <a:r>
              <a:rPr lang="uk-UA" sz="2400" b="1" dirty="0" smtClean="0"/>
              <a:t>Числове </a:t>
            </a:r>
            <a:r>
              <a:rPr lang="uk-UA" sz="2400" b="1" dirty="0"/>
              <a:t>вимірювальне перетворення </a:t>
            </a:r>
            <a:r>
              <a:rPr lang="uk-UA" sz="2400" dirty="0"/>
              <a:t>(ЧВП) – це операція </a:t>
            </a:r>
            <a:r>
              <a:rPr lang="uk-UA" sz="2400" dirty="0" smtClean="0"/>
              <a:t>обчислення  </a:t>
            </a:r>
            <a:r>
              <a:rPr lang="uk-UA" sz="2400" dirty="0"/>
              <a:t>проміжних результатів вимірювань з метою отримання </a:t>
            </a:r>
            <a:r>
              <a:rPr lang="uk-UA" sz="2400" dirty="0" smtClean="0"/>
              <a:t>остаточного </a:t>
            </a:r>
            <a:r>
              <a:rPr lang="uk-UA" sz="2400" dirty="0"/>
              <a:t>результату. </a:t>
            </a:r>
          </a:p>
          <a:p>
            <a:pPr marL="82296" indent="0" algn="just">
              <a:buNone/>
            </a:pPr>
            <a:r>
              <a:rPr lang="uk-UA" sz="2400" dirty="0" smtClean="0"/>
              <a:t>	</a:t>
            </a:r>
            <a:r>
              <a:rPr lang="uk-UA" sz="2400" b="1" dirty="0" smtClean="0"/>
              <a:t>Числовий  </a:t>
            </a:r>
            <a:r>
              <a:rPr lang="uk-UA" sz="2400" b="1" dirty="0"/>
              <a:t>вимірювальний  перетворювач </a:t>
            </a:r>
            <a:r>
              <a:rPr lang="uk-UA" sz="2400" dirty="0"/>
              <a:t>– вимірювальний  </a:t>
            </a:r>
            <a:r>
              <a:rPr lang="uk-UA" sz="2400" dirty="0" smtClean="0"/>
              <a:t>пристрій</a:t>
            </a:r>
            <a:r>
              <a:rPr lang="uk-UA" sz="2400" dirty="0"/>
              <a:t>,  що  є  сукупністю  засобів  обчислювальної  техніки  та  </a:t>
            </a:r>
            <a:r>
              <a:rPr lang="uk-UA" sz="2400" dirty="0" smtClean="0"/>
              <a:t>програмного забезпечення </a:t>
            </a:r>
            <a:r>
              <a:rPr lang="uk-UA" sz="2400" dirty="0"/>
              <a:t>і виконує обчислювальні операції під час вимірювань. </a:t>
            </a:r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3595479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/>
          <a:lstStyle/>
          <a:p>
            <a:pPr algn="ctr"/>
            <a:r>
              <a:rPr lang="uk-UA" dirty="0"/>
              <a:t>Засоби вимірювання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Вимірювальний </a:t>
            </a:r>
            <a:r>
              <a:rPr lang="uk-UA" sz="2400" dirty="0"/>
              <a:t>прилад – засіб вимірювань, в якому створюється </a:t>
            </a:r>
            <a:r>
              <a:rPr lang="uk-UA" sz="2400" dirty="0" smtClean="0"/>
              <a:t>візуальний </a:t>
            </a:r>
            <a:r>
              <a:rPr lang="uk-UA" sz="2400" dirty="0"/>
              <a:t>сигнал вимірювальної інформації. </a:t>
            </a:r>
            <a:r>
              <a:rPr lang="uk-UA" sz="2400" dirty="0" smtClean="0"/>
              <a:t> </a:t>
            </a:r>
            <a:endParaRPr lang="uk-UA" sz="2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/>
              <a:t>Аналоговий </a:t>
            </a:r>
            <a:r>
              <a:rPr lang="uk-UA" sz="2400" dirty="0" smtClean="0"/>
              <a:t>вимірювальний прилад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err="1"/>
              <a:t>Реєструвальний</a:t>
            </a:r>
            <a:r>
              <a:rPr lang="uk-UA" sz="2400" dirty="0"/>
              <a:t> засіб вимірювання </a:t>
            </a:r>
            <a:endParaRPr lang="uk-UA" sz="2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/>
              <a:t>Аналого-цифровий перетворювач </a:t>
            </a:r>
            <a:endParaRPr lang="uk-UA" sz="2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/>
              <a:t>Цифровий вимірювальний прилад</a:t>
            </a:r>
          </a:p>
        </p:txBody>
      </p:sp>
    </p:spTree>
    <p:extLst>
      <p:ext uri="{BB962C8B-B14F-4D97-AF65-F5344CB8AC3E}">
        <p14:creationId xmlns:p14="http://schemas.microsoft.com/office/powerpoint/2010/main" val="23661592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776864" cy="706090"/>
          </a:xfrm>
        </p:spPr>
        <p:txBody>
          <a:bodyPr>
            <a:normAutofit/>
          </a:bodyPr>
          <a:lstStyle/>
          <a:p>
            <a:pPr algn="ctr"/>
            <a:r>
              <a:rPr lang="uk-UA" sz="3600" dirty="0"/>
              <a:t>Аналоговий вимірювальний прилад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692696"/>
            <a:ext cx="7920880" cy="6048672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400" dirty="0" smtClean="0"/>
              <a:t>	</a:t>
            </a:r>
            <a:r>
              <a:rPr lang="ru-RU" sz="2400" b="1" dirty="0" err="1" smtClean="0"/>
              <a:t>Аналоговий</a:t>
            </a:r>
            <a:r>
              <a:rPr lang="ru-RU" sz="2400" b="1" dirty="0" smtClean="0"/>
              <a:t> </a:t>
            </a:r>
            <a:r>
              <a:rPr lang="ru-RU" sz="2400" b="1" dirty="0" err="1"/>
              <a:t>вимірювальний</a:t>
            </a:r>
            <a:r>
              <a:rPr lang="ru-RU" sz="2400" b="1" dirty="0"/>
              <a:t> </a:t>
            </a:r>
            <a:r>
              <a:rPr lang="ru-RU" sz="2400" b="1" dirty="0" err="1"/>
              <a:t>прилад</a:t>
            </a:r>
            <a:r>
              <a:rPr lang="ru-RU" sz="2400" b="1" dirty="0"/>
              <a:t> </a:t>
            </a:r>
            <a:r>
              <a:rPr lang="uk-UA" sz="2400" dirty="0"/>
              <a:t>–</a:t>
            </a:r>
            <a:r>
              <a:rPr lang="ru-RU" sz="2400" dirty="0" smtClean="0"/>
              <a:t> </a:t>
            </a:r>
            <a:r>
              <a:rPr lang="ru-RU" sz="2400" dirty="0" err="1" smtClean="0"/>
              <a:t>засіб</a:t>
            </a:r>
            <a:r>
              <a:rPr lang="ru-RU" sz="2400" dirty="0" smtClean="0"/>
              <a:t> </a:t>
            </a:r>
            <a:r>
              <a:rPr lang="ru-RU" sz="2400" dirty="0" err="1"/>
              <a:t>вимірювання</a:t>
            </a:r>
            <a:r>
              <a:rPr lang="ru-RU" sz="2400" dirty="0"/>
              <a:t>, в </a:t>
            </a:r>
            <a:r>
              <a:rPr lang="ru-RU" sz="2400" dirty="0" err="1"/>
              <a:t>якому</a:t>
            </a:r>
            <a:r>
              <a:rPr lang="ru-RU" sz="2400" dirty="0"/>
              <a:t> </a:t>
            </a:r>
            <a:r>
              <a:rPr lang="ru-RU" sz="2400" dirty="0" err="1"/>
              <a:t>візуальний</a:t>
            </a:r>
            <a:r>
              <a:rPr lang="ru-RU" sz="2400" dirty="0"/>
              <a:t> сигнал </a:t>
            </a:r>
            <a:r>
              <a:rPr lang="ru-RU" sz="2400" dirty="0" err="1"/>
              <a:t>вимірювальної</a:t>
            </a:r>
            <a:r>
              <a:rPr lang="ru-RU" sz="2400" dirty="0"/>
              <a:t> </a:t>
            </a:r>
            <a:r>
              <a:rPr lang="ru-RU" sz="2400" dirty="0" err="1" smtClean="0"/>
              <a:t>інформації</a:t>
            </a:r>
            <a:r>
              <a:rPr lang="ru-RU" sz="2400" dirty="0" smtClean="0"/>
              <a:t> </a:t>
            </a:r>
            <a:r>
              <a:rPr lang="ru-RU" sz="2400" dirty="0" err="1"/>
              <a:t>подається</a:t>
            </a:r>
            <a:r>
              <a:rPr lang="ru-RU" sz="2400" dirty="0"/>
              <a:t> за </a:t>
            </a:r>
            <a:r>
              <a:rPr lang="ru-RU" sz="2400" dirty="0" err="1"/>
              <a:t>допомогою</a:t>
            </a:r>
            <a:r>
              <a:rPr lang="ru-RU" sz="2400" dirty="0"/>
              <a:t> </a:t>
            </a:r>
            <a:r>
              <a:rPr lang="ru-RU" sz="2400" dirty="0" err="1"/>
              <a:t>шкали</a:t>
            </a:r>
            <a:r>
              <a:rPr lang="ru-RU" sz="2400" dirty="0"/>
              <a:t> та </a:t>
            </a:r>
            <a:r>
              <a:rPr lang="ru-RU" sz="2400" dirty="0" err="1"/>
              <a:t>вказівника</a:t>
            </a:r>
            <a:r>
              <a:rPr lang="ru-RU" sz="2400" dirty="0"/>
              <a:t> </a:t>
            </a:r>
            <a:r>
              <a:rPr lang="ru-RU" sz="2400" dirty="0" err="1"/>
              <a:t>називають</a:t>
            </a:r>
            <a:r>
              <a:rPr lang="ru-RU" sz="2400" dirty="0"/>
              <a:t> </a:t>
            </a:r>
            <a:r>
              <a:rPr lang="ru-RU" sz="2400" dirty="0" err="1"/>
              <a:t>аналоговим</a:t>
            </a:r>
            <a:r>
              <a:rPr lang="ru-RU" sz="2400" dirty="0"/>
              <a:t> </a:t>
            </a:r>
            <a:r>
              <a:rPr lang="ru-RU" sz="2400" dirty="0" err="1" smtClean="0"/>
              <a:t>вимірювальним</a:t>
            </a:r>
            <a:r>
              <a:rPr lang="ru-RU" sz="2400" dirty="0" smtClean="0"/>
              <a:t> </a:t>
            </a:r>
            <a:r>
              <a:rPr lang="ru-RU" sz="2400" dirty="0" err="1"/>
              <a:t>приладом</a:t>
            </a:r>
            <a:r>
              <a:rPr lang="ru-RU" sz="2400" dirty="0"/>
              <a:t>. </a:t>
            </a:r>
          </a:p>
          <a:p>
            <a:pPr marL="82296" indent="0" algn="just">
              <a:buNone/>
            </a:pPr>
            <a:r>
              <a:rPr lang="ru-RU" sz="2400" dirty="0" smtClean="0"/>
              <a:t>	</a:t>
            </a:r>
            <a:r>
              <a:rPr lang="ru-RU" sz="2400" dirty="0" err="1" smtClean="0"/>
              <a:t>Узагальнена</a:t>
            </a:r>
            <a:r>
              <a:rPr lang="ru-RU" sz="2400" dirty="0" smtClean="0"/>
              <a:t>  </a:t>
            </a:r>
            <a:r>
              <a:rPr lang="ru-RU" sz="2400" dirty="0"/>
              <a:t>структурна  схема  аналогового  </a:t>
            </a:r>
            <a:r>
              <a:rPr lang="ru-RU" sz="2400" dirty="0" err="1" smtClean="0"/>
              <a:t>вимірювального</a:t>
            </a:r>
            <a:r>
              <a:rPr lang="ru-RU" sz="2400" dirty="0" smtClean="0"/>
              <a:t>  </a:t>
            </a:r>
            <a:r>
              <a:rPr lang="ru-RU" sz="2400" dirty="0" err="1" smtClean="0"/>
              <a:t>приладу</a:t>
            </a:r>
            <a:r>
              <a:rPr lang="ru-RU" sz="2400" dirty="0" smtClean="0"/>
              <a:t>:</a:t>
            </a:r>
          </a:p>
          <a:p>
            <a:pPr marL="82296" indent="0" algn="just">
              <a:buNone/>
            </a:pP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3212976"/>
            <a:ext cx="6257240" cy="3255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6451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rmAutofit/>
          </a:bodyPr>
          <a:lstStyle/>
          <a:p>
            <a:pPr algn="ctr"/>
            <a:r>
              <a:rPr lang="uk-UA" sz="3600" dirty="0" err="1"/>
              <a:t>Реєструвальний</a:t>
            </a:r>
            <a:r>
              <a:rPr lang="uk-UA" sz="3600" dirty="0"/>
              <a:t> засіб вимірювання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052736"/>
            <a:ext cx="7602048" cy="5195664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</a:t>
            </a:r>
            <a:r>
              <a:rPr lang="uk-UA" sz="2400" b="1" dirty="0" err="1" smtClean="0"/>
              <a:t>Реєструвальний</a:t>
            </a:r>
            <a:r>
              <a:rPr lang="uk-UA" sz="2400" b="1" dirty="0" smtClean="0"/>
              <a:t> </a:t>
            </a:r>
            <a:r>
              <a:rPr lang="uk-UA" sz="2400" b="1" dirty="0"/>
              <a:t>засіб вимірювання </a:t>
            </a:r>
            <a:r>
              <a:rPr lang="uk-UA" sz="2400" dirty="0"/>
              <a:t>–</a:t>
            </a:r>
            <a:r>
              <a:rPr lang="uk-UA" sz="2400" dirty="0" smtClean="0"/>
              <a:t> засіб  </a:t>
            </a:r>
            <a:r>
              <a:rPr lang="uk-UA" sz="2400" dirty="0"/>
              <a:t>вимірювання,  в  якому  реєструється  сигнал  вимірювальної  </a:t>
            </a:r>
            <a:r>
              <a:rPr lang="uk-UA" sz="2400" dirty="0" smtClean="0"/>
              <a:t>інформації.</a:t>
            </a:r>
            <a:endParaRPr lang="uk-UA" sz="2400" dirty="0"/>
          </a:p>
          <a:p>
            <a:pPr marL="82296" indent="0" algn="just">
              <a:buNone/>
            </a:pPr>
            <a:r>
              <a:rPr lang="uk-UA" sz="2400" dirty="0" smtClean="0"/>
              <a:t>	Відрізняються  </a:t>
            </a:r>
            <a:r>
              <a:rPr lang="uk-UA" sz="2400" dirty="0" err="1"/>
              <a:t>реєструвальні</a:t>
            </a:r>
            <a:r>
              <a:rPr lang="uk-UA" sz="2400" dirty="0"/>
              <a:t>  засоби  від  аналогових  </a:t>
            </a:r>
            <a:r>
              <a:rPr lang="uk-UA" sz="2400" dirty="0" smtClean="0"/>
              <a:t>вимірювальних </a:t>
            </a:r>
            <a:r>
              <a:rPr lang="uk-UA" sz="2400" dirty="0"/>
              <a:t>приладів тим, що в них замість вказівника використовується перо з </a:t>
            </a:r>
            <a:r>
              <a:rPr lang="uk-UA" sz="2400" dirty="0" smtClean="0"/>
              <a:t>чорнильницею</a:t>
            </a:r>
            <a:r>
              <a:rPr lang="uk-UA" sz="2400" dirty="0"/>
              <a:t>. Для отримання твердої копії залежності змінення </a:t>
            </a:r>
            <a:r>
              <a:rPr lang="uk-UA" sz="2400" dirty="0" smtClean="0"/>
              <a:t>вимірюваної </a:t>
            </a:r>
            <a:r>
              <a:rPr lang="uk-UA" sz="2400" dirty="0"/>
              <a:t>величини в часі дані засоби мають також </a:t>
            </a:r>
            <a:r>
              <a:rPr lang="uk-UA" sz="2400" dirty="0" err="1"/>
              <a:t>стрічкопротяжний</a:t>
            </a:r>
            <a:r>
              <a:rPr lang="uk-UA" sz="2400" dirty="0"/>
              <a:t> </a:t>
            </a:r>
            <a:r>
              <a:rPr lang="uk-UA" sz="2400" dirty="0" smtClean="0"/>
              <a:t>механізм </a:t>
            </a:r>
            <a:r>
              <a:rPr lang="uk-UA" sz="2400" dirty="0"/>
              <a:t>з відмітником часу. Як носій вимірювальної інформації може </a:t>
            </a:r>
            <a:r>
              <a:rPr lang="uk-UA" sz="2400" dirty="0" smtClean="0"/>
              <a:t>бути </a:t>
            </a:r>
            <a:r>
              <a:rPr lang="uk-UA" sz="2400" dirty="0"/>
              <a:t>папір, світлочутлива плівка та ін. </a:t>
            </a:r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6077658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746064" cy="675928"/>
          </a:xfrm>
        </p:spPr>
        <p:txBody>
          <a:bodyPr>
            <a:normAutofit/>
          </a:bodyPr>
          <a:lstStyle/>
          <a:p>
            <a:pPr algn="ctr"/>
            <a:r>
              <a:rPr lang="uk-UA" sz="3600" dirty="0"/>
              <a:t>Аналого-цифровий перетворювач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792560"/>
            <a:ext cx="7746064" cy="5948808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</a:t>
            </a:r>
            <a:r>
              <a:rPr lang="uk-UA" sz="2400" b="1" dirty="0" smtClean="0"/>
              <a:t>Аналого-цифровий перетворювач </a:t>
            </a:r>
            <a:r>
              <a:rPr lang="uk-UA" sz="2400" dirty="0" smtClean="0"/>
              <a:t>– засіб </a:t>
            </a:r>
            <a:r>
              <a:rPr lang="uk-UA" sz="2400" dirty="0"/>
              <a:t>вимірювань, в якому створюється кодовий сигнал вимірювальної </a:t>
            </a:r>
            <a:r>
              <a:rPr lang="uk-UA" sz="2400" dirty="0" smtClean="0"/>
              <a:t>інформації.</a:t>
            </a:r>
          </a:p>
          <a:p>
            <a:pPr marL="82296" indent="0" algn="just">
              <a:buNone/>
            </a:pPr>
            <a:r>
              <a:rPr lang="uk-UA" sz="2400" dirty="0" smtClean="0"/>
              <a:t>	АЦП – </a:t>
            </a:r>
            <a:r>
              <a:rPr lang="uk-UA" sz="2400" dirty="0"/>
              <a:t>не тільки складова частина </a:t>
            </a:r>
            <a:r>
              <a:rPr lang="uk-UA" sz="2400" dirty="0" smtClean="0"/>
              <a:t>цифрових </a:t>
            </a:r>
            <a:r>
              <a:rPr lang="uk-UA" sz="2400" dirty="0"/>
              <a:t>вимірювальних приладів (ЦВП), вони можуть і самостійно </a:t>
            </a:r>
            <a:r>
              <a:rPr lang="uk-UA" sz="2400" dirty="0" smtClean="0"/>
              <a:t>використовуватись </a:t>
            </a:r>
            <a:r>
              <a:rPr lang="uk-UA" sz="2400" dirty="0"/>
              <a:t>у вимірювальних, інформаційних, </a:t>
            </a:r>
            <a:r>
              <a:rPr lang="uk-UA" sz="2400" dirty="0" err="1"/>
              <a:t>керувальних</a:t>
            </a:r>
            <a:r>
              <a:rPr lang="uk-UA" sz="2400" dirty="0"/>
              <a:t> та інших </a:t>
            </a:r>
            <a:r>
              <a:rPr lang="uk-UA" sz="2400" dirty="0" smtClean="0"/>
              <a:t>системах</a:t>
            </a:r>
            <a:r>
              <a:rPr lang="uk-UA" sz="2400" dirty="0"/>
              <a:t>. </a:t>
            </a:r>
            <a:endParaRPr lang="uk-UA" sz="2400" dirty="0" smtClean="0"/>
          </a:p>
          <a:p>
            <a:pPr marL="82296" indent="0" algn="just">
              <a:buNone/>
            </a:pPr>
            <a:r>
              <a:rPr lang="uk-UA" sz="2400" dirty="0" smtClean="0"/>
              <a:t>	Крім  </a:t>
            </a:r>
            <a:r>
              <a:rPr lang="uk-UA" sz="2400" dirty="0"/>
              <a:t>АЦП  до  цифрових  перетворювачів  відносяться  </a:t>
            </a:r>
            <a:r>
              <a:rPr lang="uk-UA" sz="2400" b="1" dirty="0" smtClean="0"/>
              <a:t>цифро-аналогові </a:t>
            </a:r>
            <a:r>
              <a:rPr lang="uk-UA" sz="2400" b="1" dirty="0"/>
              <a:t>перетворювачі </a:t>
            </a:r>
            <a:r>
              <a:rPr lang="uk-UA" sz="2400" dirty="0"/>
              <a:t>ЦАП, які призначені для перетворювання </a:t>
            </a:r>
            <a:r>
              <a:rPr lang="uk-UA" sz="2400" dirty="0" smtClean="0"/>
              <a:t>двійкового  </a:t>
            </a:r>
            <a:r>
              <a:rPr lang="uk-UA" sz="2400" dirty="0"/>
              <a:t>коду  в  аналогову  </a:t>
            </a:r>
            <a:r>
              <a:rPr lang="uk-UA" sz="2400" dirty="0" err="1"/>
              <a:t>квантовану</a:t>
            </a:r>
            <a:r>
              <a:rPr lang="uk-UA" sz="2400" dirty="0"/>
              <a:t>  величину.  Такі  перетворювачі  </a:t>
            </a:r>
            <a:r>
              <a:rPr lang="uk-UA" sz="2400" dirty="0" smtClean="0"/>
              <a:t>застосовуються </a:t>
            </a:r>
            <a:r>
              <a:rPr lang="uk-UA" sz="2400" dirty="0"/>
              <a:t>не лише як вузол ЦВП і АЦП, а й як автономні пристрої.</a:t>
            </a:r>
          </a:p>
        </p:txBody>
      </p:sp>
    </p:spTree>
    <p:extLst>
      <p:ext uri="{BB962C8B-B14F-4D97-AF65-F5344CB8AC3E}">
        <p14:creationId xmlns:p14="http://schemas.microsoft.com/office/powerpoint/2010/main" val="38401891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9348"/>
            <a:ext cx="7746064" cy="706090"/>
          </a:xfrm>
        </p:spPr>
        <p:txBody>
          <a:bodyPr>
            <a:normAutofit/>
          </a:bodyPr>
          <a:lstStyle/>
          <a:p>
            <a:pPr algn="ctr"/>
            <a:r>
              <a:rPr lang="uk-UA" sz="3600" dirty="0"/>
              <a:t>Цифровий вимірювальний прилад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725438"/>
            <a:ext cx="7746064" cy="601593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</a:t>
            </a:r>
            <a:r>
              <a:rPr lang="uk-UA" sz="2400" b="1" dirty="0" smtClean="0"/>
              <a:t>Цифровий </a:t>
            </a:r>
            <a:r>
              <a:rPr lang="uk-UA" sz="2400" b="1" dirty="0"/>
              <a:t>вимірювальний прилад </a:t>
            </a:r>
            <a:r>
              <a:rPr lang="uk-UA" sz="2400" dirty="0" smtClean="0"/>
              <a:t>– вимірювальний </a:t>
            </a:r>
            <a:r>
              <a:rPr lang="uk-UA" sz="2400" dirty="0"/>
              <a:t>прилад, в якому візуальний сигнал вимірювальної </a:t>
            </a:r>
            <a:r>
              <a:rPr lang="uk-UA" sz="2400" dirty="0" smtClean="0"/>
              <a:t>інформації  </a:t>
            </a:r>
            <a:r>
              <a:rPr lang="uk-UA" sz="2400" dirty="0"/>
              <a:t>подається  у  вигляді  цифр  чи  символів  на  </a:t>
            </a:r>
            <a:r>
              <a:rPr lang="uk-UA" sz="2400" dirty="0" err="1"/>
              <a:t>показувальному</a:t>
            </a:r>
            <a:r>
              <a:rPr lang="uk-UA" sz="2400" dirty="0"/>
              <a:t>  </a:t>
            </a:r>
            <a:r>
              <a:rPr lang="uk-UA" sz="2400" dirty="0" smtClean="0"/>
              <a:t>пристрої.</a:t>
            </a:r>
          </a:p>
          <a:p>
            <a:pPr marL="82296" indent="0" algn="just">
              <a:buNone/>
            </a:pPr>
            <a:r>
              <a:rPr lang="uk-UA" sz="2400" dirty="0" smtClean="0"/>
              <a:t>	Узагальнена </a:t>
            </a:r>
            <a:r>
              <a:rPr lang="uk-UA" sz="2400" dirty="0"/>
              <a:t>структурна схема ЦВП </a:t>
            </a:r>
            <a:r>
              <a:rPr lang="uk-UA" sz="2400" dirty="0" smtClean="0"/>
              <a:t>складається </a:t>
            </a:r>
            <a:r>
              <a:rPr lang="uk-UA" sz="2400" dirty="0"/>
              <a:t>з </a:t>
            </a:r>
            <a:r>
              <a:rPr lang="uk-UA" sz="2400" dirty="0" smtClean="0"/>
              <a:t>вимірювального  </a:t>
            </a:r>
            <a:r>
              <a:rPr lang="uk-UA" sz="2400" dirty="0"/>
              <a:t>перетворювача  вхідної  електричної  величини </a:t>
            </a:r>
            <a:r>
              <a:rPr lang="en-US" sz="2400" dirty="0"/>
              <a:t>X </a:t>
            </a:r>
            <a:r>
              <a:rPr lang="uk-UA" sz="2400" dirty="0"/>
              <a:t>у  вихідну </a:t>
            </a:r>
            <a:r>
              <a:rPr lang="uk-UA" sz="2400" dirty="0" smtClean="0"/>
              <a:t>електричну  </a:t>
            </a:r>
            <a:r>
              <a:rPr lang="uk-UA" sz="2400" dirty="0"/>
              <a:t>величину  Хі,  достатню  для  надійної  роботи  </a:t>
            </a:r>
            <a:r>
              <a:rPr lang="uk-UA" sz="2400" dirty="0" err="1" smtClean="0"/>
              <a:t>аналогоцифрового</a:t>
            </a:r>
            <a:r>
              <a:rPr lang="uk-UA" sz="2400" dirty="0" smtClean="0"/>
              <a:t> </a:t>
            </a:r>
            <a:r>
              <a:rPr lang="uk-UA" sz="2400" dirty="0"/>
              <a:t>перетворювача </a:t>
            </a:r>
            <a:r>
              <a:rPr lang="en-US" sz="2400" dirty="0"/>
              <a:t>A/D, </a:t>
            </a:r>
            <a:r>
              <a:rPr lang="uk-UA" sz="2400" dirty="0"/>
              <a:t>перетворювачів код-код </a:t>
            </a:r>
            <a:r>
              <a:rPr lang="en-US" sz="2400" dirty="0"/>
              <a:t>D/D </a:t>
            </a:r>
            <a:r>
              <a:rPr lang="uk-UA" sz="2400" dirty="0"/>
              <a:t>і </a:t>
            </a:r>
            <a:r>
              <a:rPr lang="uk-UA" sz="2400" dirty="0" smtClean="0"/>
              <a:t>цифрового </a:t>
            </a:r>
            <a:r>
              <a:rPr lang="uk-UA" sz="2400" dirty="0"/>
              <a:t>відлікового пристрою ВП</a:t>
            </a:r>
            <a:r>
              <a:rPr lang="uk-UA" sz="2400" dirty="0" smtClean="0"/>
              <a:t>.</a:t>
            </a:r>
          </a:p>
          <a:p>
            <a:pPr marL="82296" indent="0" algn="just">
              <a:buNone/>
            </a:pPr>
            <a:r>
              <a:rPr lang="ru-RU" sz="2400" dirty="0" smtClean="0"/>
              <a:t>	Аналого-</a:t>
            </a:r>
            <a:r>
              <a:rPr lang="ru-RU" sz="2400" dirty="0" err="1" smtClean="0"/>
              <a:t>цифровий</a:t>
            </a:r>
            <a:r>
              <a:rPr lang="ru-RU" sz="2400" dirty="0" smtClean="0"/>
              <a:t>  </a:t>
            </a:r>
            <a:r>
              <a:rPr lang="ru-RU" sz="2400" dirty="0" err="1"/>
              <a:t>перетворювач</a:t>
            </a:r>
            <a:r>
              <a:rPr lang="ru-RU" sz="2400" dirty="0"/>
              <a:t> (АЦП)  </a:t>
            </a:r>
            <a:r>
              <a:rPr lang="ru-RU" sz="2400" dirty="0" err="1"/>
              <a:t>перетворює</a:t>
            </a:r>
            <a:r>
              <a:rPr lang="ru-RU" sz="2400" dirty="0"/>
              <a:t>  </a:t>
            </a:r>
            <a:r>
              <a:rPr lang="ru-RU" sz="2400" dirty="0" err="1"/>
              <a:t>аналогову</a:t>
            </a:r>
            <a:r>
              <a:rPr lang="ru-RU" sz="2400" dirty="0"/>
              <a:t> </a:t>
            </a:r>
            <a:r>
              <a:rPr lang="ru-RU" sz="2400" dirty="0" smtClean="0"/>
              <a:t>(</a:t>
            </a:r>
            <a:r>
              <a:rPr lang="ru-RU" sz="2400" dirty="0" err="1"/>
              <a:t>вимірювану</a:t>
            </a:r>
            <a:r>
              <a:rPr lang="ru-RU" sz="2400" dirty="0"/>
              <a:t>) величину в </a:t>
            </a:r>
            <a:r>
              <a:rPr lang="ru-RU" sz="2400" dirty="0" err="1"/>
              <a:t>цифровий</a:t>
            </a:r>
            <a:r>
              <a:rPr lang="ru-RU" sz="2400" dirty="0"/>
              <a:t> </a:t>
            </a:r>
            <a:r>
              <a:rPr lang="ru-RU" sz="2400" dirty="0" err="1"/>
              <a:t>двійковий</a:t>
            </a:r>
            <a:r>
              <a:rPr lang="ru-RU" sz="2400" dirty="0"/>
              <a:t> код, а </a:t>
            </a:r>
            <a:r>
              <a:rPr lang="ru-RU" sz="2400" dirty="0" err="1"/>
              <a:t>відліковий</a:t>
            </a:r>
            <a:r>
              <a:rPr lang="ru-RU" sz="2400" dirty="0"/>
              <a:t> </a:t>
            </a:r>
            <a:r>
              <a:rPr lang="ru-RU" sz="2400" dirty="0" err="1"/>
              <a:t>пристрій</a:t>
            </a:r>
            <a:r>
              <a:rPr lang="ru-RU" sz="2400" dirty="0"/>
              <a:t> </a:t>
            </a:r>
            <a:r>
              <a:rPr lang="ru-RU" sz="2400" dirty="0" smtClean="0"/>
              <a:t>ВП </a:t>
            </a:r>
            <a:r>
              <a:rPr lang="ru-RU" sz="2400" dirty="0" err="1"/>
              <a:t>відображає</a:t>
            </a:r>
            <a:r>
              <a:rPr lang="ru-RU" sz="2400" dirty="0"/>
              <a:t>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значення</a:t>
            </a:r>
            <a:r>
              <a:rPr lang="ru-RU" sz="2400" dirty="0"/>
              <a:t> в </a:t>
            </a:r>
            <a:r>
              <a:rPr lang="ru-RU" sz="2400" dirty="0" err="1"/>
              <a:t>десятковій</a:t>
            </a:r>
            <a:r>
              <a:rPr lang="ru-RU" sz="2400" dirty="0"/>
              <a:t> </a:t>
            </a:r>
            <a:r>
              <a:rPr lang="ru-RU" sz="2400" dirty="0" err="1"/>
              <a:t>системі</a:t>
            </a:r>
            <a:r>
              <a:rPr lang="ru-RU" sz="2400" dirty="0"/>
              <a:t> </a:t>
            </a:r>
            <a:r>
              <a:rPr lang="ru-RU" sz="2400" dirty="0" err="1"/>
              <a:t>числення</a:t>
            </a:r>
            <a:r>
              <a:rPr lang="ru-RU" sz="2400" dirty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9200694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/>
              <a:t>Узагальнена структурна схема ЦВП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5100" y="2195466"/>
            <a:ext cx="7499350" cy="3305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9826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16632"/>
            <a:ext cx="7920880" cy="6624736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</a:t>
            </a:r>
            <a:r>
              <a:rPr lang="uk-UA" sz="2400" b="1" dirty="0" smtClean="0"/>
              <a:t>Вимірювальний </a:t>
            </a:r>
            <a:r>
              <a:rPr lang="uk-UA" sz="2400" b="1" dirty="0"/>
              <a:t>канал</a:t>
            </a:r>
            <a:r>
              <a:rPr lang="uk-UA" sz="2400" dirty="0"/>
              <a:t> –</a:t>
            </a:r>
            <a:r>
              <a:rPr lang="uk-UA" sz="2400" dirty="0" smtClean="0"/>
              <a:t> сукупність </a:t>
            </a:r>
            <a:r>
              <a:rPr lang="uk-UA" sz="2400" dirty="0"/>
              <a:t>засобів вимірювальної техніки, засобів зв’язку та інших </a:t>
            </a:r>
            <a:r>
              <a:rPr lang="uk-UA" sz="2400" dirty="0" smtClean="0"/>
              <a:t>технічних </a:t>
            </a:r>
            <a:r>
              <a:rPr lang="uk-UA" sz="2400" dirty="0"/>
              <a:t>засобів, призначена для створення сигналу вимірювальної </a:t>
            </a:r>
            <a:r>
              <a:rPr lang="uk-UA" sz="2400" dirty="0" smtClean="0"/>
              <a:t>інформації  </a:t>
            </a:r>
            <a:r>
              <a:rPr lang="uk-UA" sz="2400" dirty="0"/>
              <a:t>про  одну  вимірювану  фізичну  </a:t>
            </a:r>
            <a:r>
              <a:rPr lang="uk-UA" sz="2400" dirty="0" smtClean="0"/>
              <a:t>величину.</a:t>
            </a:r>
          </a:p>
          <a:p>
            <a:pPr marL="82296" indent="0" algn="just">
              <a:buNone/>
            </a:pPr>
            <a:r>
              <a:rPr lang="uk-UA" sz="2400" dirty="0" smtClean="0"/>
              <a:t>	</a:t>
            </a:r>
            <a:r>
              <a:rPr lang="uk-UA" sz="2400" b="1" dirty="0" smtClean="0"/>
              <a:t>Інформаційно-вимірювальна система</a:t>
            </a:r>
            <a:r>
              <a:rPr lang="uk-UA" sz="2400" dirty="0" smtClean="0"/>
              <a:t> (ІВС) </a:t>
            </a:r>
            <a:r>
              <a:rPr lang="uk-UA" sz="2400" dirty="0"/>
              <a:t>–</a:t>
            </a:r>
            <a:r>
              <a:rPr lang="uk-UA" sz="2400" dirty="0" smtClean="0"/>
              <a:t> сукупність </a:t>
            </a:r>
            <a:r>
              <a:rPr lang="uk-UA" sz="2400" dirty="0"/>
              <a:t>засобів вимірювальної техніки, засобів контролю, </a:t>
            </a:r>
            <a:r>
              <a:rPr lang="uk-UA" sz="2400" dirty="0" smtClean="0"/>
              <a:t>діагностування  </a:t>
            </a:r>
            <a:r>
              <a:rPr lang="uk-UA" sz="2400" dirty="0"/>
              <a:t>та  інших  технічних  засобів,  об’єднаних  для  створення  сигналів </a:t>
            </a:r>
            <a:r>
              <a:rPr lang="uk-UA" sz="2400" dirty="0" smtClean="0"/>
              <a:t>вимірювальної  </a:t>
            </a:r>
            <a:r>
              <a:rPr lang="uk-UA" sz="2400" dirty="0"/>
              <a:t>та  інших інформації</a:t>
            </a:r>
            <a:r>
              <a:rPr lang="uk-UA" sz="2400" dirty="0" smtClean="0"/>
              <a:t>.</a:t>
            </a:r>
          </a:p>
          <a:p>
            <a:pPr marL="82296" indent="0" algn="just">
              <a:buNone/>
            </a:pPr>
            <a:r>
              <a:rPr lang="uk-UA" sz="2400" dirty="0"/>
              <a:t>	</a:t>
            </a:r>
            <a:r>
              <a:rPr lang="uk-UA" sz="2400" dirty="0" smtClean="0"/>
              <a:t>Види ІВС за видом вихідної інформації: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вимірювальні системи;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системи </a:t>
            </a:r>
            <a:r>
              <a:rPr lang="uk-UA" sz="2400" dirty="0"/>
              <a:t>автоматичного </a:t>
            </a:r>
            <a:r>
              <a:rPr lang="uk-UA" sz="2400" dirty="0" smtClean="0"/>
              <a:t>контролю;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системи </a:t>
            </a:r>
            <a:r>
              <a:rPr lang="uk-UA" sz="2400" dirty="0"/>
              <a:t>технічної </a:t>
            </a:r>
            <a:r>
              <a:rPr lang="uk-UA" sz="2400" dirty="0" smtClean="0"/>
              <a:t>діагностики.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895132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18058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grayscl/>
          </a:blip>
          <a:stretch>
            <a:fillRect/>
          </a:stretch>
        </p:blipFill>
        <p:spPr>
          <a:xfrm>
            <a:off x="1060041" y="548680"/>
            <a:ext cx="8051297" cy="617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01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908720"/>
            <a:ext cx="7498080" cy="5688632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До </a:t>
            </a:r>
            <a:r>
              <a:rPr lang="uk-UA" sz="2400" dirty="0"/>
              <a:t>засобів вимірювань відносять: вимірювальні прилади; </a:t>
            </a:r>
            <a:r>
              <a:rPr lang="uk-UA" sz="2400" dirty="0" smtClean="0"/>
              <a:t>аналогові </a:t>
            </a:r>
            <a:r>
              <a:rPr lang="uk-UA" sz="2400" dirty="0"/>
              <a:t>вимірювальні прилади; цифрові </a:t>
            </a:r>
            <a:r>
              <a:rPr lang="uk-UA" sz="2400" dirty="0" smtClean="0"/>
              <a:t>вимірювальні </a:t>
            </a:r>
            <a:r>
              <a:rPr lang="uk-UA" sz="2400" dirty="0"/>
              <a:t>прилади; </a:t>
            </a:r>
            <a:r>
              <a:rPr lang="uk-UA" sz="2400" dirty="0" err="1"/>
              <a:t>реєструвальні</a:t>
            </a:r>
            <a:r>
              <a:rPr lang="uk-UA" sz="2400" dirty="0"/>
              <a:t> </a:t>
            </a:r>
            <a:r>
              <a:rPr lang="uk-UA" sz="2400" dirty="0" smtClean="0"/>
              <a:t>засоби </a:t>
            </a:r>
            <a:r>
              <a:rPr lang="uk-UA" sz="2400" dirty="0"/>
              <a:t>вимірювань; аналого-цифрові </a:t>
            </a:r>
            <a:r>
              <a:rPr lang="uk-UA" sz="2400" dirty="0" smtClean="0"/>
              <a:t>перетворювачі</a:t>
            </a:r>
            <a:r>
              <a:rPr lang="uk-UA" sz="2400" dirty="0"/>
              <a:t>; вимірювальні </a:t>
            </a:r>
            <a:r>
              <a:rPr lang="uk-UA" sz="2400" dirty="0" smtClean="0"/>
              <a:t>канали</a:t>
            </a:r>
            <a:r>
              <a:rPr lang="uk-UA" sz="2400" dirty="0"/>
              <a:t>; вимірювальні системи; вимірювальні інформаційні системи. </a:t>
            </a:r>
            <a:endParaRPr lang="uk-UA" sz="2400" dirty="0" smtClean="0"/>
          </a:p>
          <a:p>
            <a:pPr algn="just"/>
            <a:endParaRPr lang="uk-UA" sz="2400" dirty="0" smtClean="0"/>
          </a:p>
          <a:p>
            <a:pPr marL="82296" indent="0" algn="just">
              <a:buNone/>
            </a:pPr>
            <a:r>
              <a:rPr lang="uk-UA" sz="2400" dirty="0" smtClean="0"/>
              <a:t>	Виділяють </a:t>
            </a:r>
            <a:r>
              <a:rPr lang="uk-UA" sz="2400" dirty="0"/>
              <a:t>такі вимірювальні пристрої: міра; вимірювальний </a:t>
            </a:r>
            <a:r>
              <a:rPr lang="uk-UA" sz="2400" dirty="0" smtClean="0"/>
              <a:t>перетворювач</a:t>
            </a:r>
            <a:r>
              <a:rPr lang="uk-UA" sz="2400" dirty="0"/>
              <a:t>; масштабний перетворювач; компаратор; числовий </a:t>
            </a:r>
            <a:r>
              <a:rPr lang="uk-UA" sz="2400" dirty="0" smtClean="0"/>
              <a:t>вимірювальний </a:t>
            </a:r>
            <a:r>
              <a:rPr lang="uk-UA" sz="2400" dirty="0"/>
              <a:t>перетворювач (обчислювальний компонент). </a:t>
            </a:r>
          </a:p>
          <a:p>
            <a:pPr algn="just"/>
            <a:endParaRPr lang="uk-UA" sz="2400" dirty="0"/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58978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 Вимірювальні пристрої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grayscl/>
          </a:blip>
          <a:stretch>
            <a:fillRect/>
          </a:stretch>
        </p:blipFill>
        <p:spPr>
          <a:xfrm>
            <a:off x="1259632" y="879255"/>
            <a:ext cx="7552655" cy="596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90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820" y="274638"/>
            <a:ext cx="7790868" cy="634082"/>
          </a:xfrm>
        </p:spPr>
        <p:txBody>
          <a:bodyPr>
            <a:noAutofit/>
          </a:bodyPr>
          <a:lstStyle/>
          <a:p>
            <a:pPr algn="ctr"/>
            <a:r>
              <a:rPr lang="ru-RU" sz="3600" dirty="0" err="1" smtClean="0"/>
              <a:t>Відтворення</a:t>
            </a:r>
            <a:r>
              <a:rPr lang="ru-RU" sz="3700" dirty="0" smtClean="0"/>
              <a:t> </a:t>
            </a:r>
            <a:r>
              <a:rPr lang="ru-RU" sz="3700" dirty="0" err="1" smtClean="0"/>
              <a:t>фізичних</a:t>
            </a:r>
            <a:r>
              <a:rPr lang="ru-RU" sz="3700" dirty="0" smtClean="0"/>
              <a:t> величин. </a:t>
            </a:r>
            <a:r>
              <a:rPr lang="ru-RU" sz="3700" dirty="0" err="1" smtClean="0"/>
              <a:t>Міра</a:t>
            </a:r>
            <a:endParaRPr lang="uk-UA" sz="3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2820" y="1124744"/>
            <a:ext cx="7790868" cy="5544616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ru-RU" sz="2800" b="1" dirty="0" err="1" smtClean="0"/>
              <a:t>Відтворення</a:t>
            </a:r>
            <a:r>
              <a:rPr lang="ru-RU" sz="2800" b="1" dirty="0" smtClean="0"/>
              <a:t>  </a:t>
            </a:r>
            <a:r>
              <a:rPr lang="ru-RU" sz="2800" b="1" dirty="0" err="1"/>
              <a:t>фізичної</a:t>
            </a:r>
            <a:r>
              <a:rPr lang="ru-RU" sz="2800" b="1" dirty="0"/>
              <a:t>  </a:t>
            </a:r>
            <a:r>
              <a:rPr lang="ru-RU" sz="2800" b="1" dirty="0" err="1"/>
              <a:t>величини</a:t>
            </a:r>
            <a:r>
              <a:rPr lang="ru-RU" sz="2800" b="1" dirty="0"/>
              <a:t> </a:t>
            </a:r>
            <a:r>
              <a:rPr lang="ru-RU" sz="2400" dirty="0"/>
              <a:t>– </a:t>
            </a:r>
            <a:r>
              <a:rPr lang="ru-RU" sz="2400" dirty="0" err="1"/>
              <a:t>вимірювальна</a:t>
            </a:r>
            <a:r>
              <a:rPr lang="ru-RU" sz="2400" dirty="0"/>
              <a:t>  </a:t>
            </a:r>
            <a:r>
              <a:rPr lang="ru-RU" sz="2400" dirty="0" err="1"/>
              <a:t>операція</a:t>
            </a:r>
            <a:r>
              <a:rPr lang="ru-RU" sz="2400" dirty="0"/>
              <a:t>,  </a:t>
            </a:r>
            <a:r>
              <a:rPr lang="ru-RU" sz="2400" dirty="0" err="1"/>
              <a:t>що</a:t>
            </a:r>
            <a:r>
              <a:rPr lang="ru-RU" sz="2400" dirty="0"/>
              <a:t>  </a:t>
            </a:r>
            <a:r>
              <a:rPr lang="ru-RU" sz="2400" dirty="0" err="1"/>
              <a:t>полягає</a:t>
            </a:r>
            <a:r>
              <a:rPr lang="ru-RU" sz="2400" dirty="0"/>
              <a:t>  у </a:t>
            </a:r>
            <a:r>
              <a:rPr lang="ru-RU" sz="2400" dirty="0" err="1" smtClean="0"/>
              <a:t>створенні</a:t>
            </a:r>
            <a:r>
              <a:rPr lang="ru-RU" sz="2400" dirty="0" smtClean="0"/>
              <a:t> </a:t>
            </a:r>
            <a:r>
              <a:rPr lang="ru-RU" sz="2400" dirty="0"/>
              <a:t>та (</a:t>
            </a:r>
            <a:r>
              <a:rPr lang="ru-RU" sz="2400" dirty="0" err="1"/>
              <a:t>чи</a:t>
            </a:r>
            <a:r>
              <a:rPr lang="ru-RU" sz="2400" dirty="0"/>
              <a:t>) </a:t>
            </a:r>
            <a:r>
              <a:rPr lang="ru-RU" sz="2400" dirty="0" err="1"/>
              <a:t>зберіганні</a:t>
            </a:r>
            <a:r>
              <a:rPr lang="ru-RU" sz="2400" dirty="0"/>
              <a:t> </a:t>
            </a:r>
            <a:r>
              <a:rPr lang="ru-RU" sz="2400" dirty="0" err="1"/>
              <a:t>фізичної</a:t>
            </a:r>
            <a:r>
              <a:rPr lang="ru-RU" sz="2400" dirty="0"/>
              <a:t> </a:t>
            </a:r>
            <a:r>
              <a:rPr lang="ru-RU" sz="2400" dirty="0" err="1"/>
              <a:t>величини</a:t>
            </a:r>
            <a:r>
              <a:rPr lang="ru-RU" sz="2400" dirty="0"/>
              <a:t> </a:t>
            </a:r>
            <a:r>
              <a:rPr lang="ru-RU" sz="2400" dirty="0" err="1"/>
              <a:t>заданого</a:t>
            </a:r>
            <a:r>
              <a:rPr lang="ru-RU" sz="2400" dirty="0"/>
              <a:t> </a:t>
            </a:r>
            <a:r>
              <a:rPr lang="ru-RU" sz="2400" dirty="0" err="1"/>
              <a:t>значення</a:t>
            </a:r>
            <a:r>
              <a:rPr lang="ru-RU" sz="2400" dirty="0"/>
              <a:t>. </a:t>
            </a:r>
            <a:endParaRPr lang="en-US" sz="2400" dirty="0" smtClean="0"/>
          </a:p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800" b="1" dirty="0" smtClean="0"/>
              <a:t>Міра</a:t>
            </a:r>
            <a:r>
              <a:rPr lang="uk-UA" sz="2400" dirty="0" smtClean="0"/>
              <a:t> </a:t>
            </a:r>
            <a:r>
              <a:rPr lang="uk-UA" sz="2400" dirty="0"/>
              <a:t>– вимірювальний пристрій, що реалізує відтворення та (або) </a:t>
            </a:r>
            <a:r>
              <a:rPr lang="uk-UA" sz="2400" dirty="0" smtClean="0"/>
              <a:t>зберігання </a:t>
            </a:r>
            <a:r>
              <a:rPr lang="uk-UA" sz="2400" dirty="0"/>
              <a:t>фізичної величини заданого розміру. </a:t>
            </a:r>
          </a:p>
          <a:p>
            <a:pPr marL="82296" indent="0" algn="just">
              <a:buNone/>
            </a:pPr>
            <a:endParaRPr lang="uk-UA" sz="2400" dirty="0" smtClean="0"/>
          </a:p>
          <a:p>
            <a:pPr marL="82296" indent="0" algn="just">
              <a:buNone/>
            </a:pPr>
            <a:endParaRPr lang="uk-UA" sz="2400" dirty="0"/>
          </a:p>
          <a:p>
            <a:pPr marL="82296" indent="0" algn="just">
              <a:buNone/>
            </a:pPr>
            <a:endParaRPr lang="uk-UA" sz="2400" dirty="0" smtClean="0"/>
          </a:p>
          <a:p>
            <a:pPr marL="82296" indent="0" algn="just">
              <a:buNone/>
            </a:pPr>
            <a:r>
              <a:rPr lang="ru-RU" sz="2400" dirty="0"/>
              <a:t>За </a:t>
            </a:r>
            <a:r>
              <a:rPr lang="ru-RU" sz="2400" i="1" dirty="0" err="1"/>
              <a:t>кількістю</a:t>
            </a:r>
            <a:r>
              <a:rPr lang="ru-RU" sz="2400" i="1" dirty="0"/>
              <a:t> </a:t>
            </a:r>
            <a:r>
              <a:rPr lang="ru-RU" sz="2400" i="1" dirty="0" err="1"/>
              <a:t>вихідних</a:t>
            </a:r>
            <a:r>
              <a:rPr lang="ru-RU" sz="2400" i="1" dirty="0"/>
              <a:t> </a:t>
            </a:r>
            <a:r>
              <a:rPr lang="ru-RU" sz="2400" i="1" dirty="0" err="1"/>
              <a:t>каналів</a:t>
            </a:r>
            <a:r>
              <a:rPr lang="ru-RU" sz="2400" i="1" dirty="0"/>
              <a:t> </a:t>
            </a:r>
            <a:r>
              <a:rPr lang="ru-RU" sz="2400" dirty="0" err="1"/>
              <a:t>міри</a:t>
            </a:r>
            <a:r>
              <a:rPr lang="ru-RU" sz="2400" dirty="0"/>
              <a:t> </a:t>
            </a:r>
            <a:r>
              <a:rPr lang="ru-RU" sz="2400" dirty="0" err="1"/>
              <a:t>поділяються</a:t>
            </a:r>
            <a:r>
              <a:rPr lang="ru-RU" sz="2400" dirty="0"/>
              <a:t> на одно- та </a:t>
            </a:r>
            <a:r>
              <a:rPr lang="ru-RU" sz="2400" dirty="0" err="1" smtClean="0"/>
              <a:t>багатоканальні</a:t>
            </a:r>
            <a:r>
              <a:rPr lang="ru-RU" sz="2400" dirty="0"/>
              <a:t>, а за </a:t>
            </a:r>
            <a:r>
              <a:rPr lang="ru-RU" sz="2400" i="1" dirty="0" err="1"/>
              <a:t>регульованістю</a:t>
            </a:r>
            <a:r>
              <a:rPr lang="ru-RU" sz="2400" i="1" dirty="0"/>
              <a:t> </a:t>
            </a:r>
            <a:r>
              <a:rPr lang="ru-RU" sz="2400" i="1" dirty="0" err="1"/>
              <a:t>вихідної</a:t>
            </a:r>
            <a:r>
              <a:rPr lang="ru-RU" sz="2400" i="1" dirty="0"/>
              <a:t> </a:t>
            </a:r>
            <a:r>
              <a:rPr lang="ru-RU" sz="2400" i="1" dirty="0" err="1"/>
              <a:t>величини</a:t>
            </a:r>
            <a:r>
              <a:rPr lang="ru-RU" sz="2400" dirty="0"/>
              <a:t> на </a:t>
            </a:r>
            <a:r>
              <a:rPr lang="ru-RU" sz="2400" dirty="0" err="1"/>
              <a:t>регульовані</a:t>
            </a:r>
            <a:r>
              <a:rPr lang="ru-RU" sz="2400" dirty="0"/>
              <a:t> та </a:t>
            </a:r>
            <a:r>
              <a:rPr lang="ru-RU" sz="2400" dirty="0" err="1" smtClean="0"/>
              <a:t>нерегульовані</a:t>
            </a:r>
            <a:r>
              <a:rPr lang="ru-RU" sz="2400" dirty="0"/>
              <a:t>. </a:t>
            </a:r>
            <a:endParaRPr lang="uk-UA" sz="2400" dirty="0"/>
          </a:p>
          <a:p>
            <a:pPr algn="just"/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820" y="3632076"/>
            <a:ext cx="8006016" cy="1309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12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994122"/>
          </a:xfrm>
        </p:spPr>
        <p:txBody>
          <a:bodyPr>
            <a:noAutofit/>
          </a:bodyPr>
          <a:lstStyle/>
          <a:p>
            <a:pPr algn="ctr"/>
            <a:r>
              <a:rPr lang="ru-RU" sz="3600" dirty="0" err="1" smtClean="0"/>
              <a:t>Одноканальна</a:t>
            </a:r>
            <a:r>
              <a:rPr lang="ru-RU" sz="3600" dirty="0" smtClean="0"/>
              <a:t> </a:t>
            </a:r>
            <a:r>
              <a:rPr lang="ru-RU" sz="3600" dirty="0" err="1" smtClean="0"/>
              <a:t>нерегульована</a:t>
            </a:r>
            <a:r>
              <a:rPr lang="ru-RU" sz="3600" dirty="0" smtClean="0"/>
              <a:t> однозначна </a:t>
            </a:r>
            <a:r>
              <a:rPr lang="ru-RU" sz="3600" dirty="0" err="1" smtClean="0"/>
              <a:t>міра</a:t>
            </a:r>
            <a:endParaRPr lang="uk-UA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187624" y="1447800"/>
                <a:ext cx="7746064" cy="4800600"/>
              </a:xfrm>
            </p:spPr>
            <p:txBody>
              <a:bodyPr>
                <a:normAutofit/>
              </a:bodyPr>
              <a:lstStyle/>
              <a:p>
                <a:pPr marL="82296" indent="0" algn="just">
                  <a:buNone/>
                </a:pPr>
                <a:r>
                  <a:rPr lang="ru-RU" sz="2400" dirty="0" smtClean="0"/>
                  <a:t>	</a:t>
                </a:r>
                <a:r>
                  <a:rPr lang="ru-RU" sz="2400" dirty="0" err="1" smtClean="0"/>
                  <a:t>Одноканальна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нерегульована</a:t>
                </a:r>
                <a:r>
                  <a:rPr lang="ru-RU" sz="2400" dirty="0"/>
                  <a:t> однозначна </a:t>
                </a:r>
                <a:r>
                  <a:rPr lang="ru-RU" sz="2400" dirty="0" err="1" smtClean="0"/>
                  <a:t>міра</a:t>
                </a:r>
                <a:r>
                  <a:rPr lang="ru-RU" sz="2400" dirty="0"/>
                  <a:t> - </a:t>
                </a:r>
                <a:r>
                  <a:rPr lang="ru-RU" sz="2400" dirty="0" err="1"/>
                  <a:t>відтворює</a:t>
                </a:r>
                <a:r>
                  <a:rPr lang="ru-RU" sz="2400" dirty="0"/>
                  <a:t> </a:t>
                </a:r>
                <a:r>
                  <a:rPr lang="ru-RU" sz="2400" dirty="0" smtClean="0"/>
                  <a:t>величину </a:t>
                </a:r>
                <a:r>
                  <a:rPr lang="ru-RU" sz="2400" dirty="0"/>
                  <a:t>одного </a:t>
                </a:r>
                <a:r>
                  <a:rPr lang="ru-RU" sz="2400" dirty="0" err="1"/>
                  <a:t>сталого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заданого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значення</a:t>
                </a:r>
                <a:r>
                  <a:rPr lang="ru-RU" sz="2400" dirty="0"/>
                  <a:t>. </a:t>
                </a:r>
                <a:r>
                  <a:rPr lang="ru-RU" sz="2400" dirty="0" err="1"/>
                  <a:t>Наприклад</a:t>
                </a:r>
                <a:r>
                  <a:rPr lang="ru-RU" sz="2400" dirty="0"/>
                  <a:t>, </a:t>
                </a:r>
                <a:r>
                  <a:rPr lang="ru-RU" sz="2400" dirty="0" err="1"/>
                  <a:t>елемент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Вестона</a:t>
                </a:r>
                <a:r>
                  <a:rPr lang="ru-RU" sz="2400" dirty="0"/>
                  <a:t>, </a:t>
                </a:r>
                <a:r>
                  <a:rPr lang="ru-RU" sz="2400" dirty="0" smtClean="0"/>
                  <a:t>конденсатор </a:t>
                </a:r>
                <a:r>
                  <a:rPr lang="ru-RU" sz="2400" dirty="0" err="1"/>
                  <a:t>постійної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ємності</a:t>
                </a:r>
                <a:r>
                  <a:rPr lang="ru-RU" sz="2400" dirty="0"/>
                  <a:t>, </a:t>
                </a:r>
                <a:r>
                  <a:rPr lang="ru-RU" sz="2400" dirty="0" err="1"/>
                  <a:t>котушка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індуктивності</a:t>
                </a:r>
                <a:r>
                  <a:rPr lang="ru-RU" sz="2400" dirty="0"/>
                  <a:t> та </a:t>
                </a:r>
                <a:r>
                  <a:rPr lang="ru-RU" sz="2400" dirty="0" err="1"/>
                  <a:t>ін</a:t>
                </a:r>
                <a:r>
                  <a:rPr lang="ru-RU" sz="2400" dirty="0"/>
                  <a:t>. </a:t>
                </a:r>
                <a:r>
                  <a:rPr lang="ru-RU" sz="2400" dirty="0" err="1"/>
                  <a:t>Її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рівняння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перетворення</a:t>
                </a:r>
                <a:r>
                  <a:rPr lang="ru-RU" sz="2400" dirty="0" smtClean="0"/>
                  <a:t>:</a:t>
                </a:r>
                <a:endParaRPr lang="en-US" sz="2400" dirty="0" smtClean="0"/>
              </a:p>
              <a:p>
                <a:pPr marL="82296" indent="0" algn="just">
                  <a:buNone/>
                </a:pPr>
                <a:endParaRPr lang="en-US" sz="2400" dirty="0"/>
              </a:p>
              <a:p>
                <a:pPr marL="82296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𝑐𝑜𝑛𝑠𝑡</m:t>
                      </m:r>
                      <m:d>
                        <m:dPr>
                          <m:begChr m:val="|"/>
                          <m:endChr m:val=""/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𝑐𝑜𝑛𝑠𝑡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𝑄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𝑐𝑜𝑛𝑠𝑡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ru-RU" sz="2400" dirty="0" smtClean="0"/>
              </a:p>
              <a:p>
                <a:pPr marL="82296" indent="0" algn="just">
                  <a:buNone/>
                </a:pPr>
                <a:r>
                  <a:rPr lang="ru-RU" sz="2400" dirty="0" smtClean="0"/>
                  <a:t>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ru-RU" sz="2400" dirty="0" smtClean="0"/>
                  <a:t>– </a:t>
                </a:r>
                <a:r>
                  <a:rPr lang="ru-RU" sz="2400" dirty="0" err="1"/>
                  <a:t>вихідна</a:t>
                </a:r>
                <a:r>
                  <a:rPr lang="ru-RU" sz="2400" dirty="0"/>
                  <a:t> величина </a:t>
                </a:r>
                <a:r>
                  <a:rPr lang="ru-RU" sz="2400" dirty="0" err="1"/>
                  <a:t>міри</a:t>
                </a:r>
                <a:r>
                  <a:rPr lang="ru-RU" sz="2400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ru-RU" sz="2400" dirty="0" smtClean="0"/>
                  <a:t>  </a:t>
                </a:r>
                <a:r>
                  <a:rPr lang="ru-RU" sz="2400" dirty="0"/>
                  <a:t>– </a:t>
                </a:r>
                <a:r>
                  <a:rPr lang="ru-RU" sz="2400" dirty="0" err="1"/>
                  <a:t>числове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значення</a:t>
                </a:r>
                <a:r>
                  <a:rPr lang="ru-RU" sz="2400" dirty="0"/>
                  <a:t> ФВ, </a:t>
                </a:r>
                <a:r>
                  <a:rPr lang="ru-RU" sz="2400" dirty="0" err="1"/>
                  <a:t>що</a:t>
                </a:r>
                <a:r>
                  <a:rPr lang="ru-RU" sz="2400" dirty="0"/>
                  <a:t> буде </a:t>
                </a:r>
                <a:r>
                  <a:rPr lang="ru-RU" sz="2400" dirty="0" err="1" smtClean="0"/>
                  <a:t>відтворена</a:t>
                </a:r>
                <a:r>
                  <a:rPr lang="ru-RU" sz="2400" dirty="0" smtClean="0"/>
                  <a:t>;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2400" dirty="0" smtClean="0"/>
                  <a:t>– </a:t>
                </a:r>
                <a:r>
                  <a:rPr lang="ru-RU" sz="2400" dirty="0" err="1"/>
                  <a:t>одиниця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фізичної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величини</a:t>
                </a:r>
                <a:r>
                  <a:rPr lang="en-US" sz="2400" dirty="0"/>
                  <a:t>.</a:t>
                </a:r>
                <a:endParaRPr lang="uk-UA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7624" y="1447800"/>
                <a:ext cx="7746064" cy="4800600"/>
              </a:xfrm>
              <a:blipFill rotWithShape="0">
                <a:blip r:embed="rId2"/>
                <a:stretch>
                  <a:fillRect l="-157" t="-1017" r="-1180" b="-1626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537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674056" cy="850106"/>
          </a:xfrm>
        </p:spPr>
        <p:txBody>
          <a:bodyPr>
            <a:noAutofit/>
          </a:bodyPr>
          <a:lstStyle/>
          <a:p>
            <a:pPr algn="ctr"/>
            <a:r>
              <a:rPr lang="uk-UA" sz="3600" dirty="0"/>
              <a:t> </a:t>
            </a:r>
            <a:r>
              <a:rPr lang="uk-UA" sz="3600" dirty="0" err="1" smtClean="0"/>
              <a:t>Одноканальн</a:t>
            </a:r>
            <a:r>
              <a:rPr lang="ru-RU" sz="3600" dirty="0" smtClean="0"/>
              <a:t>а</a:t>
            </a:r>
            <a:r>
              <a:rPr lang="uk-UA" sz="3600" dirty="0" smtClean="0"/>
              <a:t>  регульована  багатозначна  міра</a:t>
            </a:r>
            <a:endParaRPr lang="uk-UA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259632" y="1447800"/>
                <a:ext cx="7674056" cy="5149552"/>
              </a:xfrm>
            </p:spPr>
            <p:txBody>
              <a:bodyPr>
                <a:normAutofit/>
              </a:bodyPr>
              <a:lstStyle/>
              <a:p>
                <a:pPr marL="82296" indent="0" algn="just">
                  <a:buNone/>
                </a:pPr>
                <a:r>
                  <a:rPr lang="uk-UA" sz="2400" dirty="0" smtClean="0"/>
                  <a:t>	</a:t>
                </a:r>
                <a:r>
                  <a:rPr lang="uk-UA" sz="2400" dirty="0" err="1" smtClean="0"/>
                  <a:t>Одноканальн</a:t>
                </a:r>
                <a:r>
                  <a:rPr lang="ru-RU" sz="2400" dirty="0"/>
                  <a:t>а</a:t>
                </a:r>
                <a:r>
                  <a:rPr lang="uk-UA" sz="2400" dirty="0"/>
                  <a:t>  регульована багатозначна  міра - відтворює  у </a:t>
                </a:r>
                <a:r>
                  <a:rPr lang="uk-UA" sz="2400" dirty="0" smtClean="0"/>
                  <a:t>даний </a:t>
                </a:r>
                <a:r>
                  <a:rPr lang="uk-UA" sz="2400" dirty="0"/>
                  <a:t>момент часу величину одного значення. У цій мірі здійснюється </a:t>
                </a:r>
                <a:r>
                  <a:rPr lang="uk-UA" sz="2400" dirty="0" smtClean="0"/>
                  <a:t>часове </a:t>
                </a:r>
                <a:r>
                  <a:rPr lang="uk-UA" sz="2400" dirty="0"/>
                  <a:t>розподілення вихідних величин міри, зміна якої може бути як </a:t>
                </a:r>
                <a:r>
                  <a:rPr lang="uk-UA" sz="2400" dirty="0" smtClean="0"/>
                  <a:t>детермінованою</a:t>
                </a:r>
                <a:r>
                  <a:rPr lang="uk-UA" sz="2400" dirty="0"/>
                  <a:t>, так і випадковою з відомим розподілом. Її рівняння </a:t>
                </a:r>
                <a:r>
                  <a:rPr lang="uk-UA" sz="2400" dirty="0" smtClean="0"/>
                  <a:t>перетворення:</a:t>
                </a:r>
              </a:p>
              <a:p>
                <a:pPr marL="82296" indent="0" algn="just">
                  <a:buNone/>
                </a:pPr>
                <a:endParaRPr lang="uk-UA" sz="2400" dirty="0" smtClean="0"/>
              </a:p>
              <a:p>
                <a:pPr marL="82296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𝑣𝑎𝑟</m:t>
                      </m:r>
                      <m:d>
                        <m:dPr>
                          <m:begChr m:val="|"/>
                          <m:endChr m:val=""/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𝑣𝑎𝑟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𝑄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𝑐𝑜𝑛𝑠𝑡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 smtClean="0"/>
              </a:p>
              <a:p>
                <a:pPr marL="82296" indent="0" algn="just">
                  <a:buNone/>
                </a:pPr>
                <a:r>
                  <a:rPr lang="ru-RU" sz="2400" dirty="0" err="1" smtClean="0"/>
                  <a:t>Досить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поширеним</a:t>
                </a:r>
                <a:r>
                  <a:rPr lang="ru-RU" sz="2400" dirty="0"/>
                  <a:t> прикладом </a:t>
                </a:r>
                <a:r>
                  <a:rPr lang="ru-RU" sz="2400" dirty="0" err="1"/>
                  <a:t>кодокерованих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одноканальних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регульованих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мір</a:t>
                </a:r>
                <a:r>
                  <a:rPr lang="ru-RU" sz="2400" dirty="0"/>
                  <a:t> є </a:t>
                </a:r>
                <a:r>
                  <a:rPr lang="ru-RU" sz="2400" dirty="0" err="1"/>
                  <a:t>цифроаналоговий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перетворювач</a:t>
                </a:r>
                <a:r>
                  <a:rPr lang="ru-RU" sz="2400" dirty="0"/>
                  <a:t> код-</a:t>
                </a:r>
                <a:r>
                  <a:rPr lang="ru-RU" sz="2400" dirty="0" err="1"/>
                  <a:t>напруга</a:t>
                </a:r>
                <a:r>
                  <a:rPr lang="ru-RU" sz="2400" dirty="0"/>
                  <a:t> (ЦАП</a:t>
                </a:r>
                <a:r>
                  <a:rPr lang="ru-RU" sz="2400" dirty="0" smtClean="0"/>
                  <a:t>)</a:t>
                </a:r>
                <a:r>
                  <a:rPr lang="en-US" sz="2400" dirty="0"/>
                  <a:t>.</a:t>
                </a:r>
                <a:endParaRPr lang="uk-UA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9632" y="1447800"/>
                <a:ext cx="7674056" cy="5149552"/>
              </a:xfrm>
              <a:blipFill rotWithShape="0">
                <a:blip r:embed="rId2"/>
                <a:stretch>
                  <a:fillRect l="-159" t="-948" r="-1191" b="-1575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930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>
            <a:noAutofit/>
          </a:bodyPr>
          <a:lstStyle/>
          <a:p>
            <a:pPr algn="ctr"/>
            <a:r>
              <a:rPr lang="uk-UA" sz="3600" dirty="0" err="1" smtClean="0"/>
              <a:t>Багатоканальн</a:t>
            </a:r>
            <a:r>
              <a:rPr lang="ru-RU" sz="3600" dirty="0"/>
              <a:t>а</a:t>
            </a:r>
            <a:r>
              <a:rPr lang="uk-UA" sz="3600" dirty="0" smtClean="0"/>
              <a:t> нерегульована  багатозначна  міра</a:t>
            </a:r>
            <a:endParaRPr lang="uk-UA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331640" y="1447800"/>
                <a:ext cx="7602048" cy="4800600"/>
              </a:xfrm>
            </p:spPr>
            <p:txBody>
              <a:bodyPr>
                <a:normAutofit/>
              </a:bodyPr>
              <a:lstStyle/>
              <a:p>
                <a:pPr marL="82296" indent="0" algn="just">
                  <a:buNone/>
                </a:pPr>
                <a:r>
                  <a:rPr lang="uk-UA" sz="2400" dirty="0" smtClean="0"/>
                  <a:t>	</a:t>
                </a:r>
                <a:r>
                  <a:rPr lang="uk-UA" sz="2400" dirty="0" err="1" smtClean="0"/>
                  <a:t>Багатоканальн</a:t>
                </a:r>
                <a:r>
                  <a:rPr lang="ru-RU" sz="2400" dirty="0"/>
                  <a:t>а</a:t>
                </a:r>
                <a:r>
                  <a:rPr lang="uk-UA" sz="2400" dirty="0"/>
                  <a:t> нерегульована багатозначна  міра -  </a:t>
                </a:r>
                <a:r>
                  <a:rPr lang="uk-UA" sz="2400" dirty="0" smtClean="0"/>
                  <a:t>відтворює </a:t>
                </a:r>
                <a:r>
                  <a:rPr lang="uk-UA" sz="2400" dirty="0"/>
                  <a:t>одночасно декілька однорідних величин із заданими, сталими </a:t>
                </a:r>
                <a:r>
                  <a:rPr lang="uk-UA" sz="2400" dirty="0" smtClean="0"/>
                  <a:t>значеннями</a:t>
                </a:r>
                <a:r>
                  <a:rPr lang="uk-UA" sz="2400" dirty="0"/>
                  <a:t>. </a:t>
                </a:r>
              </a:p>
              <a:p>
                <a:pPr marL="82296" indent="0" algn="just">
                  <a:buNone/>
                </a:pPr>
                <a:r>
                  <a:rPr lang="uk-UA" sz="2400" dirty="0" smtClean="0"/>
                  <a:t>	Наприклад</a:t>
                </a:r>
                <a:r>
                  <a:rPr lang="uk-UA" sz="2400" dirty="0"/>
                  <a:t>, подільник напруги з багатьма нерухомими відводами, </a:t>
                </a:r>
                <a:r>
                  <a:rPr lang="uk-UA" sz="2400" dirty="0" smtClean="0"/>
                  <a:t>який </a:t>
                </a:r>
                <a:r>
                  <a:rPr lang="uk-UA" sz="2400" dirty="0"/>
                  <a:t>живиться від джерела постійного струму. В цій мірі здійснюється </a:t>
                </a:r>
                <a:r>
                  <a:rPr lang="uk-UA" sz="2400" dirty="0" smtClean="0"/>
                  <a:t>«</a:t>
                </a:r>
                <a:r>
                  <a:rPr lang="uk-UA" sz="2400" dirty="0"/>
                  <a:t>просторове розподілення» вихідних величин, а її рівняння </a:t>
                </a:r>
                <a:r>
                  <a:rPr lang="uk-UA" sz="2400" dirty="0" smtClean="0"/>
                  <a:t>перетворення </a:t>
                </a:r>
                <a:r>
                  <a:rPr lang="uk-UA" sz="2400" dirty="0"/>
                  <a:t>має </a:t>
                </a:r>
                <a:r>
                  <a:rPr lang="uk-UA" sz="2400" dirty="0" smtClean="0"/>
                  <a:t>вигляд:</a:t>
                </a:r>
              </a:p>
              <a:p>
                <a:pPr marL="82296" indent="0" algn="just">
                  <a:buNone/>
                </a:pPr>
                <a:endParaRPr lang="uk-UA" sz="2400" dirty="0"/>
              </a:p>
              <a:p>
                <a:pPr marL="82296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𝑥𝑖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𝑣𝑎𝑟</m:t>
                      </m:r>
                      <m:d>
                        <m:dPr>
                          <m:begChr m:val="|"/>
                          <m:endChr m:val=""/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𝑥𝑖</m:t>
                                    </m:r>
                                  </m:sub>
                                </m:s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𝑣𝑎𝑟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𝑄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𝑐𝑜𝑛𝑠𝑡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31640" y="1447800"/>
                <a:ext cx="7602048" cy="4800600"/>
              </a:xfrm>
              <a:blipFill rotWithShape="0">
                <a:blip r:embed="rId2"/>
                <a:stretch>
                  <a:fillRect l="-80" t="-1017" r="-1202" b="-4167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399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Solstice">
      <a:dk1>
        <a:sysClr val="windowText" lastClr="000000"/>
      </a:dk1>
      <a:lt1>
        <a:sysClr val="window" lastClr="FFFBF0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BF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6E2BC06-38B5-430F-AB2C-EFE20583E5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учебного курса общие сведения</Template>
  <TotalTime>0</TotalTime>
  <Words>146</Words>
  <Application>Microsoft Office PowerPoint</Application>
  <PresentationFormat>Экран (4:3)</PresentationFormat>
  <Paragraphs>135</Paragraphs>
  <Slides>29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Солнцестояние</vt:lpstr>
      <vt:lpstr>Основи метрології</vt:lpstr>
      <vt:lpstr>Засоби вимірювальної техніки </vt:lpstr>
      <vt:lpstr>Презентация PowerPoint</vt:lpstr>
      <vt:lpstr>Презентация PowerPoint</vt:lpstr>
      <vt:lpstr> Вимірювальні пристрої </vt:lpstr>
      <vt:lpstr>Відтворення фізичних величин. Міра</vt:lpstr>
      <vt:lpstr>Одноканальна нерегульована однозначна міра</vt:lpstr>
      <vt:lpstr> Одноканальна  регульована  багатозначна  міра</vt:lpstr>
      <vt:lpstr>Багатоканальна нерегульована  багатозначна  міра</vt:lpstr>
      <vt:lpstr> Багатоканальна  кодокерована  регульована  багатозначна  міра</vt:lpstr>
      <vt:lpstr>Вимірювальне перетворення фізичної величини </vt:lpstr>
      <vt:lpstr>Вимірювальний  перетворювач </vt:lpstr>
      <vt:lpstr>Презентация PowerPoint</vt:lpstr>
      <vt:lpstr>Порівняння фізичних величин Компаратор</vt:lpstr>
      <vt:lpstr>Презентация PowerPoint</vt:lpstr>
      <vt:lpstr>Презентация PowerPoint</vt:lpstr>
      <vt:lpstr>Порівняння компараторів</vt:lpstr>
      <vt:lpstr>Масштабне вимірювальне перетворення</vt:lpstr>
      <vt:lpstr>Масштабний перетворювач</vt:lpstr>
      <vt:lpstr>Типи масштабних перетворювачів</vt:lpstr>
      <vt:lpstr>Типи масштабних перетворювачів</vt:lpstr>
      <vt:lpstr>Числовий вимірювальний перетворювач</vt:lpstr>
      <vt:lpstr>Засоби вимірювання </vt:lpstr>
      <vt:lpstr>Аналоговий вимірювальний прилад </vt:lpstr>
      <vt:lpstr>Реєструвальний засіб вимірювання</vt:lpstr>
      <vt:lpstr>Аналого-цифровий перетворювач</vt:lpstr>
      <vt:lpstr>Цифровий вимірювальний прилад</vt:lpstr>
      <vt:lpstr>Узагальнена структурна схема ЦВП</vt:lpstr>
      <vt:lpstr>Презентация PowerPoint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2015-01-05T10:06:48Z</dcterms:created>
  <dcterms:modified xsi:type="dcterms:W3CDTF">2020-10-22T06:40:01Z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