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6858000" cx="9144000"/>
  <p:notesSz cx="6858000" cy="9144000"/>
  <p:embeddedFontLst>
    <p:embeddedFont>
      <p:font typeface="Gill Sans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illSans-regular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font" Target="fonts/GillSans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9-22T10:26:41.255">
    <p:pos x="6000" y="0"/>
    <p:text>-Автор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1435608" y="435936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4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5384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  <a:defRPr sz="2600">
                <a:solidFill>
                  <a:srgbClr val="341108"/>
                </a:solidFill>
              </a:defRPr>
            </a:lvl1pPr>
            <a:lvl2pPr lvl="1" algn="ctr">
              <a:lnSpc>
                <a:spcPct val="166666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55555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" type="body"/>
          </p:nvPr>
        </p:nvSpPr>
        <p:spPr>
          <a:xfrm rot="5400000">
            <a:off x="2784348" y="99060"/>
            <a:ext cx="4800600" cy="7498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66666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66666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55555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11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 txBox="1"/>
          <p:nvPr>
            <p:ph type="title"/>
          </p:nvPr>
        </p:nvSpPr>
        <p:spPr>
          <a:xfrm rot="5400000">
            <a:off x="4846638" y="2286002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2"/>
          <p:cNvSpPr txBox="1"/>
          <p:nvPr>
            <p:ph idx="1" type="body"/>
          </p:nvPr>
        </p:nvSpPr>
        <p:spPr>
          <a:xfrm rot="5400000">
            <a:off x="998538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66666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66666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55555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2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66666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indent="-342900" lvl="1" marL="914400" algn="l">
              <a:lnSpc>
                <a:spcPct val="166666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155555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showMasterSp="0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" name="Google Shape;36;p4"/>
          <p:cNvSpPr txBox="1"/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000"/>
              <a:buFont typeface="Gill Sans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2578392" y="1100138"/>
            <a:ext cx="64008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341108"/>
                </a:solidFill>
              </a:defRPr>
            </a:lvl1pPr>
            <a:lvl2pPr indent="-228600" lvl="1" marL="914400" algn="l">
              <a:lnSpc>
                <a:spcPct val="166666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75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1" name="Google Shape;41;p4"/>
          <p:cNvSpPr/>
          <p:nvPr/>
        </p:nvSpPr>
        <p:spPr>
          <a:xfrm>
            <a:off x="2286000" y="0"/>
            <a:ext cx="76200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F6A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2" name="Google Shape;42;p4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D7F6FF">
                  <a:alpha val="94901"/>
                </a:srgbClr>
              </a:gs>
              <a:gs pos="50000">
                <a:srgbClr val="C0E3F0">
                  <a:alpha val="89803"/>
                </a:srgbClr>
              </a:gs>
              <a:gs pos="95000">
                <a:srgbClr val="65C6EA">
                  <a:alpha val="87843"/>
                </a:srgbClr>
              </a:gs>
              <a:gs pos="100000">
                <a:srgbClr val="00BBF1">
                  <a:alpha val="84705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2F8DA4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3" name="Google Shape;43;p4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cap="rnd" cmpd="sng" w="12700">
            <a:solidFill>
              <a:srgbClr val="317F92">
                <a:alpha val="600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showMasterSp="0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5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EF9F3">
              <a:alpha val="32941"/>
            </a:srgbClr>
          </a:solidFill>
          <a:ln cap="rnd" cmpd="sng" w="9525">
            <a:solidFill>
              <a:srgbClr val="D1C19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6" name="Google Shape;46;p5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cap="rnd" cmpd="sng" w="27300">
            <a:solidFill>
              <a:srgbClr val="FFF5DB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rotWithShape="0" algn="tl" dir="5400000" dist="25400">
              <a:srgbClr val="ADA48C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7" name="Google Shape;47;p5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8" name="Google Shape;48;p5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F6A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9" name="Google Shape;49;p5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algn="l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lnSpc>
                <a:spcPct val="125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2" type="body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0840" lvl="0" marL="457200" algn="l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indent="-381000" lvl="1" marL="914400" algn="l">
              <a:lnSpc>
                <a:spcPct val="125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indent="-355600" lvl="2" marL="1371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showMasterSp="0" type="twoTxTwoObj">
  <p:cSld name="TWO_OBJECTS_WITH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/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500"/>
              <a:buFont typeface="Gill Sans"/>
              <a:buNone/>
              <a:defRPr b="1" sz="45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" type="body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5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55555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2" type="body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lt1"/>
          </a:solidFill>
          <a:ln cap="flat" cmpd="sng" w="1077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b="0" sz="19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5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55555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3" type="body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4" type="body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noFill/>
          <a:ln cap="flat" cmpd="sng" w="10775">
            <a:solidFill>
              <a:schemeClr val="lt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052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61" name="Google Shape;61;p6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"/>
          <p:cNvSpPr txBox="1"/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showMasterSp="0" type="blank">
  <p:cSld name="BLANK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8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1" name="Google Shape;71;p8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8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4" name="Google Shape;74;p8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F6A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showMasterSp="0" type="objTx">
  <p:cSld name="OBJECT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 txBox="1"/>
          <p:nvPr>
            <p:ph type="title"/>
          </p:nvPr>
        </p:nvSpPr>
        <p:spPr>
          <a:xfrm>
            <a:off x="457200" y="273050"/>
            <a:ext cx="38100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200"/>
              <a:buFont typeface="Gill Sans"/>
              <a:buNone/>
              <a:defRPr b="1" sz="22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9"/>
          <p:cNvSpPr txBox="1"/>
          <p:nvPr>
            <p:ph idx="1" type="body"/>
          </p:nvPr>
        </p:nvSpPr>
        <p:spPr>
          <a:xfrm>
            <a:off x="457200" y="1435100"/>
            <a:ext cx="3810000" cy="69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250000"/>
              </a:lnSpc>
              <a:spcBef>
                <a:spcPts val="5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28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2" type="body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algn="l">
              <a:lnSpc>
                <a:spcPct val="93750"/>
              </a:lnSpc>
              <a:spcBef>
                <a:spcPts val="600"/>
              </a:spcBef>
              <a:spcAft>
                <a:spcPts val="0"/>
              </a:spcAft>
              <a:buSzPts val="2560"/>
              <a:buChar char="⚫"/>
              <a:defRPr sz="3200"/>
            </a:lvl1pPr>
            <a:lvl2pPr indent="-406400" lvl="1" marL="914400" algn="l">
              <a:lnSpc>
                <a:spcPct val="107142"/>
              </a:lnSpc>
              <a:spcBef>
                <a:spcPts val="550"/>
              </a:spcBef>
              <a:spcAft>
                <a:spcPts val="0"/>
              </a:spcAft>
              <a:buSzPts val="2800"/>
              <a:buChar char="◦"/>
              <a:defRPr sz="2800"/>
            </a:lvl2pPr>
            <a:lvl3pPr indent="-381000" lvl="2" marL="1371600" algn="l">
              <a:lnSpc>
                <a:spcPct val="116666"/>
              </a:lnSpc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9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showMasterSp="0" type="picTx">
  <p:cSld name="PICTURE_WITH_CAPTION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 txBox="1"/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2100"/>
              <a:buFont typeface="Gill Sans"/>
              <a:buNone/>
              <a:defRPr b="1" sz="21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0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0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87" name="Google Shape;87;p10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cap="sq" cmpd="sng" w="889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5500" rotWithShape="0" algn="tl" dir="5400000" dist="18500">
              <a:srgbClr val="000000">
                <a:alpha val="34901"/>
              </a:srgbClr>
            </a:outerShdw>
          </a:effectLst>
        </p:spPr>
        <p:txBody>
          <a:bodyPr anchorCtr="0" anchor="t" bIns="45700" lIns="91425" spcFirstLastPara="1" rIns="91425" wrap="square" tIns="274300">
            <a:noAutofit/>
          </a:bodyPr>
          <a:lstStyle/>
          <a:p>
            <a:pPr indent="0" lvl="0" marL="0" marR="0" rtl="0" algn="l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r>
              <a:t/>
            </a:r>
            <a:endParaRPr sz="32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8" name="Google Shape;88;p10"/>
          <p:cNvSpPr/>
          <p:nvPr>
            <p:ph idx="2" type="pic"/>
          </p:nvPr>
        </p:nvSpPr>
        <p:spPr>
          <a:xfrm>
            <a:off x="838200" y="1143003"/>
            <a:ext cx="4419600" cy="3514531"/>
          </a:xfrm>
          <a:prstGeom prst="roundRect">
            <a:avLst>
              <a:gd fmla="val 783" name="adj"/>
            </a:avLst>
          </a:prstGeom>
          <a:solidFill>
            <a:schemeClr val="lt2"/>
          </a:solidFill>
          <a:ln>
            <a:noFill/>
          </a:ln>
        </p:spPr>
      </p:sp>
      <p:sp>
        <p:nvSpPr>
          <p:cNvPr id="89" name="Google Shape;89;p10"/>
          <p:cNvSpPr/>
          <p:nvPr/>
        </p:nvSpPr>
        <p:spPr>
          <a:xfrm rot="-2131329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sx="96000" rotWithShape="0" algn="tl" dir="3300000" dist="25400" sy="96000">
              <a:srgbClr val="EAD8B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0" name="Google Shape;90;p10"/>
          <p:cNvSpPr/>
          <p:nvPr/>
        </p:nvSpPr>
        <p:spPr>
          <a:xfrm flipH="1" rot="2103354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sx="96000" rotWithShape="0" algn="tl" dir="3300000" dist="25400" sy="96000">
              <a:schemeClr val="lt2">
                <a:alpha val="20000"/>
              </a:scheme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1" name="Google Shape;91;p10"/>
          <p:cNvSpPr txBox="1"/>
          <p:nvPr>
            <p:ph idx="1" type="body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777777"/>
                </a:solidFill>
              </a:defRPr>
            </a:lvl1pPr>
            <a:lvl2pPr indent="-304800" lvl="1" marL="914400" algn="l">
              <a:lnSpc>
                <a:spcPct val="250000"/>
              </a:lnSpc>
              <a:spcBef>
                <a:spcPts val="550"/>
              </a:spcBef>
              <a:spcAft>
                <a:spcPts val="0"/>
              </a:spcAft>
              <a:buSzPts val="1200"/>
              <a:buChar char="◦"/>
              <a:defRPr sz="1200"/>
            </a:lvl2pPr>
            <a:lvl3pPr indent="-292100" lvl="2" marL="1371600" algn="l">
              <a:lnSpc>
                <a:spcPct val="280000"/>
              </a:lnSpc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indent="-285750" lvl="3" marL="18288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xy" tx="0" sx="90000" ty="0" sy="90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fmla="val 0" name="adj1"/>
              <a:gd fmla="val 5402120" name="adj2"/>
            </a:avLst>
          </a:prstGeom>
          <a:solidFill>
            <a:srgbClr val="FEF9F3">
              <a:alpha val="32941"/>
            </a:srgbClr>
          </a:solidFill>
          <a:ln cap="rnd" cmpd="sng" w="9525">
            <a:solidFill>
              <a:srgbClr val="D1C19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cap="rnd" cmpd="sng" w="27300">
            <a:solidFill>
              <a:srgbClr val="FFF5DB"/>
            </a:solidFill>
            <a:prstDash val="solid"/>
            <a:round/>
            <a:headEnd len="sm" w="sm" type="none"/>
            <a:tailEnd len="sm" w="sm" type="none"/>
          </a:ln>
          <a:effectLst>
            <a:outerShdw blurRad="25400" rotWithShape="0" algn="tl" dir="5400000" dist="25400">
              <a:srgbClr val="ADA48C">
                <a:alpha val="8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" name="Google Shape;12;p1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fmla="val 11833" name="adj"/>
            </a:avLst>
          </a:prstGeom>
          <a:gradFill>
            <a:gsLst>
              <a:gs pos="0">
                <a:srgbClr val="FEFBF4">
                  <a:alpha val="69803"/>
                </a:srgbClr>
              </a:gs>
              <a:gs pos="70000">
                <a:srgbClr val="FFFDF8">
                  <a:alpha val="54901"/>
                </a:srgbClr>
              </a:gs>
              <a:gs pos="100000">
                <a:srgbClr val="EDCF8C">
                  <a:alpha val="60000"/>
                </a:srgbClr>
              </a:gs>
            </a:gsLst>
            <a:path path="circle">
              <a:fillToRect b="100%" r="100%"/>
            </a:path>
            <a:tileRect l="-100%" t="-100%"/>
          </a:gradFill>
          <a:ln cap="rnd" cmpd="sng" w="9525">
            <a:solidFill>
              <a:srgbClr val="C5B390"/>
            </a:solidFill>
            <a:prstDash val="solid"/>
            <a:round/>
            <a:headEnd len="sm" w="sm" type="none"/>
            <a:tailEnd len="sm" w="sm" type="none"/>
          </a:ln>
          <a:effectLst>
            <a:outerShdw blurRad="12700" rotWithShape="0" algn="tl" dir="4500000" dist="15000">
              <a:srgbClr val="564E4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" name="Google Shape;14;p1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400"/>
              <a:buFont typeface="Gill Sans"/>
              <a:buNone/>
              <a:defRPr b="0" i="0" sz="4400" u="none" cap="none" strike="noStrike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1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1160" lvl="0" marL="457200" marR="0" rtl="0" algn="l">
              <a:lnSpc>
                <a:spcPct val="9375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406400" lvl="1" marL="914400" marR="0" rtl="0" algn="l">
              <a:lnSpc>
                <a:spcPct val="107142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b="0" i="0" sz="2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81000" lvl="2" marL="1371600" marR="0" rtl="0" algn="l">
              <a:lnSpc>
                <a:spcPct val="116666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0" type="dt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1" type="ftr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2" type="sldNum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B3A787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>
              <a:solidFill>
                <a:srgbClr val="A8A292"/>
              </a:solidFill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1014984" y="-54"/>
            <a:ext cx="73152" cy="6858054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rotWithShape="0" algn="tl" dir="10800000" dist="38000">
              <a:srgbClr val="6F6A5F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type="ctrTitle"/>
          </p:nvPr>
        </p:nvSpPr>
        <p:spPr>
          <a:xfrm>
            <a:off x="1259632" y="1537577"/>
            <a:ext cx="7406640" cy="8217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400"/>
              <a:buFont typeface="Gill Sans"/>
              <a:buNone/>
            </a:pPr>
            <a:r>
              <a:rPr lang="ru-RU" sz="4400">
                <a:solidFill>
                  <a:srgbClr val="562214"/>
                </a:solidFill>
                <a:latin typeface="Gill Sans"/>
                <a:ea typeface="Gill Sans"/>
                <a:cs typeface="Gill Sans"/>
                <a:sym typeface="Gill Sans"/>
              </a:rPr>
              <a:t>Основи </a:t>
            </a:r>
            <a:r>
              <a:rPr lang="ru-RU" sz="4400">
                <a:solidFill>
                  <a:srgbClr val="562214"/>
                </a:solidFill>
              </a:rPr>
              <a:t>метрології</a:t>
            </a:r>
            <a:endParaRPr/>
          </a:p>
        </p:txBody>
      </p:sp>
      <p:sp>
        <p:nvSpPr>
          <p:cNvPr id="110" name="Google Shape;110;p13"/>
          <p:cNvSpPr txBox="1"/>
          <p:nvPr>
            <p:ph idx="1" type="subTitle"/>
          </p:nvPr>
        </p:nvSpPr>
        <p:spPr>
          <a:xfrm>
            <a:off x="1259632" y="2382832"/>
            <a:ext cx="7406640" cy="6861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73152" rtl="0" algn="ctr">
              <a:lnSpc>
                <a:spcPct val="115384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ru-RU"/>
              <a:t>Лекція 2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1259632" y="188640"/>
            <a:ext cx="7579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Національний авіаційний університет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Аерокосмічний факультет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Кафедра комп’ютеризованих електротехнічних систем та технологій</a:t>
            </a:r>
            <a:endParaRPr b="0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Викладач: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Заслужений метролог України, д.т.н., професор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Квасніков Володимир Павлович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/>
          <p:nvPr>
            <p:ph type="title"/>
          </p:nvPr>
        </p:nvSpPr>
        <p:spPr>
          <a:xfrm>
            <a:off x="1187624" y="188640"/>
            <a:ext cx="7746064" cy="648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ct val="100000"/>
              <a:buFont typeface="Gill Sans"/>
              <a:buNone/>
            </a:pPr>
            <a:r>
              <a:rPr lang="ru-RU"/>
              <a:t>Обробка результатів вимірювання</a:t>
            </a:r>
            <a:endParaRPr/>
          </a:p>
        </p:txBody>
      </p:sp>
      <p:sp>
        <p:nvSpPr>
          <p:cNvPr id="164" name="Google Shape;164;p22"/>
          <p:cNvSpPr txBox="1"/>
          <p:nvPr>
            <p:ph idx="1" type="body"/>
          </p:nvPr>
        </p:nvSpPr>
        <p:spPr>
          <a:xfrm>
            <a:off x="1187872" y="859532"/>
            <a:ext cx="7746064" cy="57378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Перший етап. Зчитування (зняття) інформації, перетворення її в цифровий код і запис в запам’ятовувальний пристрій мікропроцесора. </a:t>
            </a:r>
            <a:endParaRPr sz="2400"/>
          </a:p>
          <a:p>
            <a:pPr indent="-283464" lvl="0" marL="36576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Другий  етап.  Статистична  обробка  результатів  спостереження  з оцінкою ступеня довіри </a:t>
            </a:r>
            <a:endParaRPr/>
          </a:p>
          <a:p>
            <a:pPr indent="-283464" lvl="0" marL="36576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Третій  етап.  Інтерпретація  результатів,  одержаних  на  другому етапі обробки. Вона містить, як правило, оцінку шуканих характеристик явища чи об’єкта, що вивчається. </a:t>
            </a:r>
            <a:endParaRPr/>
          </a:p>
          <a:p>
            <a:pPr indent="-161543" lvl="0" marL="36576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/>
          <p:nvPr>
            <p:ph type="title"/>
          </p:nvPr>
        </p:nvSpPr>
        <p:spPr>
          <a:xfrm>
            <a:off x="1187624" y="116632"/>
            <a:ext cx="7746064" cy="1080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ct val="100000"/>
              <a:buFont typeface="Gill Sans"/>
              <a:buNone/>
            </a:pPr>
            <a:r>
              <a:rPr lang="ru-RU"/>
              <a:t>Основні компоненти вимірювального експерименту</a:t>
            </a:r>
            <a:endParaRPr/>
          </a:p>
        </p:txBody>
      </p:sp>
      <p:pic>
        <p:nvPicPr>
          <p:cNvPr id="170" name="Google Shape;170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72324" y="1196752"/>
            <a:ext cx="5976664" cy="557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4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ct val="100000"/>
              <a:buFont typeface="Gill Sans"/>
              <a:buNone/>
            </a:pPr>
            <a:r>
              <a:rPr lang="ru-RU"/>
              <a:t> Основні компоненти вимірювального екперименту</a:t>
            </a:r>
            <a:endParaRPr/>
          </a:p>
        </p:txBody>
      </p:sp>
      <p:sp>
        <p:nvSpPr>
          <p:cNvPr id="176" name="Google Shape;176;p24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суб’єкт вимірювання; 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об’єкт вимірювання; 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вимірювані фізичні величини; 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одиниці фізичних величин; 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умови вимірювання; 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методи вимірювання; 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засоби вимірювання; 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результат вимірювання. </a:t>
            </a:r>
            <a:endParaRPr/>
          </a:p>
          <a:p>
            <a:pPr indent="-161543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5"/>
          <p:cNvSpPr txBox="1"/>
          <p:nvPr>
            <p:ph type="title"/>
          </p:nvPr>
        </p:nvSpPr>
        <p:spPr>
          <a:xfrm>
            <a:off x="1435608" y="274638"/>
            <a:ext cx="7498080" cy="7060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000"/>
              <a:buFont typeface="Gill Sans"/>
              <a:buNone/>
            </a:pPr>
            <a:r>
              <a:rPr lang="ru-RU" sz="4000"/>
              <a:t>Умови вимірювання</a:t>
            </a:r>
            <a:endParaRPr/>
          </a:p>
        </p:txBody>
      </p:sp>
      <p:sp>
        <p:nvSpPr>
          <p:cNvPr id="182" name="Google Shape;182;p25"/>
          <p:cNvSpPr txBox="1"/>
          <p:nvPr>
            <p:ph idx="1" type="body"/>
          </p:nvPr>
        </p:nvSpPr>
        <p:spPr>
          <a:xfrm>
            <a:off x="1435608" y="980728"/>
            <a:ext cx="7498080" cy="5267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82296" rtl="0" algn="just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b="1" lang="ru-RU" sz="2800"/>
              <a:t>	Впливна величина</a:t>
            </a:r>
            <a:r>
              <a:rPr lang="ru-RU" sz="2400"/>
              <a:t>. Фізична величина, що впливає на результат вимірювання, але не є вимірюваною величиною. </a:t>
            </a:r>
            <a:endParaRPr/>
          </a:p>
          <a:p>
            <a:pPr indent="0" lvl="0" marL="82296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2800"/>
              <a:t>	Нормальні  умови  </a:t>
            </a:r>
            <a:r>
              <a:rPr lang="ru-RU" sz="2400"/>
              <a:t>застосування  засобів  вимірювальної  техніки,  за  яких впливні величини мають нормальні значення чи знаходяться в границях (межах) нормального інтервалу значень. </a:t>
            </a:r>
            <a:endParaRPr sz="2400"/>
          </a:p>
          <a:p>
            <a:pPr indent="0" lvl="0" marL="82296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None/>
            </a:pPr>
            <a:r>
              <a:rPr b="1" lang="ru-RU" sz="2800"/>
              <a:t>	Робочі  умови  </a:t>
            </a:r>
            <a:r>
              <a:rPr lang="ru-RU" sz="2400"/>
              <a:t>застосування  засобів  вимірювальної  техніки,  за  яких  значення впливних величин знаходяться в границях (межах) робочої зони. </a:t>
            </a:r>
            <a:endParaRPr/>
          </a:p>
          <a:p>
            <a:pPr indent="-161543" lvl="0" marL="36576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4"/>
          <p:cNvSpPr txBox="1"/>
          <p:nvPr>
            <p:ph type="title"/>
          </p:nvPr>
        </p:nvSpPr>
        <p:spPr>
          <a:xfrm>
            <a:off x="1435608" y="116633"/>
            <a:ext cx="7498080" cy="7642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400"/>
              <a:buFont typeface="Gill Sans"/>
              <a:buNone/>
            </a:pPr>
            <a:r>
              <a:rPr lang="ru-RU"/>
              <a:t>Ознаки вимірюваннь</a:t>
            </a:r>
            <a:endParaRPr/>
          </a:p>
        </p:txBody>
      </p:sp>
      <p:pic>
        <p:nvPicPr>
          <p:cNvPr id="118" name="Google Shape;118;p1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4272" y="880864"/>
            <a:ext cx="7589415" cy="5860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5"/>
          <p:cNvSpPr txBox="1"/>
          <p:nvPr>
            <p:ph type="title"/>
          </p:nvPr>
        </p:nvSpPr>
        <p:spPr>
          <a:xfrm>
            <a:off x="1435608" y="116632"/>
            <a:ext cx="7498080" cy="72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ct val="100000"/>
              <a:buFont typeface="Gill Sans"/>
              <a:buNone/>
            </a:pPr>
            <a:r>
              <a:rPr lang="ru-RU"/>
              <a:t>Ознаки вимірюваннь</a:t>
            </a:r>
            <a:endParaRPr/>
          </a:p>
        </p:txBody>
      </p:sp>
      <p:sp>
        <p:nvSpPr>
          <p:cNvPr id="124" name="Google Shape;124;p15"/>
          <p:cNvSpPr txBox="1"/>
          <p:nvPr>
            <p:ph idx="1" type="body"/>
          </p:nvPr>
        </p:nvSpPr>
        <p:spPr>
          <a:xfrm>
            <a:off x="1115616" y="1052736"/>
            <a:ext cx="7818072" cy="56886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3180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відсутність чи наявність в процедурі вимірювання перетворення роду вимірюваної величини та обчислення її значення за відомими залежностями; </a:t>
            </a:r>
            <a:endParaRPr/>
          </a:p>
          <a:p>
            <a:pPr indent="-342900" lvl="0" marL="43180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вид рівняння вимірювання; </a:t>
            </a:r>
            <a:endParaRPr/>
          </a:p>
          <a:p>
            <a:pPr indent="-342900" lvl="0" marL="43180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призначеність вимірювання для незмінних чи змінних в часі вимірюваних величин; </a:t>
            </a:r>
            <a:endParaRPr/>
          </a:p>
          <a:p>
            <a:pPr indent="-342900" lvl="0" marL="43180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особливості визначення похибок вимірювань; </a:t>
            </a:r>
            <a:endParaRPr/>
          </a:p>
          <a:p>
            <a:pPr indent="-342900" lvl="0" marL="43180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наявність чи відсутність розмірності у вимірюваної величини; </a:t>
            </a:r>
            <a:endParaRPr/>
          </a:p>
          <a:p>
            <a:pPr indent="-342900" lvl="0" marL="43180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⮚"/>
            </a:pPr>
            <a:r>
              <a:rPr lang="ru-RU" sz="2400"/>
              <a:t>співвідношення між кількістю вимірюваних величин та кількістю вимірювань.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6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4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30" name="Google Shape;130;p16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just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Пряме  вимірювання</a:t>
            </a:r>
            <a:r>
              <a:rPr lang="ru-RU" sz="2400"/>
              <a:t>.  Вимірювання  однієї  величини,  значення  якої знаходять безпосередньо без перетворення її роду та використання відомих залежностей. </a:t>
            </a:r>
            <a:endParaRPr sz="2400"/>
          </a:p>
          <a:p>
            <a:pPr indent="-283464" lvl="0" marL="365760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Непряме вимірювання</a:t>
            </a:r>
            <a:r>
              <a:rPr lang="ru-RU" sz="2400"/>
              <a:t>. Вимірювання, у якому значення однієї чи декількох вимірюваних величин знаходять після перетворення роду величини чи обчислення за відомими залежностями їх від декількох величин аргументів, що вимірюються прямо.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7"/>
          <p:cNvSpPr txBox="1"/>
          <p:nvPr>
            <p:ph idx="1" type="body"/>
          </p:nvPr>
        </p:nvSpPr>
        <p:spPr>
          <a:xfrm>
            <a:off x="1187624" y="188640"/>
            <a:ext cx="7746064" cy="6552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just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Опосередковане  вимірювання</a:t>
            </a:r>
            <a:r>
              <a:rPr lang="ru-RU" sz="2400"/>
              <a:t>.  Непряме  вимірювання  однієї  величини з перетворенням її роду чи обчисленнями за результатами вимірювань інших величин, з якими вимірювана величина пов’язана явною функціональної залежністю. </a:t>
            </a:r>
            <a:endParaRPr sz="2400"/>
          </a:p>
          <a:p>
            <a:pPr indent="-283464" lvl="0" marL="365760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Сукупне вимірювання</a:t>
            </a:r>
            <a:r>
              <a:rPr lang="ru-RU" sz="2400"/>
              <a:t>. Непряме вимірювання, в якому значення декількох  одночасно  вимірюваних  однорідних  величин  отримують розв’язанням рівнянь, що пов’язують різні сполучення цих величин, які вимірюються прямо чи опосередковано. </a:t>
            </a:r>
            <a:endParaRPr sz="2400"/>
          </a:p>
          <a:p>
            <a:pPr indent="-283464" lvl="0" marL="365760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Сумісне вимірювання</a:t>
            </a:r>
            <a:r>
              <a:rPr lang="ru-RU" sz="2400"/>
              <a:t>. Непряме вимірювання, в якому значення декількох  одночасно  вимірюваних  різнорідних  величин  отримують розв’язанням рівнянь, які пов’язують їх з іншими величинами, що вимірюються прямо чи опосередковано.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 txBox="1"/>
          <p:nvPr>
            <p:ph idx="1" type="body"/>
          </p:nvPr>
        </p:nvSpPr>
        <p:spPr>
          <a:xfrm>
            <a:off x="1187624" y="260648"/>
            <a:ext cx="7746064" cy="6408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just">
              <a:lnSpc>
                <a:spcPct val="107142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 </a:t>
            </a:r>
            <a:r>
              <a:rPr b="1" lang="ru-RU" sz="2800"/>
              <a:t>Статичне вимірювання</a:t>
            </a:r>
            <a:r>
              <a:rPr lang="ru-RU" sz="2400"/>
              <a:t>. Вимірювання величини, яку можна вважати незмінною за час вимірювання (коли похибкою, що виникає від її змінення, можна знехтувати). </a:t>
            </a:r>
            <a:endParaRPr/>
          </a:p>
          <a:p>
            <a:pPr indent="-283464" lvl="0" marL="365760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Динамічне вимірювання</a:t>
            </a:r>
            <a:r>
              <a:rPr lang="ru-RU" sz="2400"/>
              <a:t>. Вимірювання величини, що змінюється за час вимірювання. </a:t>
            </a:r>
            <a:endParaRPr sz="2400"/>
          </a:p>
          <a:p>
            <a:pPr indent="-283464" lvl="0" marL="365760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Лабораторні  вимірювання</a:t>
            </a:r>
            <a:r>
              <a:rPr lang="ru-RU" sz="2400"/>
              <a:t>.  Вимірювання,  за  яких  похибки  кожного  результату вимірювання оцінюють за даними, що одержані при цьому вимірюванні. </a:t>
            </a:r>
            <a:endParaRPr sz="2400"/>
          </a:p>
          <a:p>
            <a:pPr indent="-283464" lvl="0" marL="365760" rtl="0" algn="just">
              <a:lnSpc>
                <a:spcPct val="107142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</a:pPr>
            <a:r>
              <a:rPr b="1" lang="ru-RU" sz="2800"/>
              <a:t>Технічні вимірювання</a:t>
            </a:r>
            <a:r>
              <a:rPr lang="ru-RU" sz="2400"/>
              <a:t>. Вимірювання, які виконуються в заданих умовах згідно з розробленою та рекомендованою раніше методикою, при цьому похибки кожного результату не оцінюють, але вони повинні бути нижчевстановлених методикою значень.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"/>
          <p:cNvSpPr txBox="1"/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ts val="44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46" name="Google Shape;146;p19"/>
          <p:cNvSpPr txBox="1"/>
          <p:nvPr>
            <p:ph idx="1" type="body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Вимірювання ФВ </a:t>
            </a:r>
            <a:r>
              <a:rPr i="1" lang="ru-RU" sz="2400"/>
              <a:t>за наявності або відсутності розмірності</a:t>
            </a:r>
            <a:r>
              <a:rPr lang="ru-RU" sz="2400"/>
              <a:t> у вимірюваних величин поділяють на вимірювання</a:t>
            </a:r>
            <a:r>
              <a:rPr i="1" lang="ru-RU" sz="2400"/>
              <a:t> розмірних величин (</a:t>
            </a:r>
            <a:r>
              <a:rPr b="1" i="1" lang="ru-RU" sz="2400"/>
              <a:t>абсолютні</a:t>
            </a:r>
            <a:r>
              <a:rPr i="1" lang="ru-RU" sz="2400"/>
              <a:t>) </a:t>
            </a:r>
            <a:r>
              <a:rPr lang="ru-RU" sz="2400"/>
              <a:t>та вимірювання </a:t>
            </a:r>
            <a:r>
              <a:rPr i="1" lang="ru-RU" sz="2400"/>
              <a:t>безрозмірних величин (</a:t>
            </a:r>
            <a:r>
              <a:rPr b="1" i="1" lang="ru-RU" sz="2400"/>
              <a:t>відносні</a:t>
            </a:r>
            <a:r>
              <a:rPr i="1" lang="ru-RU" sz="2400"/>
              <a:t>)</a:t>
            </a:r>
            <a:r>
              <a:rPr lang="ru-RU" sz="2400"/>
              <a:t>. </a:t>
            </a:r>
            <a:endParaRPr sz="2400"/>
          </a:p>
          <a:p>
            <a:pPr indent="-283464" lvl="0" marL="36576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Вимірювання  ФВ  </a:t>
            </a:r>
            <a:r>
              <a:rPr i="1" lang="ru-RU" sz="2400"/>
              <a:t>за  співвідношенням  між  кількістю  виміряних величин та кількістю вимірювань</a:t>
            </a:r>
            <a:r>
              <a:rPr lang="ru-RU" sz="2400"/>
              <a:t> поділяють на </a:t>
            </a:r>
            <a:r>
              <a:rPr b="1" lang="ru-RU" sz="2400"/>
              <a:t>ненадлишкові</a:t>
            </a:r>
            <a:r>
              <a:rPr lang="ru-RU" sz="2400"/>
              <a:t> одноразові  та  </a:t>
            </a:r>
            <a:r>
              <a:rPr b="1" lang="ru-RU" sz="2400"/>
              <a:t>надлишкові,</a:t>
            </a:r>
            <a:r>
              <a:rPr lang="ru-RU" sz="2400"/>
              <a:t>  які  виконуються  або  одноканально  багаторазово, або багатоканально одноразово, зокрема, із метою зниження рівня випадкових похибок шляхом усереднення.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0"/>
          <p:cNvSpPr txBox="1"/>
          <p:nvPr>
            <p:ph type="title"/>
          </p:nvPr>
        </p:nvSpPr>
        <p:spPr>
          <a:xfrm>
            <a:off x="1435608" y="274638"/>
            <a:ext cx="7498080" cy="7060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ct val="100000"/>
              <a:buFont typeface="Gill Sans"/>
              <a:buNone/>
            </a:pPr>
            <a:r>
              <a:rPr lang="ru-RU"/>
              <a:t>Значущість вимірюваннь</a:t>
            </a:r>
            <a:endParaRPr/>
          </a:p>
        </p:txBody>
      </p:sp>
      <p:sp>
        <p:nvSpPr>
          <p:cNvPr id="152" name="Google Shape;152;p20"/>
          <p:cNvSpPr txBox="1"/>
          <p:nvPr>
            <p:ph idx="1" type="body"/>
          </p:nvPr>
        </p:nvSpPr>
        <p:spPr>
          <a:xfrm>
            <a:off x="1115616" y="980728"/>
            <a:ext cx="7818072" cy="5616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Значущість  вимірювань  </a:t>
            </a:r>
            <a:r>
              <a:rPr i="1" lang="ru-RU" sz="2400"/>
              <a:t>у  філософському  аспекті  </a:t>
            </a:r>
            <a:r>
              <a:rPr lang="ru-RU" sz="2400"/>
              <a:t>визначається передусім тим, що вимірювання є універсальним і разом із лічбою найбільш точним методом пізнання фізичних явищ і процесів. </a:t>
            </a:r>
            <a:endParaRPr sz="2400"/>
          </a:p>
          <a:p>
            <a:pPr indent="-283464" lvl="0" marL="36576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Значущість вимірювань </a:t>
            </a:r>
            <a:r>
              <a:rPr i="1" lang="ru-RU" sz="2400"/>
              <a:t>у науці </a:t>
            </a:r>
            <a:r>
              <a:rPr lang="ru-RU" sz="2400"/>
              <a:t>визначається тим, що за допомогою вимірювань, передусім у фізичних науках, здійснюється зв’язок науки і практики.</a:t>
            </a:r>
            <a:endParaRPr/>
          </a:p>
          <a:p>
            <a:pPr indent="-283464" lvl="0" marL="365760" rtl="0" algn="just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Значущість вимірювання </a:t>
            </a:r>
            <a:r>
              <a:rPr i="1" lang="ru-RU" sz="2400"/>
              <a:t>в технічному аспекті </a:t>
            </a:r>
            <a:r>
              <a:rPr lang="ru-RU" sz="2400"/>
              <a:t>визначається тим, що  вимірювання  забезпечують  створення  кількісної  вимірювальної  інформації про об’єкт, без якої неможливе точне відтворення всіх заданих умов технологічного процесу, необхідних для одержання високої якості виробів.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/>
          <p:nvPr>
            <p:ph type="title"/>
          </p:nvPr>
        </p:nvSpPr>
        <p:spPr>
          <a:xfrm>
            <a:off x="1187624" y="116632"/>
            <a:ext cx="7848872" cy="5760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562214"/>
              </a:buClr>
              <a:buSzPct val="100000"/>
              <a:buFont typeface="Gill Sans"/>
              <a:buNone/>
            </a:pPr>
            <a:r>
              <a:rPr lang="ru-RU"/>
              <a:t>Алгоритм виконання вимірювання</a:t>
            </a:r>
            <a:endParaRPr/>
          </a:p>
        </p:txBody>
      </p:sp>
      <p:sp>
        <p:nvSpPr>
          <p:cNvPr id="158" name="Google Shape;158;p21"/>
          <p:cNvSpPr txBox="1"/>
          <p:nvPr>
            <p:ph idx="1" type="body"/>
          </p:nvPr>
        </p:nvSpPr>
        <p:spPr>
          <a:xfrm>
            <a:off x="1475656" y="1124744"/>
            <a:ext cx="7458032" cy="5544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3464" lvl="0" marL="36576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Постановка вимірювального завдання.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Вибір  методу  вимірювання.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Синтез вимірювальної структури (кола).</a:t>
            </a:r>
            <a:endParaRPr/>
          </a:p>
          <a:p>
            <a:pPr indent="-283464" lvl="0" marL="365760" rtl="0" algn="l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SzPts val="1920"/>
              <a:buChar char="⚫"/>
            </a:pPr>
            <a:r>
              <a:rPr lang="ru-RU" sz="2400"/>
              <a:t>Обробка  результатів  вимірювання.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Солнцестояние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