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744" r:id="rId2"/>
  </p:sldMasterIdLst>
  <p:notesMasterIdLst>
    <p:notesMasterId r:id="rId15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Автор" initials="A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21" autoAdjust="0"/>
    <p:restoredTop sz="94704" autoAdjust="0"/>
  </p:normalViewPr>
  <p:slideViewPr>
    <p:cSldViewPr>
      <p:cViewPr varScale="1">
        <p:scale>
          <a:sx n="76" d="100"/>
          <a:sy n="76" d="100"/>
        </p:scale>
        <p:origin x="768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2" dt="2015-01-05T12:13:00.151" idx="1">
    <p:pos x="10" y="10"/>
    <p:text/>
    <p:extLst>
      <p:ext uri="{C676402C-5697-4E1C-873F-D02D1690AC5C}">
        <p15:threadingInfo xmlns:p15="http://schemas.microsoft.com/office/powerpoint/2012/main" timeZoneBias="-120"/>
      </p:ext>
    </p:extLst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A7A704-9F1C-4FD3-85D1-57AF2D7FD0E8}" type="datetimeFigureOut">
              <a:rPr lang="en-US" smtClean="0"/>
              <a:pPr/>
              <a:t>1/20/2015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EBFB8C-BBFF-4397-A51C-1E92596422A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65775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EBFB8C-BBFF-4397-A51C-1E92596422A9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14863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5608" y="435936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lang="ru-RU" noProof="1" smtClean="0"/>
              <a:t>Образец заголовка</a:t>
            </a:r>
            <a:endParaRPr lang="en-US" dirty="0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/>
          <a:lstStyle>
            <a:lvl1pPr marL="7315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ru-RU" noProof="1" smtClean="0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0A4771-C6EF-4B99-81F4-D30BE4E017A0}" type="datetimeFigureOut">
              <a:rPr lang="en-US" smtClean="0"/>
              <a:pPr/>
              <a:t>1/20/2015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0B41CA-569D-40E7-8E58-026C0338B2C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50000" t="50000" r="100000" b="1250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0A4771-C6EF-4B99-81F4-D30BE4E017A0}" type="datetimeFigureOut">
              <a:rPr lang="en-US" smtClean="0"/>
              <a:pPr/>
              <a:t>1/20/2015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0B41CA-569D-40E7-8E58-026C0338B2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0A4771-C6EF-4B99-81F4-D30BE4E017A0}" type="datetimeFigureOut">
              <a:rPr lang="en-US" smtClean="0"/>
              <a:pPr/>
              <a:t>1/20/2015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0B41CA-569D-40E7-8E58-026C0338B2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0A4771-C6EF-4B99-81F4-D30BE4E017A0}" type="datetimeFigureOut">
              <a:rPr lang="en-US" smtClean="0"/>
              <a:pPr/>
              <a:t>1/20/2015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0B41CA-569D-40E7-8E58-026C0338B2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100138"/>
            <a:ext cx="6400800" cy="1509712"/>
          </a:xfrm>
        </p:spPr>
        <p:txBody>
          <a:bodyPr anchor="b"/>
          <a:lstStyle>
            <a:lvl1pPr marL="27432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0A4771-C6EF-4B99-81F4-D30BE4E017A0}" type="datetimeFigureOut">
              <a:rPr lang="en-US" smtClean="0"/>
              <a:pPr/>
              <a:t>1/20/2015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0B41CA-569D-40E7-8E58-026C0338B2C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50000" t="50000" r="100000" b="1250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e 8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85000" t="100000" r="1000000" b="30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033974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0A4771-C6EF-4B99-81F4-D30BE4E017A0}" type="datetimeFigureOut">
              <a:rPr lang="en-US" smtClean="0"/>
              <a:pPr/>
              <a:t>1/20/2015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0B41CA-569D-40E7-8E58-026C0338B2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283464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283464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0A4771-C6EF-4B99-81F4-D30BE4E017A0}" type="datetimeFigureOut">
              <a:rPr lang="en-US" smtClean="0"/>
              <a:pPr/>
              <a:t>1/20/2015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0B41CA-569D-40E7-8E58-026C0338B2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0A4771-C6EF-4B99-81F4-D30BE4E017A0}" type="datetimeFigureOut">
              <a:rPr lang="en-US" smtClean="0"/>
              <a:pPr/>
              <a:t>1/20/2015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0B41CA-569D-40E7-8E58-026C0338B2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0A4771-C6EF-4B99-81F4-D30BE4E017A0}" type="datetimeFigureOut">
              <a:rPr lang="en-US" smtClean="0"/>
              <a:pPr/>
              <a:t>1/20/2015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0B41CA-569D-40E7-8E58-026C0338B2C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35100"/>
            <a:ext cx="3810000" cy="698500"/>
          </a:xfrm>
        </p:spPr>
        <p:txBody>
          <a:bodyPr/>
          <a:lstStyle>
            <a:lvl1pPr marL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0A4771-C6EF-4B99-81F4-D30BE4E017A0}" type="datetimeFigureOut">
              <a:rPr lang="en-US" smtClean="0"/>
              <a:pPr/>
              <a:t>1/20/2015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0B41CA-569D-40E7-8E58-026C0338B2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0A4771-C6EF-4B99-81F4-D30BE4E017A0}" type="datetimeFigureOut">
              <a:rPr lang="en-US" smtClean="0"/>
              <a:pPr/>
              <a:t>1/20/2015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0B41CA-569D-40E7-8E58-026C0338B2C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0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latinLnBrk="0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Shape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/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85000" t="100000" r="1000000" b="30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lang="ru-RU" noProof="1" smtClean="0"/>
              <a:t>Образец заголовка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/>
            <a:r>
              <a:rPr lang="ru-RU" noProof="1" smtClean="0"/>
              <a:t>Образец текста</a:t>
            </a:r>
          </a:p>
          <a:p>
            <a:pPr lvl="1"/>
            <a:r>
              <a:rPr lang="ru-RU" noProof="1" smtClean="0"/>
              <a:t>Второй уровень</a:t>
            </a:r>
          </a:p>
          <a:p>
            <a:pPr lvl="2"/>
            <a:r>
              <a:rPr lang="ru-RU" noProof="1" smtClean="0"/>
              <a:t>Третий уровень</a:t>
            </a:r>
          </a:p>
          <a:p>
            <a:pPr lvl="3"/>
            <a:r>
              <a:rPr lang="ru-RU" noProof="1" smtClean="0"/>
              <a:t>Четвертый уровень</a:t>
            </a:r>
          </a:p>
          <a:p>
            <a:pPr lvl="4"/>
            <a:r>
              <a:rPr lang="ru-RU" noProof="1" smtClean="0"/>
              <a:t>Пятый уровень</a:t>
            </a:r>
            <a:endParaRPr lang="en-US" dirty="0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>
              <a:defRPr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 algn="r"/>
            <a:fld id="{D80A4771-C6EF-4B99-81F4-D30BE4E017A0}" type="datetimeFigureOut">
              <a:rPr lang="en-US" smtClean="0"/>
              <a:pPr algn="r"/>
              <a:t>1/20/2015</a:t>
            </a:fld>
            <a:endParaRPr lang="en-US" sz="1200">
              <a:solidFill>
                <a:schemeClr val="bg2">
                  <a:shade val="50000"/>
                </a:schemeClr>
              </a:solidFill>
            </a:endParaRP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>
              <a:defRPr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 sz="120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>
              <a:defRPr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pPr algn="ctr"/>
            <a:fld id="{990B41CA-569D-40E7-8E58-026C0338B2C8}" type="slidenum">
              <a:rPr lang="en-US" smtClean="0"/>
              <a:pPr algn="ctr"/>
              <a:t>‹#›</a:t>
            </a:fld>
            <a:endParaRPr lang="en-US" sz="120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sz="44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ts val="3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ts val="3000"/>
        </a:lnSpc>
        <a:spcBef>
          <a:spcPts val="550"/>
        </a:spcBef>
        <a:buClr>
          <a:schemeClr val="accent1"/>
        </a:buClr>
        <a:buFont typeface="Verdana"/>
        <a:buChar char="◦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ts val="2800"/>
        </a:lnSpc>
        <a:spcBef>
          <a:spcPct val="20000"/>
        </a:spcBef>
        <a:buClr>
          <a:schemeClr val="accent2"/>
        </a:buClr>
        <a:buFont typeface="Wingdings 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spcBef>
          <a:spcPct val="20000"/>
        </a:spcBef>
        <a:buClr>
          <a:schemeClr val="accent5"/>
        </a:buClr>
        <a:buFont typeface="Wingdings 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spcBef>
          <a:spcPct val="20000"/>
        </a:spcBef>
        <a:buClr>
          <a:schemeClr val="accent6"/>
        </a:buClr>
        <a:buFont typeface="Wingdings 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ct val="20000"/>
        </a:spcBef>
        <a:buClr>
          <a:schemeClr val="accent6"/>
        </a:buClr>
        <a:buFont typeface="Wingdings 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spcBef>
          <a:spcPct val="20000"/>
        </a:spcBef>
        <a:buClr>
          <a:schemeClr val="accent6"/>
        </a:buClr>
        <a:buFont typeface="Wingdings 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59632" y="1537577"/>
            <a:ext cx="7406640" cy="821736"/>
          </a:xfrm>
        </p:spPr>
        <p:txBody>
          <a:bodyPr/>
          <a:lstStyle/>
          <a:p>
            <a:pPr algn="ctr"/>
            <a:r>
              <a:rPr lang="uk-UA" sz="4400" kern="1200" dirty="0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Основи</a:t>
            </a:r>
            <a:r>
              <a:rPr lang="ru-RU" sz="4400" kern="1200" dirty="0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uk-UA" sz="4400" kern="1200" dirty="0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</a:rPr>
              <a:t>метрології</a:t>
            </a:r>
            <a:endParaRPr lang="uk-U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59632" y="2382832"/>
            <a:ext cx="7406640" cy="686128"/>
          </a:xfrm>
        </p:spPr>
        <p:txBody>
          <a:bodyPr/>
          <a:lstStyle/>
          <a:p>
            <a:pPr algn="ctr"/>
            <a:r>
              <a:rPr lang="uk-UA" dirty="0" smtClean="0"/>
              <a:t>Лекція </a:t>
            </a:r>
            <a:r>
              <a:rPr lang="en-US" dirty="0" smtClean="0"/>
              <a:t>4</a:t>
            </a:r>
            <a:endParaRPr lang="uk-UA" dirty="0" smtClean="0"/>
          </a:p>
          <a:p>
            <a:pPr algn="ctr"/>
            <a:endParaRPr lang="uk-UA" dirty="0"/>
          </a:p>
        </p:txBody>
      </p:sp>
      <p:sp>
        <p:nvSpPr>
          <p:cNvPr id="4" name="TextBox 3"/>
          <p:cNvSpPr txBox="1"/>
          <p:nvPr/>
        </p:nvSpPr>
        <p:spPr>
          <a:xfrm>
            <a:off x="1259632" y="188640"/>
            <a:ext cx="757956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dirty="0" smtClean="0"/>
              <a:t>Національний авіаційний університет</a:t>
            </a:r>
          </a:p>
          <a:p>
            <a:pPr algn="ctr"/>
            <a:r>
              <a:rPr lang="uk-UA" dirty="0" smtClean="0"/>
              <a:t>Інститут інформаційно-діагностичних систем</a:t>
            </a:r>
          </a:p>
          <a:p>
            <a:pPr algn="ctr"/>
            <a:r>
              <a:rPr lang="uk-UA" dirty="0" smtClean="0"/>
              <a:t>Кафедра комп’ютеризованих електротехнічних систем та технологій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5004048" y="4005064"/>
            <a:ext cx="366222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Викладач: </a:t>
            </a:r>
          </a:p>
          <a:p>
            <a:r>
              <a:rPr lang="uk-UA" dirty="0" smtClean="0"/>
              <a:t>Заслужений метролог України, </a:t>
            </a:r>
            <a:r>
              <a:rPr lang="uk-UA" dirty="0" err="1" smtClean="0"/>
              <a:t>д.т.н</a:t>
            </a:r>
            <a:r>
              <a:rPr lang="uk-UA" dirty="0" smtClean="0"/>
              <a:t>., професор</a:t>
            </a:r>
          </a:p>
          <a:p>
            <a:r>
              <a:rPr lang="uk-UA" dirty="0" err="1" smtClean="0"/>
              <a:t>Квасніков</a:t>
            </a:r>
            <a:r>
              <a:rPr lang="uk-UA" dirty="0" smtClean="0"/>
              <a:t> Володимир Павлович</a:t>
            </a:r>
            <a:endParaRPr lang="uk-UA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03648" y="188640"/>
            <a:ext cx="7498080" cy="620688"/>
          </a:xfrm>
        </p:spPr>
        <p:txBody>
          <a:bodyPr>
            <a:noAutofit/>
          </a:bodyPr>
          <a:lstStyle/>
          <a:p>
            <a:pPr algn="ctr"/>
            <a:r>
              <a:rPr lang="uk-UA" sz="3600" dirty="0"/>
              <a:t>Метод  заміщення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608" y="809328"/>
            <a:ext cx="7992888" cy="6381328"/>
          </a:xfrm>
        </p:spPr>
        <p:txBody>
          <a:bodyPr>
            <a:noAutofit/>
          </a:bodyPr>
          <a:lstStyle/>
          <a:p>
            <a:pPr marL="82296" indent="0" algn="just">
              <a:lnSpc>
                <a:spcPct val="100000"/>
              </a:lnSpc>
              <a:buNone/>
            </a:pPr>
            <a:r>
              <a:rPr lang="ru-RU" sz="2400" b="1" dirty="0" smtClean="0"/>
              <a:t>	Метод  </a:t>
            </a:r>
            <a:r>
              <a:rPr lang="ru-RU" sz="2400" b="1" dirty="0" err="1" smtClean="0"/>
              <a:t>заміщення</a:t>
            </a:r>
            <a:r>
              <a:rPr lang="ru-RU" sz="2400" b="1" dirty="0" smtClean="0"/>
              <a:t> </a:t>
            </a:r>
            <a:r>
              <a:rPr lang="ru-RU" sz="2400" dirty="0" smtClean="0"/>
              <a:t>- метод  </a:t>
            </a:r>
            <a:r>
              <a:rPr lang="ru-RU" sz="2400" dirty="0"/>
              <a:t>непрямого  </a:t>
            </a:r>
            <a:r>
              <a:rPr lang="ru-RU" sz="2400" dirty="0" err="1"/>
              <a:t>вимірювання</a:t>
            </a:r>
            <a:r>
              <a:rPr lang="ru-RU" sz="2400" dirty="0"/>
              <a:t>  з  </a:t>
            </a:r>
            <a:r>
              <a:rPr lang="ru-RU" sz="2400" dirty="0" err="1"/>
              <a:t>багаторазовим</a:t>
            </a:r>
            <a:r>
              <a:rPr lang="ru-RU" sz="2400" dirty="0"/>
              <a:t> </a:t>
            </a:r>
            <a:r>
              <a:rPr lang="ru-RU" sz="2400" dirty="0" err="1" smtClean="0"/>
              <a:t>порівнянням</a:t>
            </a:r>
            <a:r>
              <a:rPr lang="ru-RU" sz="2400" dirty="0" smtClean="0"/>
              <a:t>  </a:t>
            </a:r>
            <a:r>
              <a:rPr lang="ru-RU" sz="2400" dirty="0"/>
              <a:t>до  </a:t>
            </a:r>
            <a:r>
              <a:rPr lang="ru-RU" sz="2400" dirty="0" err="1"/>
              <a:t>повного</a:t>
            </a:r>
            <a:r>
              <a:rPr lang="ru-RU" sz="2400" dirty="0"/>
              <a:t>  </a:t>
            </a:r>
            <a:r>
              <a:rPr lang="ru-RU" sz="2400" dirty="0" err="1"/>
              <a:t>зрівноваження</a:t>
            </a:r>
            <a:r>
              <a:rPr lang="ru-RU" sz="2400" dirty="0"/>
              <a:t>  </a:t>
            </a:r>
            <a:r>
              <a:rPr lang="ru-RU" sz="2400" dirty="0" err="1"/>
              <a:t>вихідних</a:t>
            </a:r>
            <a:r>
              <a:rPr lang="ru-RU" sz="2400" dirty="0"/>
              <a:t>  величин  </a:t>
            </a:r>
            <a:r>
              <a:rPr lang="ru-RU" sz="2400" dirty="0" err="1" smtClean="0"/>
              <a:t>вимірювального</a:t>
            </a:r>
            <a:r>
              <a:rPr lang="ru-RU" sz="2400" dirty="0" smtClean="0"/>
              <a:t>  </a:t>
            </a:r>
            <a:r>
              <a:rPr lang="ru-RU" sz="2400" dirty="0" err="1"/>
              <a:t>перетворювача</a:t>
            </a:r>
            <a:r>
              <a:rPr lang="ru-RU" sz="2400" dirty="0"/>
              <a:t>  з  </a:t>
            </a:r>
            <a:r>
              <a:rPr lang="ru-RU" sz="2400" dirty="0" err="1"/>
              <a:t>почерговим</a:t>
            </a:r>
            <a:r>
              <a:rPr lang="ru-RU" sz="2400" dirty="0"/>
              <a:t>  </a:t>
            </a:r>
            <a:r>
              <a:rPr lang="ru-RU" sz="2400" dirty="0" err="1"/>
              <a:t>перетворенням</a:t>
            </a:r>
            <a:r>
              <a:rPr lang="ru-RU" sz="2400" dirty="0"/>
              <a:t> </a:t>
            </a:r>
            <a:r>
              <a:rPr lang="ru-RU" sz="2400" dirty="0" smtClean="0"/>
              <a:t> ним  </a:t>
            </a:r>
            <a:r>
              <a:rPr lang="ru-RU" sz="2400" dirty="0" err="1" smtClean="0"/>
              <a:t>вимірюваної</a:t>
            </a:r>
            <a:r>
              <a:rPr lang="ru-RU" sz="2400" dirty="0" smtClean="0"/>
              <a:t>  </a:t>
            </a:r>
            <a:r>
              <a:rPr lang="ru-RU" sz="2400" dirty="0" err="1" smtClean="0"/>
              <a:t>величини</a:t>
            </a:r>
            <a:r>
              <a:rPr lang="ru-RU" sz="2400" dirty="0" smtClean="0"/>
              <a:t> </a:t>
            </a:r>
            <a:r>
              <a:rPr lang="ru-RU" sz="2400" dirty="0"/>
              <a:t>та </a:t>
            </a:r>
            <a:r>
              <a:rPr lang="ru-RU" sz="2400" dirty="0" err="1"/>
              <a:t>вихідної</a:t>
            </a:r>
            <a:r>
              <a:rPr lang="ru-RU" sz="2400" dirty="0"/>
              <a:t> </a:t>
            </a:r>
            <a:r>
              <a:rPr lang="ru-RU" sz="2400" dirty="0" err="1"/>
              <a:t>величини</a:t>
            </a:r>
            <a:r>
              <a:rPr lang="ru-RU" sz="2400" dirty="0"/>
              <a:t> </a:t>
            </a:r>
            <a:r>
              <a:rPr lang="ru-RU" sz="2400" dirty="0" err="1"/>
              <a:t>регульованої</a:t>
            </a:r>
            <a:r>
              <a:rPr lang="ru-RU" sz="2400" dirty="0"/>
              <a:t> </a:t>
            </a:r>
            <a:r>
              <a:rPr lang="ru-RU" sz="2400" dirty="0" err="1"/>
              <a:t>міри</a:t>
            </a:r>
            <a:r>
              <a:rPr lang="ru-RU" sz="2400" dirty="0"/>
              <a:t>. </a:t>
            </a:r>
            <a:r>
              <a:rPr lang="ru-RU" sz="2400" dirty="0" smtClean="0"/>
              <a:t>Даний </a:t>
            </a:r>
            <a:r>
              <a:rPr lang="ru-RU" sz="2400" dirty="0"/>
              <a:t>метод </a:t>
            </a:r>
            <a:r>
              <a:rPr lang="ru-RU" sz="2400" dirty="0" err="1"/>
              <a:t>доцільно</a:t>
            </a:r>
            <a:r>
              <a:rPr lang="ru-RU" sz="2400" dirty="0"/>
              <a:t> </a:t>
            </a:r>
            <a:r>
              <a:rPr lang="ru-RU" sz="2400" dirty="0" err="1"/>
              <a:t>застосовувати</a:t>
            </a:r>
            <a:r>
              <a:rPr lang="ru-RU" sz="2400" dirty="0"/>
              <a:t> у тому </a:t>
            </a:r>
            <a:r>
              <a:rPr lang="ru-RU" sz="2400" dirty="0" err="1"/>
              <a:t>випадку</a:t>
            </a:r>
            <a:r>
              <a:rPr lang="ru-RU" sz="2400" dirty="0"/>
              <a:t>, коли для </a:t>
            </a:r>
            <a:r>
              <a:rPr lang="ru-RU" sz="2400" dirty="0" err="1" smtClean="0"/>
              <a:t>величини</a:t>
            </a:r>
            <a:r>
              <a:rPr lang="ru-RU" sz="2400" dirty="0" smtClean="0"/>
              <a:t> </a:t>
            </a:r>
            <a:r>
              <a:rPr lang="ru-RU" sz="2400" dirty="0"/>
              <a:t>Х не </a:t>
            </a:r>
            <a:r>
              <a:rPr lang="ru-RU" sz="2400" dirty="0" err="1"/>
              <a:t>створені</a:t>
            </a:r>
            <a:r>
              <a:rPr lang="ru-RU" sz="2400" dirty="0"/>
              <a:t> </a:t>
            </a:r>
            <a:r>
              <a:rPr lang="ru-RU" sz="2400" dirty="0" err="1"/>
              <a:t>компаратори</a:t>
            </a:r>
            <a:r>
              <a:rPr lang="ru-RU" sz="2400" dirty="0"/>
              <a:t>, але </a:t>
            </a:r>
            <a:r>
              <a:rPr lang="ru-RU" sz="2400" dirty="0" err="1"/>
              <a:t>створені</a:t>
            </a:r>
            <a:r>
              <a:rPr lang="ru-RU" sz="2400" dirty="0"/>
              <a:t> </a:t>
            </a:r>
            <a:r>
              <a:rPr lang="ru-RU" sz="2400" dirty="0" err="1"/>
              <a:t>регульовані</a:t>
            </a:r>
            <a:r>
              <a:rPr lang="ru-RU" sz="2400" dirty="0"/>
              <a:t> </a:t>
            </a:r>
            <a:r>
              <a:rPr lang="ru-RU" sz="2400" dirty="0" err="1" smtClean="0"/>
              <a:t>одноканальні</a:t>
            </a:r>
            <a:r>
              <a:rPr lang="ru-RU" sz="2400" dirty="0" smtClean="0"/>
              <a:t> </a:t>
            </a:r>
            <a:r>
              <a:rPr lang="ru-RU" sz="2400" dirty="0" err="1"/>
              <a:t>міри</a:t>
            </a:r>
            <a:r>
              <a:rPr lang="ru-RU" sz="2400" dirty="0"/>
              <a:t>. </a:t>
            </a:r>
            <a:endParaRPr lang="en-US" sz="2400" dirty="0" smtClean="0"/>
          </a:p>
          <a:p>
            <a:pPr marL="82296" indent="0" algn="just">
              <a:lnSpc>
                <a:spcPct val="100000"/>
              </a:lnSpc>
              <a:buNone/>
            </a:pPr>
            <a:r>
              <a:rPr lang="en-US" sz="2400" dirty="0"/>
              <a:t>	</a:t>
            </a:r>
            <a:endParaRPr lang="uk-UA" sz="2400" dirty="0"/>
          </a:p>
        </p:txBody>
      </p:sp>
      <p:pic>
        <p:nvPicPr>
          <p:cNvPr id="6" name="Объект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2784" y="3833664"/>
            <a:ext cx="7999860" cy="2160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48272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75612" y="10840"/>
            <a:ext cx="7498080" cy="778098"/>
          </a:xfrm>
        </p:spPr>
        <p:txBody>
          <a:bodyPr>
            <a:normAutofit/>
          </a:bodyPr>
          <a:lstStyle/>
          <a:p>
            <a:pPr algn="ctr"/>
            <a:r>
              <a:rPr lang="ru-RU" sz="3600" dirty="0" smtClean="0"/>
              <a:t>Метод </a:t>
            </a:r>
            <a:r>
              <a:rPr lang="ru-RU" sz="3600" dirty="0" err="1" smtClean="0"/>
              <a:t>заміщення</a:t>
            </a:r>
            <a:endParaRPr lang="uk-UA" sz="36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Объект 5"/>
              <p:cNvSpPr>
                <a:spLocks noGrp="1"/>
              </p:cNvSpPr>
              <p:nvPr>
                <p:ph idx="1"/>
              </p:nvPr>
            </p:nvSpPr>
            <p:spPr>
              <a:xfrm>
                <a:off x="1043608" y="788938"/>
                <a:ext cx="7992888" cy="5952430"/>
              </a:xfrm>
            </p:spPr>
            <p:txBody>
              <a:bodyPr>
                <a:noAutofit/>
              </a:bodyPr>
              <a:lstStyle/>
              <a:p>
                <a:pPr marL="82296" indent="0" algn="just">
                  <a:buNone/>
                </a:pPr>
                <a:r>
                  <a:rPr lang="ru-RU" sz="2400" dirty="0" smtClean="0"/>
                  <a:t>	Метод </a:t>
                </a:r>
                <a:r>
                  <a:rPr lang="ru-RU" sz="2400" dirty="0" err="1"/>
                  <a:t>реалізується</a:t>
                </a:r>
                <a:r>
                  <a:rPr lang="ru-RU" sz="2400" dirty="0"/>
                  <a:t> за два </a:t>
                </a:r>
                <a:r>
                  <a:rPr lang="ru-RU" sz="2400" dirty="0" err="1"/>
                  <a:t>етапи</a:t>
                </a:r>
                <a:r>
                  <a:rPr lang="ru-RU" sz="2400" dirty="0"/>
                  <a:t>: На </a:t>
                </a:r>
                <a:r>
                  <a:rPr lang="ru-RU" sz="2400" dirty="0" err="1"/>
                  <a:t>першому</a:t>
                </a:r>
                <a:r>
                  <a:rPr lang="ru-RU" sz="2400" dirty="0"/>
                  <a:t> </a:t>
                </a:r>
                <a:r>
                  <a:rPr lang="ru-RU" sz="2400" dirty="0" err="1"/>
                  <a:t>етапі</a:t>
                </a:r>
                <a:r>
                  <a:rPr lang="ru-RU" sz="2400" dirty="0"/>
                  <a:t> </a:t>
                </a:r>
                <a:r>
                  <a:rPr lang="ru-RU" sz="2400" dirty="0" err="1"/>
                  <a:t>вимірювана</a:t>
                </a:r>
                <a:r>
                  <a:rPr lang="ru-RU" sz="2400" dirty="0"/>
                  <a:t> величина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𝑋</m:t>
                    </m:r>
                  </m:oMath>
                </a14:m>
                <a:r>
                  <a:rPr lang="en-US" sz="2400" dirty="0"/>
                  <a:t> </a:t>
                </a:r>
                <a:r>
                  <a:rPr lang="ru-RU" sz="2400" dirty="0"/>
                  <a:t>проходить через </a:t>
                </a:r>
                <a:r>
                  <a:rPr lang="ru-RU" sz="2400" dirty="0" err="1"/>
                  <a:t>вимірювальні</a:t>
                </a:r>
                <a:r>
                  <a:rPr lang="ru-RU" sz="2400" dirty="0"/>
                  <a:t> </a:t>
                </a:r>
                <a:r>
                  <a:rPr lang="ru-RU" sz="2400" dirty="0" err="1"/>
                  <a:t>перетворювачі</a:t>
                </a:r>
                <a:r>
                  <a:rPr lang="ru-RU" sz="2400" dirty="0"/>
                  <a:t> ВП</a:t>
                </a:r>
                <a:r>
                  <a:rPr lang="ru-RU" sz="2400" baseline="-25000" dirty="0"/>
                  <a:t>1</a:t>
                </a:r>
                <a:r>
                  <a:rPr lang="ru-RU" sz="2400" dirty="0"/>
                  <a:t>, ВП</a:t>
                </a:r>
                <a:r>
                  <a:rPr lang="ru-RU" sz="2400" baseline="-25000" dirty="0"/>
                  <a:t>2</a:t>
                </a:r>
                <a:r>
                  <a:rPr lang="ru-RU" sz="2400" dirty="0"/>
                  <a:t>, ..., ВП</a:t>
                </a:r>
                <a:r>
                  <a:rPr lang="en-US" sz="2400" baseline="-25000" dirty="0"/>
                  <a:t>N</a:t>
                </a:r>
                <a:r>
                  <a:rPr lang="en-US" sz="2400" dirty="0"/>
                  <a:t>, </a:t>
                </a:r>
                <a:r>
                  <a:rPr lang="ru-RU" sz="2400" dirty="0" err="1"/>
                  <a:t>запам’ятовується</a:t>
                </a:r>
                <a:r>
                  <a:rPr lang="ru-RU" sz="2400" dirty="0"/>
                  <a:t> </a:t>
                </a:r>
                <a:r>
                  <a:rPr lang="ru-RU" sz="2400" dirty="0" err="1"/>
                  <a:t>аналоговим</a:t>
                </a:r>
                <a:r>
                  <a:rPr lang="ru-RU" sz="2400" dirty="0"/>
                  <a:t> </a:t>
                </a:r>
                <a:r>
                  <a:rPr lang="ru-RU" sz="2400" dirty="0" err="1"/>
                  <a:t>запам’ятовувальним</a:t>
                </a:r>
                <a:r>
                  <a:rPr lang="ru-RU" sz="2400" dirty="0"/>
                  <a:t> </a:t>
                </a:r>
                <a:r>
                  <a:rPr lang="ru-RU" sz="2400" dirty="0" err="1"/>
                  <a:t>пристроєм</a:t>
                </a:r>
                <a:r>
                  <a:rPr lang="ru-RU" sz="2400" dirty="0"/>
                  <a:t> АЗП і </a:t>
                </a:r>
                <a:r>
                  <a:rPr lang="ru-RU" sz="2400" dirty="0" err="1"/>
                  <a:t>подається</a:t>
                </a:r>
                <a:r>
                  <a:rPr lang="ru-RU" sz="2400" dirty="0"/>
                  <a:t> на перший </a:t>
                </a:r>
                <a:r>
                  <a:rPr lang="ru-RU" sz="2400" dirty="0" err="1"/>
                  <a:t>вхід</a:t>
                </a:r>
                <a:r>
                  <a:rPr lang="ru-RU" sz="2400" dirty="0"/>
                  <a:t> компаратора ПП. На другому </a:t>
                </a:r>
                <a:r>
                  <a:rPr lang="ru-RU" sz="2400" dirty="0" err="1"/>
                  <a:t>етапі</a:t>
                </a:r>
                <a:r>
                  <a:rPr lang="ru-RU" sz="2400" dirty="0"/>
                  <a:t> </a:t>
                </a:r>
                <a:r>
                  <a:rPr lang="ru-RU" sz="2400" dirty="0" err="1"/>
                  <a:t>зразкова</a:t>
                </a:r>
                <a:r>
                  <a:rPr lang="ru-RU" sz="2400" dirty="0"/>
                  <a:t> величина Х</a:t>
                </a:r>
                <a:r>
                  <a:rPr lang="en-US" sz="2400" baseline="-25000" dirty="0"/>
                  <a:t>N</a:t>
                </a:r>
                <a:r>
                  <a:rPr lang="en-US" sz="2400" dirty="0"/>
                  <a:t> </a:t>
                </a:r>
                <a:r>
                  <a:rPr lang="ru-RU" sz="2400" dirty="0"/>
                  <a:t>з </a:t>
                </a:r>
                <a:r>
                  <a:rPr lang="ru-RU" sz="2400" dirty="0" err="1"/>
                  <a:t>виходу</a:t>
                </a:r>
                <a:r>
                  <a:rPr lang="ru-RU" sz="2400" dirty="0"/>
                  <a:t> </a:t>
                </a:r>
                <a:r>
                  <a:rPr lang="ru-RU" sz="2400" dirty="0" err="1"/>
                  <a:t>одноканальної</a:t>
                </a:r>
                <a:r>
                  <a:rPr lang="ru-RU" sz="2400" dirty="0"/>
                  <a:t> </a:t>
                </a:r>
                <a:r>
                  <a:rPr lang="ru-RU" sz="2400" dirty="0" err="1"/>
                  <a:t>регульованої</a:t>
                </a:r>
                <a:r>
                  <a:rPr lang="ru-RU" sz="2400" dirty="0"/>
                  <a:t> </a:t>
                </a:r>
                <a:r>
                  <a:rPr lang="ru-RU" sz="2400" dirty="0" err="1"/>
                  <a:t>міри</a:t>
                </a:r>
                <a:r>
                  <a:rPr lang="ru-RU" sz="2400" dirty="0"/>
                  <a:t> М, </a:t>
                </a:r>
                <a:r>
                  <a:rPr lang="ru-RU" sz="2400" dirty="0" err="1"/>
                  <a:t>пройшовши</a:t>
                </a:r>
                <a:r>
                  <a:rPr lang="ru-RU" sz="2400" dirty="0"/>
                  <a:t> через </a:t>
                </a:r>
                <a:r>
                  <a:rPr lang="ru-RU" sz="2400" dirty="0" err="1"/>
                  <a:t>ті</a:t>
                </a:r>
                <a:r>
                  <a:rPr lang="ru-RU" sz="2400" dirty="0"/>
                  <a:t> </a:t>
                </a:r>
                <a:r>
                  <a:rPr lang="ru-RU" sz="2400" dirty="0" err="1"/>
                  <a:t>самі</a:t>
                </a:r>
                <a:r>
                  <a:rPr lang="ru-RU" sz="2400" dirty="0"/>
                  <a:t> </a:t>
                </a:r>
                <a:r>
                  <a:rPr lang="ru-RU" sz="2400" dirty="0" err="1"/>
                  <a:t>вимірювальні</a:t>
                </a:r>
                <a:r>
                  <a:rPr lang="ru-RU" sz="2400" dirty="0"/>
                  <a:t> </a:t>
                </a:r>
                <a:r>
                  <a:rPr lang="ru-RU" sz="2400" dirty="0" err="1"/>
                  <a:t>перетворювачі</a:t>
                </a:r>
                <a:r>
                  <a:rPr lang="ru-RU" sz="2400" dirty="0"/>
                  <a:t>, </a:t>
                </a:r>
                <a:r>
                  <a:rPr lang="ru-RU" sz="2400" dirty="0" err="1"/>
                  <a:t>надходить</a:t>
                </a:r>
                <a:r>
                  <a:rPr lang="ru-RU" sz="2400" dirty="0"/>
                  <a:t> на </a:t>
                </a:r>
                <a:r>
                  <a:rPr lang="ru-RU" sz="2400" dirty="0" err="1"/>
                  <a:t>другий</a:t>
                </a:r>
                <a:r>
                  <a:rPr lang="ru-RU" sz="2400" dirty="0"/>
                  <a:t> </a:t>
                </a:r>
                <a:r>
                  <a:rPr lang="ru-RU" sz="2400" dirty="0" err="1"/>
                  <a:t>вхід</a:t>
                </a:r>
                <a:r>
                  <a:rPr lang="ru-RU" sz="2400" dirty="0"/>
                  <a:t> компаратора ПП. </a:t>
                </a:r>
                <a:endParaRPr lang="ru-RU" sz="2400" dirty="0" smtClean="0"/>
              </a:p>
              <a:p>
                <a:pPr marL="82296" indent="0" algn="just">
                  <a:buNone/>
                </a:pPr>
                <a:r>
                  <a:rPr lang="en-US" sz="2400" dirty="0" smtClean="0"/>
                  <a:t>	</a:t>
                </a:r>
                <a:r>
                  <a:rPr lang="ru-RU" sz="2400" dirty="0" smtClean="0"/>
                  <a:t>Як </a:t>
                </a:r>
                <a:r>
                  <a:rPr lang="ru-RU" sz="2400" dirty="0"/>
                  <a:t>і в </a:t>
                </a:r>
                <a:r>
                  <a:rPr lang="ru-RU" sz="2400" dirty="0" err="1"/>
                  <a:t>нульовому</a:t>
                </a:r>
                <a:r>
                  <a:rPr lang="ru-RU" sz="2400" dirty="0"/>
                  <a:t> </a:t>
                </a:r>
                <a:r>
                  <a:rPr lang="ru-RU" sz="2400" dirty="0" err="1"/>
                  <a:t>методі</a:t>
                </a:r>
                <a:r>
                  <a:rPr lang="ru-RU" sz="2400" dirty="0"/>
                  <a:t>, </a:t>
                </a:r>
                <a:r>
                  <a:rPr lang="ru-RU" sz="2400" dirty="0" err="1"/>
                  <a:t>різницю</a:t>
                </a:r>
                <a:r>
                  <a:rPr lang="ru-RU" sz="2400" dirty="0"/>
                  <a:t>  ΔX  </a:t>
                </a:r>
                <a:r>
                  <a:rPr lang="ru-RU" sz="2400" dirty="0" err="1"/>
                  <a:t>доводять</a:t>
                </a:r>
                <a:r>
                  <a:rPr lang="ru-RU" sz="2400" dirty="0"/>
                  <a:t> до нуля  за </a:t>
                </a:r>
                <a:r>
                  <a:rPr lang="ru-RU" sz="2400" dirty="0" err="1" smtClean="0"/>
                  <a:t>допомогою</a:t>
                </a:r>
                <a:r>
                  <a:rPr lang="ru-RU" sz="2400" dirty="0" smtClean="0"/>
                  <a:t> </a:t>
                </a:r>
                <a:r>
                  <a:rPr lang="ru-RU" sz="2400" dirty="0" err="1"/>
                  <a:t>одноканальної</a:t>
                </a:r>
                <a:r>
                  <a:rPr lang="ru-RU" sz="2400" dirty="0"/>
                  <a:t> </a:t>
                </a:r>
                <a:r>
                  <a:rPr lang="ru-RU" sz="2400" dirty="0" err="1"/>
                  <a:t>регульованої</a:t>
                </a:r>
                <a:r>
                  <a:rPr lang="ru-RU" sz="2400" dirty="0"/>
                  <a:t> </a:t>
                </a:r>
                <a:r>
                  <a:rPr lang="ru-RU" sz="2400" dirty="0" err="1"/>
                  <a:t>міри</a:t>
                </a:r>
                <a:r>
                  <a:rPr lang="ru-RU" sz="2400" dirty="0"/>
                  <a:t>, а  </a:t>
                </a:r>
                <a:r>
                  <a:rPr lang="ru-RU" sz="2400" dirty="0" err="1"/>
                  <a:t>значення</a:t>
                </a:r>
                <a:r>
                  <a:rPr lang="ru-RU" sz="2400" dirty="0"/>
                  <a:t> </a:t>
                </a:r>
                <a:r>
                  <a:rPr lang="ru-RU" sz="2400" dirty="0" err="1"/>
                  <a:t>вимірюваної</a:t>
                </a:r>
                <a:r>
                  <a:rPr lang="ru-RU" sz="2400" dirty="0"/>
                  <a:t> </a:t>
                </a:r>
                <a:r>
                  <a:rPr lang="ru-RU" sz="2400" dirty="0" err="1"/>
                  <a:t>величини</a:t>
                </a:r>
                <a:r>
                  <a:rPr lang="ru-RU" sz="2400" dirty="0"/>
                  <a:t>  </a:t>
                </a:r>
                <a:r>
                  <a:rPr lang="ru-RU" sz="2400" dirty="0" err="1"/>
                  <a:t>визначають</a:t>
                </a:r>
                <a:r>
                  <a:rPr lang="ru-RU" sz="2400" dirty="0"/>
                  <a:t> за </a:t>
                </a:r>
                <a:r>
                  <a:rPr lang="ru-RU" sz="2400" dirty="0" err="1"/>
                  <a:t>значенням</a:t>
                </a:r>
                <a:r>
                  <a:rPr lang="ru-RU" sz="2400" dirty="0"/>
                  <a:t> </a:t>
                </a:r>
                <a:r>
                  <a:rPr lang="ru-RU" sz="2400" dirty="0" err="1"/>
                  <a:t>міри</a:t>
                </a:r>
                <a:r>
                  <a:rPr lang="ru-RU" sz="2400" dirty="0"/>
                  <a:t> М в момент </a:t>
                </a:r>
                <a:r>
                  <a:rPr lang="ru-RU" sz="2400" dirty="0" err="1"/>
                  <a:t>рівності</a:t>
                </a:r>
                <a:r>
                  <a:rPr lang="ru-RU" sz="2400" dirty="0"/>
                  <a:t>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US" sz="2400" i="1" dirty="0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400" i="1" dirty="0" smtClean="0">
                        <a:latin typeface="Cambria Math" panose="02040503050406030204" pitchFamily="18" charset="0"/>
                      </a:rPr>
                      <m:t>𝑋𝑁</m:t>
                    </m:r>
                  </m:oMath>
                </a14:m>
                <a:r>
                  <a:rPr lang="ru-RU" sz="2400" dirty="0"/>
                  <a:t>. </a:t>
                </a:r>
                <a:endParaRPr lang="en-US" sz="2400" dirty="0" smtClean="0"/>
              </a:p>
              <a:p>
                <a:pPr marL="82296" indent="0" algn="just">
                  <a:buNone/>
                </a:pPr>
                <a:endParaRPr lang="uk-UA" sz="2400" dirty="0"/>
              </a:p>
            </p:txBody>
          </p:sp>
        </mc:Choice>
        <mc:Fallback>
          <p:sp>
            <p:nvSpPr>
              <p:cNvPr id="6" name="Объект 5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043608" y="788938"/>
                <a:ext cx="7992888" cy="5952430"/>
              </a:xfrm>
              <a:blipFill rotWithShape="0">
                <a:blip r:embed="rId2"/>
                <a:stretch>
                  <a:fillRect l="-76" t="-819" r="-1220"/>
                </a:stretch>
              </a:blipFill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0293062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634082"/>
          </a:xfrm>
        </p:spPr>
        <p:txBody>
          <a:bodyPr>
            <a:noAutofit/>
          </a:bodyPr>
          <a:lstStyle/>
          <a:p>
            <a:pPr algn="ctr"/>
            <a:r>
              <a:rPr lang="ru-RU" sz="3600" dirty="0"/>
              <a:t>Метод </a:t>
            </a:r>
            <a:r>
              <a:rPr lang="ru-RU" sz="3600" dirty="0" err="1"/>
              <a:t>заміщення</a:t>
            </a:r>
            <a:endParaRPr lang="uk-UA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87624" y="908720"/>
            <a:ext cx="7746064" cy="5339680"/>
          </a:xfrm>
        </p:spPr>
        <p:txBody>
          <a:bodyPr>
            <a:normAutofit/>
          </a:bodyPr>
          <a:lstStyle/>
          <a:p>
            <a:pPr marL="82296" indent="0" algn="just">
              <a:buNone/>
            </a:pPr>
            <a:r>
              <a:rPr lang="en-US" sz="2400" dirty="0" smtClean="0"/>
              <a:t>	</a:t>
            </a:r>
            <a:r>
              <a:rPr lang="ru-RU" sz="2400" dirty="0" smtClean="0"/>
              <a:t>Даний </a:t>
            </a:r>
            <a:r>
              <a:rPr lang="ru-RU" sz="2400" dirty="0"/>
              <a:t>метод </a:t>
            </a:r>
            <a:r>
              <a:rPr lang="ru-RU" sz="2400" dirty="0" err="1"/>
              <a:t>доцільно</a:t>
            </a:r>
            <a:r>
              <a:rPr lang="ru-RU" sz="2400" dirty="0"/>
              <a:t> </a:t>
            </a:r>
            <a:r>
              <a:rPr lang="ru-RU" sz="2400" dirty="0" err="1"/>
              <a:t>застосовувати</a:t>
            </a:r>
            <a:r>
              <a:rPr lang="ru-RU" sz="2400" dirty="0"/>
              <a:t> у тому </a:t>
            </a:r>
            <a:r>
              <a:rPr lang="ru-RU" sz="2400" dirty="0" err="1"/>
              <a:t>випадку</a:t>
            </a:r>
            <a:r>
              <a:rPr lang="ru-RU" sz="2400" dirty="0"/>
              <a:t>, коли </a:t>
            </a:r>
            <a:r>
              <a:rPr lang="ru-RU" sz="2400" dirty="0" err="1"/>
              <a:t>між</a:t>
            </a:r>
            <a:r>
              <a:rPr lang="ru-RU" sz="2400" dirty="0"/>
              <a:t> входом </a:t>
            </a:r>
            <a:r>
              <a:rPr lang="ru-RU" sz="2400" dirty="0" err="1"/>
              <a:t>засобу</a:t>
            </a:r>
            <a:r>
              <a:rPr lang="ru-RU" sz="2400" dirty="0"/>
              <a:t> </a:t>
            </a:r>
            <a:r>
              <a:rPr lang="ru-RU" sz="2400" dirty="0" err="1"/>
              <a:t>вимірювання</a:t>
            </a:r>
            <a:r>
              <a:rPr lang="ru-RU" sz="2400" dirty="0"/>
              <a:t> і входом компаратора </a:t>
            </a:r>
            <a:r>
              <a:rPr lang="ru-RU" sz="2400" dirty="0" err="1"/>
              <a:t>знаходяться</a:t>
            </a:r>
            <a:r>
              <a:rPr lang="ru-RU" sz="2400" dirty="0"/>
              <a:t> </a:t>
            </a:r>
            <a:r>
              <a:rPr lang="ru-RU" sz="2400" dirty="0" err="1"/>
              <a:t>вимірювальні</a:t>
            </a:r>
            <a:r>
              <a:rPr lang="ru-RU" sz="2400" dirty="0"/>
              <a:t> </a:t>
            </a:r>
            <a:r>
              <a:rPr lang="ru-RU" sz="2400" dirty="0" err="1"/>
              <a:t>перетворювачі</a:t>
            </a:r>
            <a:r>
              <a:rPr lang="ru-RU" sz="2400" dirty="0"/>
              <a:t>  ВП,  </a:t>
            </a:r>
            <a:r>
              <a:rPr lang="ru-RU" sz="2400" dirty="0" err="1"/>
              <a:t>які</a:t>
            </a:r>
            <a:r>
              <a:rPr lang="ru-RU" sz="2400" dirty="0"/>
              <a:t>  </a:t>
            </a:r>
            <a:r>
              <a:rPr lang="ru-RU" sz="2400" dirty="0" err="1"/>
              <a:t>вносять</a:t>
            </a:r>
            <a:r>
              <a:rPr lang="ru-RU" sz="2400" dirty="0"/>
              <a:t>  в  </a:t>
            </a:r>
            <a:r>
              <a:rPr lang="ru-RU" sz="2400" dirty="0" err="1"/>
              <a:t>результати</a:t>
            </a:r>
            <a:r>
              <a:rPr lang="ru-RU" sz="2400" dirty="0"/>
              <a:t>  </a:t>
            </a:r>
            <a:r>
              <a:rPr lang="ru-RU" sz="2400" dirty="0" err="1"/>
              <a:t>вимірювання</a:t>
            </a:r>
            <a:r>
              <a:rPr lang="ru-RU" sz="2400" dirty="0"/>
              <a:t>  </a:t>
            </a:r>
            <a:r>
              <a:rPr lang="ru-RU" sz="2400" dirty="0" err="1"/>
              <a:t>систематичну</a:t>
            </a:r>
            <a:r>
              <a:rPr lang="ru-RU" sz="2400" dirty="0"/>
              <a:t> </a:t>
            </a:r>
            <a:r>
              <a:rPr lang="ru-RU" sz="2400" dirty="0" err="1"/>
              <a:t>складову</a:t>
            </a:r>
            <a:r>
              <a:rPr lang="ru-RU" sz="2400" dirty="0"/>
              <a:t>  </a:t>
            </a:r>
            <a:r>
              <a:rPr lang="ru-RU" sz="2400" dirty="0" err="1"/>
              <a:t>похибки</a:t>
            </a:r>
            <a:r>
              <a:rPr lang="ru-RU" sz="2400" dirty="0"/>
              <a:t> </a:t>
            </a:r>
            <a:r>
              <a:rPr lang="el-GR" sz="2400" dirty="0" smtClean="0"/>
              <a:t>Δ</a:t>
            </a:r>
            <a:r>
              <a:rPr lang="en-US" sz="2400" dirty="0" smtClean="0"/>
              <a:t>. </a:t>
            </a:r>
            <a:r>
              <a:rPr lang="ru-RU" sz="2400" dirty="0" err="1"/>
              <a:t>Завдяки</a:t>
            </a:r>
            <a:r>
              <a:rPr lang="ru-RU" sz="2400" dirty="0"/>
              <a:t>  </a:t>
            </a:r>
            <a:r>
              <a:rPr lang="ru-RU" sz="2400" dirty="0" err="1"/>
              <a:t>поетапному</a:t>
            </a:r>
            <a:r>
              <a:rPr lang="ru-RU" sz="2400" dirty="0"/>
              <a:t>  </a:t>
            </a:r>
            <a:r>
              <a:rPr lang="ru-RU" sz="2400" dirty="0" err="1"/>
              <a:t>здійсненню</a:t>
            </a:r>
            <a:r>
              <a:rPr lang="ru-RU" sz="2400" dirty="0"/>
              <a:t>  </a:t>
            </a:r>
            <a:r>
              <a:rPr lang="ru-RU" sz="2400" dirty="0" err="1"/>
              <a:t>вимірювальної</a:t>
            </a:r>
            <a:r>
              <a:rPr lang="ru-RU" sz="2400" dirty="0"/>
              <a:t> </a:t>
            </a:r>
            <a:r>
              <a:rPr lang="ru-RU" sz="2400" dirty="0" err="1" smtClean="0"/>
              <a:t>процедури</a:t>
            </a:r>
            <a:r>
              <a:rPr lang="ru-RU" sz="2400" dirty="0" smtClean="0"/>
              <a:t> </a:t>
            </a:r>
            <a:r>
              <a:rPr lang="ru-RU" sz="2400" dirty="0"/>
              <a:t>в </a:t>
            </a:r>
            <a:r>
              <a:rPr lang="ru-RU" sz="2400" dirty="0" err="1"/>
              <a:t>цьому</a:t>
            </a:r>
            <a:r>
              <a:rPr lang="ru-RU" sz="2400" dirty="0"/>
              <a:t> </a:t>
            </a:r>
            <a:r>
              <a:rPr lang="ru-RU" sz="2400" dirty="0" err="1"/>
              <a:t>методі</a:t>
            </a:r>
            <a:r>
              <a:rPr lang="ru-RU" sz="2400" dirty="0"/>
              <a:t> дана </a:t>
            </a:r>
            <a:r>
              <a:rPr lang="ru-RU" sz="2400" dirty="0" err="1"/>
              <a:t>складова</a:t>
            </a:r>
            <a:r>
              <a:rPr lang="ru-RU" sz="2400" dirty="0"/>
              <a:t> </a:t>
            </a:r>
            <a:r>
              <a:rPr lang="ru-RU" sz="2400" dirty="0" err="1"/>
              <a:t>похибки</a:t>
            </a:r>
            <a:r>
              <a:rPr lang="ru-RU" sz="2400" dirty="0"/>
              <a:t> автоматично </a:t>
            </a:r>
            <a:r>
              <a:rPr lang="ru-RU" sz="2400" dirty="0" err="1" smtClean="0"/>
              <a:t>вилучається</a:t>
            </a:r>
            <a:r>
              <a:rPr lang="ru-RU" sz="2400" dirty="0" smtClean="0"/>
              <a:t> </a:t>
            </a:r>
            <a:r>
              <a:rPr lang="ru-RU" sz="2400" dirty="0" err="1"/>
              <a:t>із</a:t>
            </a:r>
            <a:r>
              <a:rPr lang="ru-RU" sz="2400" dirty="0"/>
              <a:t> результату </a:t>
            </a:r>
            <a:r>
              <a:rPr lang="ru-RU" sz="2400" dirty="0" err="1"/>
              <a:t>вимірювання</a:t>
            </a:r>
            <a:r>
              <a:rPr lang="ru-RU" sz="2400" dirty="0"/>
              <a:t>.</a:t>
            </a:r>
            <a:endParaRPr lang="uk-UA" sz="2400" dirty="0"/>
          </a:p>
        </p:txBody>
      </p:sp>
    </p:spTree>
    <p:extLst>
      <p:ext uri="{BB962C8B-B14F-4D97-AF65-F5344CB8AC3E}">
        <p14:creationId xmlns:p14="http://schemas.microsoft.com/office/powerpoint/2010/main" val="21797549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634082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err="1"/>
              <a:t>Методи</a:t>
            </a:r>
            <a:r>
              <a:rPr lang="ru-RU" dirty="0"/>
              <a:t> </a:t>
            </a:r>
            <a:r>
              <a:rPr lang="ru-RU" dirty="0" err="1" smtClean="0"/>
              <a:t>вимірювань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15616" y="908720"/>
            <a:ext cx="7818072" cy="5760640"/>
          </a:xfrm>
        </p:spPr>
        <p:txBody>
          <a:bodyPr>
            <a:normAutofit/>
          </a:bodyPr>
          <a:lstStyle/>
          <a:p>
            <a:pPr marL="82296" indent="0" algn="just">
              <a:buNone/>
            </a:pPr>
            <a:r>
              <a:rPr lang="ru-RU" sz="2400" dirty="0" smtClean="0"/>
              <a:t>	</a:t>
            </a:r>
            <a:r>
              <a:rPr lang="ru-RU" sz="2400" b="1" dirty="0" err="1" smtClean="0"/>
              <a:t>Методи</a:t>
            </a:r>
            <a:r>
              <a:rPr lang="ru-RU" sz="2400" b="1" dirty="0" smtClean="0"/>
              <a:t> </a:t>
            </a:r>
            <a:r>
              <a:rPr lang="ru-RU" sz="2400" b="1" dirty="0" err="1"/>
              <a:t>вимірювання</a:t>
            </a:r>
            <a:r>
              <a:rPr lang="ru-RU" sz="2400" b="1" dirty="0"/>
              <a:t> </a:t>
            </a:r>
            <a:r>
              <a:rPr lang="ru-RU" sz="2400" dirty="0"/>
              <a:t>– </a:t>
            </a:r>
            <a:r>
              <a:rPr lang="ru-RU" sz="2400" dirty="0" err="1"/>
              <a:t>сукупність</a:t>
            </a:r>
            <a:r>
              <a:rPr lang="ru-RU" sz="2400" dirty="0"/>
              <a:t> </a:t>
            </a:r>
            <a:r>
              <a:rPr lang="ru-RU" sz="2400" dirty="0" err="1"/>
              <a:t>способів</a:t>
            </a:r>
            <a:r>
              <a:rPr lang="ru-RU" sz="2400" dirty="0"/>
              <a:t> </a:t>
            </a:r>
            <a:r>
              <a:rPr lang="ru-RU" sz="2400" dirty="0" err="1"/>
              <a:t>використання</a:t>
            </a:r>
            <a:r>
              <a:rPr lang="ru-RU" sz="2400" dirty="0"/>
              <a:t> </a:t>
            </a:r>
            <a:r>
              <a:rPr lang="ru-RU" sz="2400" dirty="0" err="1"/>
              <a:t>засобів</a:t>
            </a:r>
            <a:r>
              <a:rPr lang="ru-RU" sz="2400" dirty="0"/>
              <a:t> </a:t>
            </a:r>
            <a:r>
              <a:rPr lang="ru-RU" sz="2400" dirty="0" err="1" smtClean="0"/>
              <a:t>вимірювальної</a:t>
            </a:r>
            <a:r>
              <a:rPr lang="ru-RU" sz="2400" dirty="0" smtClean="0"/>
              <a:t> </a:t>
            </a:r>
            <a:r>
              <a:rPr lang="ru-RU" sz="2400" dirty="0" err="1" smtClean="0"/>
              <a:t>техніки</a:t>
            </a:r>
            <a:r>
              <a:rPr lang="ru-RU" sz="2400" dirty="0" smtClean="0"/>
              <a:t> та </a:t>
            </a:r>
            <a:r>
              <a:rPr lang="ru-RU" sz="2400" dirty="0"/>
              <a:t>принципу </a:t>
            </a:r>
            <a:r>
              <a:rPr lang="ru-RU" sz="2400" dirty="0" err="1"/>
              <a:t>вимірювань</a:t>
            </a:r>
            <a:r>
              <a:rPr lang="ru-RU" sz="2400" dirty="0"/>
              <a:t> для </a:t>
            </a:r>
            <a:r>
              <a:rPr lang="ru-RU" sz="2400" dirty="0" err="1"/>
              <a:t>створення</a:t>
            </a:r>
            <a:r>
              <a:rPr lang="ru-RU" sz="2400" dirty="0"/>
              <a:t> </a:t>
            </a:r>
            <a:r>
              <a:rPr lang="ru-RU" sz="2400" dirty="0" err="1" smtClean="0"/>
              <a:t>вимірювальної</a:t>
            </a:r>
            <a:r>
              <a:rPr lang="ru-RU" sz="2400" dirty="0" smtClean="0"/>
              <a:t> </a:t>
            </a:r>
            <a:r>
              <a:rPr lang="ru-RU" sz="2400" dirty="0" err="1"/>
              <a:t>інформації</a:t>
            </a:r>
            <a:r>
              <a:rPr lang="ru-RU" sz="2400" dirty="0"/>
              <a:t>. </a:t>
            </a:r>
          </a:p>
          <a:p>
            <a:pPr algn="just"/>
            <a:endParaRPr lang="uk-UA" sz="24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grayscl/>
          </a:blip>
          <a:stretch>
            <a:fillRect/>
          </a:stretch>
        </p:blipFill>
        <p:spPr>
          <a:xfrm>
            <a:off x="1259632" y="2477490"/>
            <a:ext cx="7674056" cy="40478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65657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634082"/>
          </a:xfrm>
        </p:spPr>
        <p:txBody>
          <a:bodyPr>
            <a:normAutofit fontScale="90000"/>
          </a:bodyPr>
          <a:lstStyle/>
          <a:p>
            <a:pPr algn="ctr"/>
            <a:r>
              <a:rPr lang="uk-UA" sz="3600" dirty="0"/>
              <a:t>Метод зіставлення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87624" y="908720"/>
            <a:ext cx="7746064" cy="5339680"/>
          </a:xfrm>
        </p:spPr>
        <p:txBody>
          <a:bodyPr>
            <a:normAutofit/>
          </a:bodyPr>
          <a:lstStyle/>
          <a:p>
            <a:pPr marL="82296" indent="0" algn="just">
              <a:buNone/>
            </a:pPr>
            <a:r>
              <a:rPr lang="uk-UA" sz="2400" dirty="0" smtClean="0"/>
              <a:t>	</a:t>
            </a:r>
            <a:r>
              <a:rPr lang="uk-UA" sz="2400" b="1" dirty="0" smtClean="0"/>
              <a:t>Метод зіставлення </a:t>
            </a:r>
            <a:r>
              <a:rPr lang="uk-UA" sz="2400" dirty="0" smtClean="0"/>
              <a:t>- метод </a:t>
            </a:r>
            <a:r>
              <a:rPr lang="uk-UA" sz="2400" dirty="0"/>
              <a:t>прямого вимірювання з одноразовим </a:t>
            </a:r>
            <a:r>
              <a:rPr lang="uk-UA" sz="2400" dirty="0" smtClean="0"/>
              <a:t>порівнянням </a:t>
            </a:r>
            <a:r>
              <a:rPr lang="uk-UA" sz="2400" dirty="0"/>
              <a:t>вимірюваної </a:t>
            </a:r>
            <a:r>
              <a:rPr lang="uk-UA" sz="2400" dirty="0" err="1" smtClean="0"/>
              <a:t>величи</a:t>
            </a:r>
            <a:r>
              <a:rPr lang="ru-RU" sz="2400" dirty="0"/>
              <a:t>ни  з  </a:t>
            </a:r>
            <a:r>
              <a:rPr lang="ru-RU" sz="2400" dirty="0" err="1"/>
              <a:t>усіма</a:t>
            </a:r>
            <a:r>
              <a:rPr lang="ru-RU" sz="2400" dirty="0"/>
              <a:t>  </a:t>
            </a:r>
            <a:r>
              <a:rPr lang="ru-RU" sz="2400" dirty="0" err="1"/>
              <a:t>вихідними</a:t>
            </a:r>
            <a:r>
              <a:rPr lang="ru-RU" sz="2400" dirty="0"/>
              <a:t>  величинами  </a:t>
            </a:r>
            <a:r>
              <a:rPr lang="ru-RU" sz="2400" dirty="0" err="1" smtClean="0"/>
              <a:t>багато</a:t>
            </a:r>
            <a:r>
              <a:rPr lang="uk-UA" sz="2400" dirty="0" smtClean="0"/>
              <a:t>значної нерегульованої </a:t>
            </a:r>
            <a:r>
              <a:rPr lang="uk-UA" sz="2400" dirty="0"/>
              <a:t>міри. </a:t>
            </a:r>
          </a:p>
          <a:p>
            <a:pPr marL="82296" indent="0" algn="just">
              <a:buNone/>
            </a:pPr>
            <a:r>
              <a:rPr lang="uk-UA" sz="2400" dirty="0" smtClean="0"/>
              <a:t>	Прикладами  </a:t>
            </a:r>
            <a:r>
              <a:rPr lang="uk-UA" sz="2400" dirty="0"/>
              <a:t>даного  методу  є  вимірювання  </a:t>
            </a:r>
            <a:r>
              <a:rPr lang="uk-UA" sz="2400" dirty="0" smtClean="0"/>
              <a:t>довжини лінійкою з поділками</a:t>
            </a:r>
            <a:r>
              <a:rPr lang="uk-UA" sz="2400" dirty="0"/>
              <a:t>, вимірювання інтервалу часу годинником. </a:t>
            </a:r>
            <a:endParaRPr lang="uk-UA" sz="2400" dirty="0" smtClean="0"/>
          </a:p>
          <a:p>
            <a:pPr marL="82296" indent="0" algn="just">
              <a:buNone/>
            </a:pPr>
            <a:r>
              <a:rPr lang="uk-UA" sz="2400" dirty="0"/>
              <a:t>	</a:t>
            </a:r>
            <a:r>
              <a:rPr lang="uk-UA" sz="2400" dirty="0" smtClean="0"/>
              <a:t>Цей </a:t>
            </a:r>
            <a:r>
              <a:rPr lang="uk-UA" sz="2400" dirty="0"/>
              <a:t>метод, зокрема, забезпечує максимальну швидкодію </a:t>
            </a:r>
            <a:r>
              <a:rPr lang="uk-UA" sz="2400" dirty="0" smtClean="0"/>
              <a:t>вимірювання </a:t>
            </a:r>
            <a:r>
              <a:rPr lang="uk-UA" sz="2400" dirty="0"/>
              <a:t>електричної напруги та механічних переміщень. Його покладено в </a:t>
            </a:r>
            <a:r>
              <a:rPr lang="uk-UA" sz="2400" dirty="0" smtClean="0"/>
              <a:t>основу </a:t>
            </a:r>
            <a:r>
              <a:rPr lang="uk-UA" sz="2400" dirty="0"/>
              <a:t>побудови цифрових хронометрів, частотомірів, </a:t>
            </a:r>
            <a:r>
              <a:rPr lang="uk-UA" sz="2400" dirty="0" err="1" smtClean="0"/>
              <a:t>надшвидкодійних</a:t>
            </a:r>
            <a:r>
              <a:rPr lang="uk-UA" sz="2400" dirty="0" smtClean="0"/>
              <a:t> цифрових </a:t>
            </a:r>
            <a:r>
              <a:rPr lang="uk-UA" sz="2400" dirty="0"/>
              <a:t>вольтметрів, цифрових вимірювачів індуктивності</a:t>
            </a:r>
          </a:p>
        </p:txBody>
      </p:sp>
    </p:spTree>
    <p:extLst>
      <p:ext uri="{BB962C8B-B14F-4D97-AF65-F5344CB8AC3E}">
        <p14:creationId xmlns:p14="http://schemas.microsoft.com/office/powerpoint/2010/main" val="14314323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116632"/>
            <a:ext cx="7498080" cy="792088"/>
          </a:xfrm>
        </p:spPr>
        <p:txBody>
          <a:bodyPr>
            <a:normAutofit/>
          </a:bodyPr>
          <a:lstStyle/>
          <a:p>
            <a:pPr algn="ctr"/>
            <a:r>
              <a:rPr lang="uk-UA" sz="3600" dirty="0"/>
              <a:t>Метод одного збігу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15616" y="764704"/>
            <a:ext cx="7818072" cy="5904656"/>
          </a:xfrm>
        </p:spPr>
        <p:txBody>
          <a:bodyPr>
            <a:normAutofit lnSpcReduction="10000"/>
          </a:bodyPr>
          <a:lstStyle/>
          <a:p>
            <a:pPr marL="82296" indent="0" algn="just">
              <a:lnSpc>
                <a:spcPct val="100000"/>
              </a:lnSpc>
              <a:buNone/>
            </a:pPr>
            <a:r>
              <a:rPr lang="uk-UA" sz="2400" dirty="0" smtClean="0"/>
              <a:t>	</a:t>
            </a:r>
            <a:r>
              <a:rPr lang="uk-UA" sz="2400" b="1" dirty="0" smtClean="0"/>
              <a:t>Метод </a:t>
            </a:r>
            <a:r>
              <a:rPr lang="uk-UA" sz="2400" b="1" dirty="0"/>
              <a:t>одного збігу </a:t>
            </a:r>
            <a:r>
              <a:rPr lang="uk-UA" sz="2400" dirty="0"/>
              <a:t>(метод ноніуса</a:t>
            </a:r>
            <a:r>
              <a:rPr lang="uk-UA" sz="2400" dirty="0" smtClean="0"/>
              <a:t>) - метод </a:t>
            </a:r>
            <a:r>
              <a:rPr lang="uk-UA" sz="2400" dirty="0"/>
              <a:t>прямого вимірювання з </a:t>
            </a:r>
            <a:r>
              <a:rPr lang="uk-UA" sz="2400" dirty="0" smtClean="0"/>
              <a:t>одноразовим  </a:t>
            </a:r>
            <a:r>
              <a:rPr lang="uk-UA" sz="2400" dirty="0"/>
              <a:t>порівнянням  вихідних  величин  двох  багатозначних  </a:t>
            </a:r>
            <a:r>
              <a:rPr lang="uk-UA" sz="2400" dirty="0" smtClean="0"/>
              <a:t>нерегульованих </a:t>
            </a:r>
            <a:r>
              <a:rPr lang="uk-UA" sz="2400" dirty="0"/>
              <a:t>мір, з різними за значенням </a:t>
            </a:r>
            <a:r>
              <a:rPr lang="uk-UA" sz="2400" dirty="0" smtClean="0"/>
              <a:t>ступенями</a:t>
            </a:r>
            <a:r>
              <a:rPr lang="uk-UA" sz="2400" dirty="0"/>
              <a:t>, нульові позначки </a:t>
            </a:r>
            <a:r>
              <a:rPr lang="uk-UA" sz="2400" dirty="0" smtClean="0"/>
              <a:t>яких зсунуті </a:t>
            </a:r>
            <a:r>
              <a:rPr lang="uk-UA" sz="2400" dirty="0"/>
              <a:t>між собою на вимірювану величину</a:t>
            </a:r>
            <a:r>
              <a:rPr lang="uk-UA" sz="2400" dirty="0" smtClean="0"/>
              <a:t>.</a:t>
            </a:r>
          </a:p>
          <a:p>
            <a:pPr marL="82296" indent="0" algn="just">
              <a:lnSpc>
                <a:spcPct val="100000"/>
              </a:lnSpc>
              <a:buNone/>
            </a:pPr>
            <a:r>
              <a:rPr lang="uk-UA" sz="2400" dirty="0" smtClean="0"/>
              <a:t>	При  </a:t>
            </a:r>
            <a:r>
              <a:rPr lang="uk-UA" sz="2400" dirty="0"/>
              <a:t>вимірюванні  нульові  відмітки  мір  зсувають  на  вимірювану </a:t>
            </a:r>
            <a:r>
              <a:rPr lang="uk-UA" sz="2400" dirty="0" smtClean="0"/>
              <a:t>величину  </a:t>
            </a:r>
            <a:r>
              <a:rPr lang="uk-UA" sz="2400" dirty="0"/>
              <a:t>Х,  а  потім  визначають  її  числове  значення  за  номером  </a:t>
            </a:r>
            <a:r>
              <a:rPr lang="uk-UA" sz="2400" dirty="0" smtClean="0"/>
              <a:t>найближчої  </a:t>
            </a:r>
            <a:r>
              <a:rPr lang="uk-UA" sz="2400" dirty="0"/>
              <a:t>відмітки,  що  збігається.  Таким  чином,  завдяки  надлишковості </a:t>
            </a:r>
            <a:r>
              <a:rPr lang="uk-UA" sz="2400" dirty="0" smtClean="0"/>
              <a:t>методу </a:t>
            </a:r>
            <a:r>
              <a:rPr lang="uk-UA" sz="2400" dirty="0"/>
              <a:t>ноніуса (замість однієї багатозначної </a:t>
            </a:r>
            <a:r>
              <a:rPr lang="uk-UA" sz="2400" dirty="0" err="1"/>
              <a:t>нерегульовано</a:t>
            </a:r>
            <a:r>
              <a:rPr lang="uk-UA" sz="2400" dirty="0"/>
              <a:t> міри </a:t>
            </a:r>
            <a:r>
              <a:rPr lang="uk-UA" sz="2400" dirty="0" smtClean="0"/>
              <a:t>використовуються  </a:t>
            </a:r>
            <a:r>
              <a:rPr lang="uk-UA" sz="2400" dirty="0"/>
              <a:t>дві),  ступінь  квантування «зменшується»  в  </a:t>
            </a:r>
            <a:r>
              <a:rPr lang="en-US" sz="2400" dirty="0"/>
              <a:t>n  </a:t>
            </a:r>
            <a:r>
              <a:rPr lang="uk-UA" sz="2400" dirty="0"/>
              <a:t>разів.  Це </a:t>
            </a:r>
            <a:r>
              <a:rPr lang="uk-UA" sz="2400" dirty="0" smtClean="0"/>
              <a:t>можна </a:t>
            </a:r>
            <a:r>
              <a:rPr lang="uk-UA" sz="2400" dirty="0"/>
              <a:t>трактувати також як «збільшення» розміру величини Х в  </a:t>
            </a:r>
            <a:r>
              <a:rPr lang="en-US" sz="2400" dirty="0"/>
              <a:t>n </a:t>
            </a:r>
            <a:r>
              <a:rPr lang="uk-UA" sz="2400" dirty="0"/>
              <a:t>разів. </a:t>
            </a:r>
            <a:endParaRPr lang="uk-UA" sz="2400" dirty="0" smtClean="0"/>
          </a:p>
          <a:p>
            <a:pPr marL="82296" indent="0" algn="just">
              <a:lnSpc>
                <a:spcPct val="100000"/>
              </a:lnSpc>
              <a:buNone/>
            </a:pPr>
            <a:r>
              <a:rPr lang="uk-UA" sz="2400" dirty="0"/>
              <a:t>	</a:t>
            </a:r>
            <a:r>
              <a:rPr lang="uk-UA" sz="2400" dirty="0" smtClean="0"/>
              <a:t>Метод </a:t>
            </a:r>
            <a:r>
              <a:rPr lang="uk-UA" sz="2400" dirty="0"/>
              <a:t>ноніуса використовується тоді, коли неможливо створити міру з </a:t>
            </a:r>
            <a:r>
              <a:rPr lang="uk-UA" sz="2400" dirty="0" smtClean="0"/>
              <a:t>надто</a:t>
            </a:r>
            <a:r>
              <a:rPr lang="ru-RU" sz="2400" dirty="0"/>
              <a:t> </a:t>
            </a:r>
            <a:r>
              <a:rPr lang="ru-RU" sz="2400" dirty="0" err="1"/>
              <a:t>малими</a:t>
            </a:r>
            <a:r>
              <a:rPr lang="ru-RU" sz="2400" dirty="0"/>
              <a:t> ступенями (</a:t>
            </a:r>
            <a:r>
              <a:rPr lang="ru-RU" sz="2400" dirty="0" err="1"/>
              <a:t>наприклад</a:t>
            </a:r>
            <a:r>
              <a:rPr lang="ru-RU" sz="2400" dirty="0"/>
              <a:t>, </a:t>
            </a:r>
            <a:r>
              <a:rPr lang="ru-RU" sz="2400" dirty="0" err="1"/>
              <a:t>лінійку</a:t>
            </a:r>
            <a:r>
              <a:rPr lang="ru-RU" sz="2400" dirty="0"/>
              <a:t> з </a:t>
            </a:r>
            <a:r>
              <a:rPr lang="ru-RU" sz="2400" dirty="0" err="1"/>
              <a:t>поділками</a:t>
            </a:r>
            <a:r>
              <a:rPr lang="ru-RU" sz="2400" dirty="0"/>
              <a:t> 0.1 мм)</a:t>
            </a:r>
            <a:endParaRPr lang="uk-UA" sz="2400" dirty="0"/>
          </a:p>
        </p:txBody>
      </p:sp>
    </p:spTree>
    <p:extLst>
      <p:ext uri="{BB962C8B-B14F-4D97-AF65-F5344CB8AC3E}">
        <p14:creationId xmlns:p14="http://schemas.microsoft.com/office/powerpoint/2010/main" val="33754587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624" y="274638"/>
            <a:ext cx="7746064" cy="1143000"/>
          </a:xfrm>
        </p:spPr>
        <p:txBody>
          <a:bodyPr>
            <a:noAutofit/>
          </a:bodyPr>
          <a:lstStyle/>
          <a:p>
            <a:pPr algn="ctr"/>
            <a:r>
              <a:rPr lang="uk-UA" sz="3600" dirty="0"/>
              <a:t>Метод подвійного </a:t>
            </a:r>
            <a:r>
              <a:rPr lang="uk-UA" sz="3600" dirty="0" smtClean="0"/>
              <a:t>збігу</a:t>
            </a:r>
            <a:br>
              <a:rPr lang="uk-UA" sz="3600" dirty="0" smtClean="0"/>
            </a:br>
            <a:r>
              <a:rPr lang="ru-RU" sz="3600" dirty="0"/>
              <a:t>Метод </a:t>
            </a:r>
            <a:r>
              <a:rPr lang="ru-RU" sz="3600" dirty="0" err="1"/>
              <a:t>зрівноваження</a:t>
            </a:r>
            <a:endParaRPr lang="uk-UA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87624" y="1447800"/>
            <a:ext cx="7746064" cy="4800600"/>
          </a:xfrm>
        </p:spPr>
        <p:txBody>
          <a:bodyPr>
            <a:normAutofit/>
          </a:bodyPr>
          <a:lstStyle/>
          <a:p>
            <a:pPr marL="82296" indent="0" algn="just">
              <a:buNone/>
            </a:pPr>
            <a:r>
              <a:rPr lang="uk-UA" sz="2400" dirty="0" smtClean="0"/>
              <a:t>	</a:t>
            </a:r>
            <a:r>
              <a:rPr lang="uk-UA" sz="2400" b="1" dirty="0" smtClean="0"/>
              <a:t>Метод </a:t>
            </a:r>
            <a:r>
              <a:rPr lang="uk-UA" sz="2400" b="1" dirty="0"/>
              <a:t>подвійного збігу </a:t>
            </a:r>
            <a:r>
              <a:rPr lang="uk-UA" sz="2400" dirty="0"/>
              <a:t>(метод </a:t>
            </a:r>
            <a:r>
              <a:rPr lang="uk-UA" sz="2400" dirty="0" err="1"/>
              <a:t>коінциденції</a:t>
            </a:r>
            <a:r>
              <a:rPr lang="uk-UA" sz="2400" dirty="0" smtClean="0"/>
              <a:t>). </a:t>
            </a:r>
            <a:r>
              <a:rPr lang="uk-UA" sz="2400" dirty="0"/>
              <a:t>Метод прямого </a:t>
            </a:r>
            <a:r>
              <a:rPr lang="uk-UA" sz="2400" dirty="0" smtClean="0"/>
              <a:t>вимірювання </a:t>
            </a:r>
            <a:r>
              <a:rPr lang="uk-UA" sz="2400" dirty="0"/>
              <a:t>з одноразовим порівнянням двох </a:t>
            </a:r>
            <a:r>
              <a:rPr lang="uk-UA" sz="2400" dirty="0" err="1"/>
              <a:t>квантованих</a:t>
            </a:r>
            <a:r>
              <a:rPr lang="uk-UA" sz="2400" dirty="0"/>
              <a:t> фізичних </a:t>
            </a:r>
            <a:r>
              <a:rPr lang="uk-UA" sz="2400" dirty="0" smtClean="0"/>
              <a:t>величин: вимірюваної </a:t>
            </a:r>
            <a:r>
              <a:rPr lang="uk-UA" sz="2400" dirty="0"/>
              <a:t>та відтворюваної багатозначною нерегульованою мірою</a:t>
            </a:r>
            <a:r>
              <a:rPr lang="uk-UA" sz="2400" dirty="0" smtClean="0"/>
              <a:t>.</a:t>
            </a:r>
          </a:p>
          <a:p>
            <a:pPr marL="82296" indent="0" algn="just">
              <a:buNone/>
            </a:pPr>
            <a:r>
              <a:rPr lang="ru-RU" sz="2400" dirty="0" smtClean="0"/>
              <a:t>	</a:t>
            </a:r>
            <a:r>
              <a:rPr lang="ru-RU" sz="2400" b="1" dirty="0" smtClean="0"/>
              <a:t>Метод </a:t>
            </a:r>
            <a:r>
              <a:rPr lang="ru-RU" sz="2400" b="1" dirty="0" err="1"/>
              <a:t>зрівноваження</a:t>
            </a:r>
            <a:r>
              <a:rPr lang="ru-RU" sz="2400" dirty="0"/>
              <a:t>. Метод прямого </a:t>
            </a:r>
            <a:r>
              <a:rPr lang="ru-RU" sz="2400" dirty="0" err="1"/>
              <a:t>вимірювання</a:t>
            </a:r>
            <a:r>
              <a:rPr lang="ru-RU" sz="2400" dirty="0"/>
              <a:t> з </a:t>
            </a:r>
            <a:r>
              <a:rPr lang="ru-RU" sz="2400" dirty="0" err="1"/>
              <a:t>багаторазовим</a:t>
            </a:r>
            <a:r>
              <a:rPr lang="ru-RU" sz="2400" dirty="0"/>
              <a:t> </a:t>
            </a:r>
            <a:r>
              <a:rPr lang="ru-RU" sz="2400" dirty="0" err="1" smtClean="0"/>
              <a:t>порівнянням</a:t>
            </a:r>
            <a:r>
              <a:rPr lang="ru-RU" sz="2400" dirty="0" smtClean="0"/>
              <a:t> </a:t>
            </a:r>
            <a:r>
              <a:rPr lang="ru-RU" sz="2400" dirty="0" err="1"/>
              <a:t>вимірюваної</a:t>
            </a:r>
            <a:r>
              <a:rPr lang="ru-RU" sz="2400" dirty="0"/>
              <a:t> </a:t>
            </a:r>
            <a:r>
              <a:rPr lang="ru-RU" sz="2400" dirty="0" err="1" smtClean="0"/>
              <a:t>величини</a:t>
            </a:r>
            <a:r>
              <a:rPr lang="ru-RU" sz="2400" dirty="0" smtClean="0"/>
              <a:t> </a:t>
            </a:r>
            <a:r>
              <a:rPr lang="ru-RU" sz="2400" dirty="0"/>
              <a:t>та </a:t>
            </a:r>
            <a:r>
              <a:rPr lang="ru-RU" sz="2400" dirty="0" err="1" smtClean="0"/>
              <a:t>величини</a:t>
            </a:r>
            <a:r>
              <a:rPr lang="ru-RU" sz="2400" dirty="0"/>
              <a:t>, </a:t>
            </a:r>
            <a:r>
              <a:rPr lang="ru-RU" sz="2400" dirty="0" err="1"/>
              <a:t>що</a:t>
            </a:r>
            <a:r>
              <a:rPr lang="ru-RU" sz="2400" dirty="0"/>
              <a:t> </a:t>
            </a:r>
            <a:r>
              <a:rPr lang="ru-RU" sz="2400" dirty="0" err="1"/>
              <a:t>відтворюється</a:t>
            </a:r>
            <a:r>
              <a:rPr lang="ru-RU" sz="2400" dirty="0"/>
              <a:t> </a:t>
            </a:r>
            <a:r>
              <a:rPr lang="ru-RU" sz="2400" dirty="0" err="1" smtClean="0"/>
              <a:t>регульованою</a:t>
            </a:r>
            <a:r>
              <a:rPr lang="ru-RU" sz="2400" dirty="0" smtClean="0"/>
              <a:t> </a:t>
            </a:r>
            <a:r>
              <a:rPr lang="ru-RU" sz="2400" dirty="0" err="1"/>
              <a:t>мірою</a:t>
            </a:r>
            <a:r>
              <a:rPr lang="ru-RU" sz="2400" dirty="0"/>
              <a:t>, до </a:t>
            </a:r>
            <a:r>
              <a:rPr lang="ru-RU" sz="2400" dirty="0" err="1"/>
              <a:t>їх</a:t>
            </a:r>
            <a:r>
              <a:rPr lang="ru-RU" sz="2400" dirty="0"/>
              <a:t> </a:t>
            </a:r>
            <a:r>
              <a:rPr lang="ru-RU" sz="2400" dirty="0" err="1"/>
              <a:t>повного</a:t>
            </a:r>
            <a:r>
              <a:rPr lang="ru-RU" sz="2400" dirty="0"/>
              <a:t> </a:t>
            </a:r>
            <a:r>
              <a:rPr lang="ru-RU" sz="2400" dirty="0" err="1"/>
              <a:t>зрівноваження</a:t>
            </a:r>
            <a:r>
              <a:rPr lang="ru-RU" sz="2400" dirty="0" smtClean="0"/>
              <a:t>.</a:t>
            </a:r>
          </a:p>
          <a:p>
            <a:pPr algn="just"/>
            <a:endParaRPr lang="uk-UA" sz="2400" dirty="0"/>
          </a:p>
        </p:txBody>
      </p:sp>
    </p:spTree>
    <p:extLst>
      <p:ext uri="{BB962C8B-B14F-4D97-AF65-F5344CB8AC3E}">
        <p14:creationId xmlns:p14="http://schemas.microsoft.com/office/powerpoint/2010/main" val="12289289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778098"/>
          </a:xfrm>
        </p:spPr>
        <p:txBody>
          <a:bodyPr/>
          <a:lstStyle/>
          <a:p>
            <a:pPr algn="ctr"/>
            <a:r>
              <a:rPr lang="ru-RU" dirty="0" err="1"/>
              <a:t>Диференційний</a:t>
            </a:r>
            <a:r>
              <a:rPr lang="ru-RU" dirty="0"/>
              <a:t> метод</a:t>
            </a:r>
            <a:endParaRPr lang="uk-UA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1115616" y="1052736"/>
                <a:ext cx="7818072" cy="5544616"/>
              </a:xfrm>
            </p:spPr>
            <p:txBody>
              <a:bodyPr>
                <a:normAutofit/>
              </a:bodyPr>
              <a:lstStyle/>
              <a:p>
                <a:pPr marL="82296" indent="0" algn="just">
                  <a:buNone/>
                </a:pPr>
                <a:r>
                  <a:rPr lang="ru-RU" sz="2400" dirty="0" smtClean="0"/>
                  <a:t>	</a:t>
                </a:r>
                <a:r>
                  <a:rPr lang="ru-RU" sz="2400" b="1" dirty="0" err="1" smtClean="0"/>
                  <a:t>Диференційний</a:t>
                </a:r>
                <a:r>
                  <a:rPr lang="ru-RU" sz="2400" b="1" dirty="0" smtClean="0"/>
                  <a:t> </a:t>
                </a:r>
                <a:r>
                  <a:rPr lang="ru-RU" sz="2400" b="1" dirty="0"/>
                  <a:t>метод</a:t>
                </a:r>
                <a:r>
                  <a:rPr lang="ru-RU" sz="2400" dirty="0"/>
                  <a:t> (</a:t>
                </a:r>
                <a:r>
                  <a:rPr lang="ru-RU" sz="2400" dirty="0" err="1"/>
                  <a:t>різницевий</a:t>
                </a:r>
                <a:r>
                  <a:rPr lang="ru-RU" sz="2400" dirty="0"/>
                  <a:t> метод</a:t>
                </a:r>
                <a:r>
                  <a:rPr lang="ru-RU" sz="2400" dirty="0" smtClean="0"/>
                  <a:t>) - метод </a:t>
                </a:r>
                <a:r>
                  <a:rPr lang="ru-RU" sz="2400" dirty="0" err="1"/>
                  <a:t>вимірювання</a:t>
                </a:r>
                <a:r>
                  <a:rPr lang="ru-RU" sz="2400" dirty="0"/>
                  <a:t>, за </a:t>
                </a:r>
                <a:r>
                  <a:rPr lang="ru-RU" sz="2400" dirty="0" err="1" smtClean="0"/>
                  <a:t>яким</a:t>
                </a:r>
                <a:r>
                  <a:rPr lang="ru-RU" sz="2400" dirty="0" smtClean="0"/>
                  <a:t> </a:t>
                </a:r>
                <a:r>
                  <a:rPr lang="ru-RU" sz="2400" dirty="0"/>
                  <a:t>невелика </a:t>
                </a:r>
                <a:r>
                  <a:rPr lang="ru-RU" sz="2400" dirty="0" err="1"/>
                  <a:t>різниця</a:t>
                </a:r>
                <a:r>
                  <a:rPr lang="ru-RU" sz="2400" dirty="0"/>
                  <a:t> </a:t>
                </a:r>
                <a:r>
                  <a:rPr lang="ru-RU" sz="2400" dirty="0" err="1"/>
                  <a:t>між</a:t>
                </a:r>
                <a:r>
                  <a:rPr lang="ru-RU" sz="2400" dirty="0"/>
                  <a:t> </a:t>
                </a:r>
                <a:r>
                  <a:rPr lang="ru-RU" sz="2400" dirty="0" err="1"/>
                  <a:t>вимірюваною</a:t>
                </a:r>
                <a:r>
                  <a:rPr lang="ru-RU" sz="2400" dirty="0"/>
                  <a:t> величиною та </a:t>
                </a:r>
                <a:r>
                  <a:rPr lang="ru-RU" sz="2400" dirty="0" err="1"/>
                  <a:t>вихідною</a:t>
                </a:r>
                <a:r>
                  <a:rPr lang="ru-RU" sz="2400" dirty="0"/>
                  <a:t> </a:t>
                </a:r>
                <a:r>
                  <a:rPr lang="ru-RU" sz="2400" dirty="0" err="1" smtClean="0"/>
                  <a:t>велиЧиною</a:t>
                </a:r>
                <a:r>
                  <a:rPr lang="ru-RU" sz="2400" dirty="0" smtClean="0"/>
                  <a:t> </a:t>
                </a:r>
                <a:r>
                  <a:rPr lang="ru-RU" sz="2400" dirty="0" err="1"/>
                  <a:t>одноканальної</a:t>
                </a:r>
                <a:r>
                  <a:rPr lang="ru-RU" sz="2400" dirty="0"/>
                  <a:t>  </a:t>
                </a:r>
                <a:r>
                  <a:rPr lang="ru-RU" sz="2400" dirty="0" err="1"/>
                  <a:t>міри</a:t>
                </a:r>
                <a:r>
                  <a:rPr lang="ru-RU" sz="2400" dirty="0"/>
                  <a:t>  </a:t>
                </a:r>
                <a:r>
                  <a:rPr lang="ru-RU" sz="2400" dirty="0" err="1"/>
                  <a:t>вимірюється</a:t>
                </a:r>
                <a:r>
                  <a:rPr lang="ru-RU" sz="2400" dirty="0"/>
                  <a:t>  </a:t>
                </a:r>
                <a:r>
                  <a:rPr lang="ru-RU" sz="2400" dirty="0" err="1"/>
                  <a:t>відповідним</a:t>
                </a:r>
                <a:r>
                  <a:rPr lang="ru-RU" sz="2400" dirty="0"/>
                  <a:t>  </a:t>
                </a:r>
                <a:r>
                  <a:rPr lang="ru-RU" sz="2400" dirty="0" err="1"/>
                  <a:t>засобом</a:t>
                </a:r>
                <a:r>
                  <a:rPr lang="ru-RU" sz="2400" dirty="0"/>
                  <a:t>  </a:t>
                </a:r>
                <a:r>
                  <a:rPr lang="ru-RU" sz="2400" dirty="0" err="1" smtClean="0"/>
                  <a:t>вимірювання</a:t>
                </a:r>
                <a:r>
                  <a:rPr lang="ru-RU" sz="2400" dirty="0" smtClean="0"/>
                  <a:t>.</a:t>
                </a:r>
              </a:p>
              <a:p>
                <a:pPr marL="82296" indent="0" algn="just">
                  <a:buNone/>
                </a:pPr>
                <a:r>
                  <a:rPr lang="ru-RU" sz="2400" dirty="0"/>
                  <a:t>	</a:t>
                </a:r>
                <a:r>
                  <a:rPr lang="ru-RU" sz="2400" dirty="0" smtClean="0"/>
                  <a:t>В </a:t>
                </a:r>
                <a:r>
                  <a:rPr lang="ru-RU" sz="2400" dirty="0" err="1"/>
                  <a:t>загальному</a:t>
                </a:r>
                <a:r>
                  <a:rPr lang="ru-RU" sz="2400" dirty="0"/>
                  <a:t> </a:t>
                </a:r>
                <a:r>
                  <a:rPr lang="ru-RU" sz="2400" dirty="0" err="1"/>
                  <a:t>випадку</a:t>
                </a:r>
                <a:r>
                  <a:rPr lang="ru-RU" sz="2400" dirty="0"/>
                  <a:t> </a:t>
                </a:r>
                <a:r>
                  <a:rPr lang="ru-RU" sz="2400" dirty="0" err="1" smtClean="0"/>
                  <a:t>значення</a:t>
                </a:r>
                <a:r>
                  <a:rPr lang="ru-RU" sz="2400" dirty="0" smtClean="0"/>
                  <a:t> </a:t>
                </a:r>
                <a:r>
                  <a:rPr lang="ru-RU" sz="2400" dirty="0" err="1" smtClean="0"/>
                  <a:t>вимірюваної</a:t>
                </a:r>
                <a:r>
                  <a:rPr lang="ru-RU" sz="2400" dirty="0" smtClean="0"/>
                  <a:t> </a:t>
                </a:r>
                <a:r>
                  <a:rPr lang="ru-RU" sz="2400" dirty="0" err="1" smtClean="0"/>
                  <a:t>величини</a:t>
                </a:r>
                <a:r>
                  <a:rPr lang="ru-RU" sz="2400" dirty="0"/>
                  <a:t> Х </a:t>
                </a:r>
                <a:r>
                  <a:rPr lang="ru-RU" sz="2400" dirty="0" err="1"/>
                  <a:t>може</a:t>
                </a:r>
                <a:r>
                  <a:rPr lang="ru-RU" sz="2400" dirty="0"/>
                  <a:t> </a:t>
                </a:r>
                <a:r>
                  <a:rPr lang="ru-RU" sz="2400" dirty="0" err="1"/>
                  <a:t>відрізнятися</a:t>
                </a:r>
                <a:r>
                  <a:rPr lang="ru-RU" sz="2400" dirty="0"/>
                  <a:t> </a:t>
                </a:r>
                <a:r>
                  <a:rPr lang="ru-RU" sz="2400" dirty="0" err="1"/>
                  <a:t>від</a:t>
                </a:r>
                <a:r>
                  <a:rPr lang="ru-RU" sz="2400" dirty="0"/>
                  <a:t> </a:t>
                </a:r>
                <a:r>
                  <a:rPr lang="ru-RU" sz="2400" dirty="0" err="1"/>
                  <a:t>величини</a:t>
                </a:r>
                <a:r>
                  <a:rPr lang="ru-RU" sz="2400" dirty="0"/>
                  <a:t> X</a:t>
                </a:r>
                <a:r>
                  <a:rPr lang="ru-RU" sz="2400" baseline="-25000" dirty="0"/>
                  <a:t>N</a:t>
                </a:r>
                <a:r>
                  <a:rPr lang="ru-RU" sz="2400" dirty="0"/>
                  <a:t>, </a:t>
                </a:r>
                <a:r>
                  <a:rPr lang="ru-RU" sz="2400" dirty="0" err="1"/>
                  <a:t>що</a:t>
                </a:r>
                <a:r>
                  <a:rPr lang="ru-RU" sz="2400" dirty="0"/>
                  <a:t> </a:t>
                </a:r>
                <a:r>
                  <a:rPr lang="ru-RU" sz="2400" dirty="0" err="1"/>
                  <a:t>відтворює</a:t>
                </a:r>
                <a:r>
                  <a:rPr lang="ru-RU" sz="2400" dirty="0"/>
                  <a:t> </a:t>
                </a:r>
                <a:r>
                  <a:rPr lang="ru-RU" sz="2400" dirty="0" err="1"/>
                  <a:t>міра</a:t>
                </a:r>
                <a:r>
                  <a:rPr lang="ru-RU" sz="2400" dirty="0"/>
                  <a:t> </a:t>
                </a:r>
                <a:r>
                  <a:rPr lang="ru-RU" sz="2400" dirty="0" smtClean="0"/>
                  <a:t>М.</a:t>
                </a:r>
              </a:p>
              <a:p>
                <a:pPr marL="82296" indent="0" algn="just">
                  <a:buNone/>
                </a:pPr>
                <a:r>
                  <a:rPr lang="ru-RU" sz="2400" dirty="0" smtClean="0"/>
                  <a:t>	</a:t>
                </a:r>
                <a:r>
                  <a:rPr lang="ru-RU" sz="2400" dirty="0" err="1" smtClean="0"/>
                  <a:t>Тоді</a:t>
                </a:r>
                <a:r>
                  <a:rPr lang="ru-RU" sz="2400" dirty="0" smtClean="0"/>
                  <a:t> </a:t>
                </a:r>
                <a:r>
                  <a:rPr lang="ru-RU" sz="2400" dirty="0" err="1"/>
                  <a:t>різницю</a:t>
                </a:r>
                <a:r>
                  <a:rPr lang="ru-RU" sz="2400" dirty="0"/>
                  <a:t>  </a:t>
                </a:r>
                <a:r>
                  <a:rPr lang="el-GR" sz="2400" dirty="0"/>
                  <a:t>Δ</a:t>
                </a:r>
                <a:r>
                  <a:rPr lang="en-US" sz="2400" dirty="0"/>
                  <a:t>X= X− X</a:t>
                </a:r>
                <a:r>
                  <a:rPr lang="en-US" sz="2400" baseline="-25000" dirty="0"/>
                  <a:t>N</a:t>
                </a:r>
                <a:r>
                  <a:rPr lang="en-US" sz="2400" dirty="0"/>
                  <a:t> (</a:t>
                </a:r>
                <a:r>
                  <a:rPr lang="ru-RU" sz="2400" dirty="0" err="1"/>
                  <a:t>вихід</a:t>
                </a:r>
                <a:r>
                  <a:rPr lang="ru-RU" sz="2400" dirty="0"/>
                  <a:t> компаратора ПП) </a:t>
                </a:r>
                <a:r>
                  <a:rPr lang="ru-RU" sz="2400" dirty="0" err="1"/>
                  <a:t>вимірюють</a:t>
                </a:r>
                <a:r>
                  <a:rPr lang="ru-RU" sz="2400" dirty="0"/>
                  <a:t> за </a:t>
                </a:r>
                <a:r>
                  <a:rPr lang="ru-RU" sz="2400" dirty="0" err="1" smtClean="0"/>
                  <a:t>допомогою</a:t>
                </a:r>
                <a:r>
                  <a:rPr lang="ru-RU" sz="2400" dirty="0" smtClean="0"/>
                  <a:t> </a:t>
                </a:r>
                <a:r>
                  <a:rPr lang="ru-RU" sz="2400" dirty="0" err="1"/>
                  <a:t>засобу</a:t>
                </a:r>
                <a:r>
                  <a:rPr lang="ru-RU" sz="2400" dirty="0"/>
                  <a:t> </a:t>
                </a:r>
                <a:r>
                  <a:rPr lang="ru-RU" sz="2400" dirty="0" err="1"/>
                  <a:t>вимірювання</a:t>
                </a:r>
                <a:r>
                  <a:rPr lang="ru-RU" sz="2400" dirty="0"/>
                  <a:t> ВП, а  </a:t>
                </a:r>
                <a:r>
                  <a:rPr lang="ru-RU" sz="2400" dirty="0" err="1"/>
                  <a:t>значення</a:t>
                </a:r>
                <a:r>
                  <a:rPr lang="ru-RU" sz="2400" dirty="0"/>
                  <a:t>  </a:t>
                </a:r>
                <a:r>
                  <a:rPr lang="ru-RU" sz="2400" dirty="0" err="1"/>
                  <a:t>невідомої</a:t>
                </a:r>
                <a:r>
                  <a:rPr lang="ru-RU" sz="2400" dirty="0"/>
                  <a:t> </a:t>
                </a:r>
                <a:r>
                  <a:rPr lang="ru-RU" sz="2400" dirty="0" err="1"/>
                  <a:t>величини</a:t>
                </a:r>
                <a:r>
                  <a:rPr lang="ru-RU" sz="2400" dirty="0"/>
                  <a:t> </a:t>
                </a:r>
                <a:r>
                  <a:rPr lang="ru-RU" sz="2400" dirty="0" err="1" smtClean="0"/>
                  <a:t>визначається</a:t>
                </a:r>
                <a:endParaRPr lang="ru-RU" sz="2400" dirty="0" smtClean="0"/>
              </a:p>
              <a:p>
                <a:pPr marL="82296" indent="0" algn="just">
                  <a:buNone/>
                </a:pPr>
                <a:endParaRPr lang="ru-RU" sz="2400" dirty="0"/>
              </a:p>
              <a:p>
                <a:pPr marL="82296" indent="0" algn="just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𝑋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𝑋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𝑁</m:t>
                          </m:r>
                        </m:sub>
                      </m:sSub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∆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𝑋</m:t>
                      </m:r>
                      <m:d>
                        <m:dPr>
                          <m:begChr m:val="|"/>
                          <m:endChr m:val=""/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sSub>
                                  <m:sSubPr>
                                    <m:ctrlPr>
                                      <a:rPr lang="en-US" sz="24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4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𝑋</m:t>
                                    </m:r>
                                  </m:e>
                                  <m:sub>
                                    <m:r>
                                      <a:rPr lang="en-US" sz="24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𝑁</m:t>
                                    </m:r>
                                  </m:sub>
                                </m:sSub>
                                <m:r>
                                  <m:rPr>
                                    <m:brk m:alnAt="7"/>
                                  </m:rPr>
                                  <a:rPr lang="en-US" sz="2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𝑐𝑜𝑛𝑠𝑡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∆</m:t>
                                </m:r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𝑋</m:t>
                                </m:r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𝑣𝑎𝑟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ru-RU" sz="2400" dirty="0"/>
              </a:p>
              <a:p>
                <a:pPr algn="just"/>
                <a:endParaRPr lang="uk-UA" sz="2400" dirty="0"/>
              </a:p>
            </p:txBody>
          </p:sp>
        </mc:Choice>
        <mc:Fallback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115616" y="1052736"/>
                <a:ext cx="7818072" cy="5544616"/>
              </a:xfrm>
              <a:blipFill rotWithShape="0">
                <a:blip r:embed="rId2"/>
                <a:stretch>
                  <a:fillRect l="-78" t="-880" r="-1169" b="-44774"/>
                </a:stretch>
              </a:blipFill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03447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200" dirty="0" err="1" smtClean="0"/>
              <a:t>Загальний</a:t>
            </a:r>
            <a:r>
              <a:rPr lang="ru-RU" sz="3200" dirty="0" smtClean="0"/>
              <a:t> </a:t>
            </a:r>
            <a:r>
              <a:rPr lang="ru-RU" sz="3200" dirty="0" err="1" smtClean="0"/>
              <a:t>випадок</a:t>
            </a:r>
            <a:r>
              <a:rPr lang="ru-RU" sz="3200" dirty="0" smtClean="0"/>
              <a:t> </a:t>
            </a:r>
            <a:r>
              <a:rPr lang="ru-RU" sz="3200" dirty="0" err="1" smtClean="0"/>
              <a:t>диференційного</a:t>
            </a:r>
            <a:r>
              <a:rPr lang="ru-RU" sz="3200" dirty="0" smtClean="0"/>
              <a:t> методу</a:t>
            </a:r>
            <a:endParaRPr lang="uk-UA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uk-UA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32628" y="1772816"/>
            <a:ext cx="7654348" cy="40875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3415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116632"/>
            <a:ext cx="7498080" cy="792088"/>
          </a:xfrm>
        </p:spPr>
        <p:txBody>
          <a:bodyPr>
            <a:normAutofit/>
          </a:bodyPr>
          <a:lstStyle/>
          <a:p>
            <a:pPr algn="ctr"/>
            <a:r>
              <a:rPr lang="ru-RU" sz="3600" dirty="0" err="1" smtClean="0"/>
              <a:t>Нульовий</a:t>
            </a:r>
            <a:r>
              <a:rPr lang="ru-RU" sz="3600" dirty="0" smtClean="0"/>
              <a:t> </a:t>
            </a:r>
            <a:r>
              <a:rPr lang="ru-RU" sz="3600" dirty="0" err="1" smtClean="0"/>
              <a:t>різницевий</a:t>
            </a:r>
            <a:r>
              <a:rPr lang="ru-RU" sz="3600" dirty="0" smtClean="0"/>
              <a:t> </a:t>
            </a:r>
            <a:r>
              <a:rPr lang="ru-RU" sz="3600" dirty="0"/>
              <a:t>метод</a:t>
            </a:r>
            <a:endParaRPr lang="uk-UA" sz="36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1187624" y="908720"/>
                <a:ext cx="7746064" cy="5339680"/>
              </a:xfrm>
            </p:spPr>
            <p:txBody>
              <a:bodyPr>
                <a:normAutofit/>
              </a:bodyPr>
              <a:lstStyle/>
              <a:p>
                <a:pPr marL="82296" indent="0" algn="just">
                  <a:buNone/>
                </a:pPr>
                <a:r>
                  <a:rPr lang="en-US" sz="2400" dirty="0" smtClean="0">
                    <a:latin typeface="Corbel" panose="020B0503020204020204" pitchFamily="34" charset="0"/>
                  </a:rPr>
                  <a:t>	</a:t>
                </a:r>
                <a:r>
                  <a:rPr lang="uk-UA" sz="2400" dirty="0" smtClean="0">
                    <a:latin typeface="Corbel" panose="020B0503020204020204" pitchFamily="34" charset="0"/>
                  </a:rPr>
                  <a:t>Окремим </a:t>
                </a:r>
                <a:r>
                  <a:rPr lang="uk-UA" sz="2400" dirty="0">
                    <a:latin typeface="Corbel" panose="020B0503020204020204" pitchFamily="34" charset="0"/>
                  </a:rPr>
                  <a:t>випадком диференційного методу є нульовий. В </a:t>
                </a:r>
                <a:r>
                  <a:rPr lang="uk-UA" sz="2400" dirty="0" smtClean="0">
                    <a:latin typeface="Corbel" panose="020B0503020204020204" pitchFamily="34" charset="0"/>
                  </a:rPr>
                  <a:t>нульовому </a:t>
                </a:r>
                <a:r>
                  <a:rPr lang="uk-UA" sz="2400" dirty="0">
                    <a:latin typeface="Corbel" panose="020B0503020204020204" pitchFamily="34" charset="0"/>
                  </a:rPr>
                  <a:t>мето  мірою величину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US" sz="2400" i="1" baseline="-25000" dirty="0">
                        <a:latin typeface="Cambria Math" panose="02040503050406030204" pitchFamily="18" charset="0"/>
                      </a:rPr>
                      <m:t>𝑁</m:t>
                    </m:r>
                  </m:oMath>
                </a14:m>
                <a:r>
                  <a:rPr lang="en-US" sz="2400" dirty="0">
                    <a:latin typeface="Corbel" panose="020B0503020204020204" pitchFamily="34" charset="0"/>
                  </a:rPr>
                  <a:t> </a:t>
                </a:r>
                <a:r>
                  <a:rPr lang="uk-UA" sz="2400" dirty="0">
                    <a:latin typeface="Corbel" panose="020B0503020204020204" pitchFamily="34" charset="0"/>
                  </a:rPr>
                  <a:t>роблять регульованою, а </a:t>
                </a:r>
                <a:r>
                  <a:rPr lang="uk-UA" sz="2400" dirty="0" smtClean="0">
                    <a:latin typeface="Corbel" panose="020B0503020204020204" pitchFamily="34" charset="0"/>
                  </a:rPr>
                  <a:t>різницю 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sz="2400" i="0" dirty="0" smtClean="0">
                        <a:latin typeface="Cambria Math" panose="02040503050406030204" pitchFamily="18" charset="0"/>
                      </a:rPr>
                      <m:t>Δ</m:t>
                    </m:r>
                    <m:r>
                      <a:rPr lang="en-US" sz="2400" i="1" dirty="0"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US" sz="2400" i="1" dirty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400" i="1" dirty="0"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US" sz="2400" i="1" dirty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2400" i="1" dirty="0">
                        <a:latin typeface="Cambria Math" panose="02040503050406030204" pitchFamily="18" charset="0"/>
                      </a:rPr>
                      <m:t>𝑋𝑁</m:t>
                    </m:r>
                    <m:r>
                      <a:rPr lang="en-US" sz="2400" i="1" dirty="0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US" sz="2400" dirty="0" smtClean="0">
                    <a:latin typeface="Corbel" panose="020B0503020204020204" pitchFamily="34" charset="0"/>
                  </a:rPr>
                  <a:t> </a:t>
                </a:r>
                <a:r>
                  <a:rPr lang="uk-UA" sz="2400" dirty="0">
                    <a:latin typeface="Corbel" panose="020B0503020204020204" pitchFamily="34" charset="0"/>
                  </a:rPr>
                  <a:t>доводять до нуля. Високочутливий засіб </a:t>
                </a:r>
                <a:r>
                  <a:rPr lang="uk-UA" sz="2400" dirty="0" smtClean="0">
                    <a:latin typeface="Corbel" panose="020B0503020204020204" pitchFamily="34" charset="0"/>
                  </a:rPr>
                  <a:t>вимірювання нуль-індикатор в  цьому методі  </a:t>
                </a:r>
                <a:r>
                  <a:rPr lang="uk-UA" sz="2400" dirty="0">
                    <a:latin typeface="Corbel" panose="020B0503020204020204" pitchFamily="34" charset="0"/>
                  </a:rPr>
                  <a:t>фіксує  момент  </a:t>
                </a:r>
                <a:r>
                  <a:rPr lang="uk-UA" sz="2400" dirty="0" smtClean="0">
                    <a:latin typeface="Corbel" panose="020B0503020204020204" pitchFamily="34" charset="0"/>
                  </a:rPr>
                  <a:t>рівності</a:t>
                </a:r>
                <a:r>
                  <a:rPr lang="en-US" sz="2400" dirty="0">
                    <a:latin typeface="Corbel" panose="020B0503020204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US" sz="2400" i="1" dirty="0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400" i="1" dirty="0" smtClean="0">
                        <a:latin typeface="Cambria Math" panose="02040503050406030204" pitchFamily="18" charset="0"/>
                      </a:rPr>
                      <m:t>𝑋𝑁</m:t>
                    </m:r>
                  </m:oMath>
                </a14:m>
                <a:endParaRPr lang="en-US" sz="2400" baseline="-25000" dirty="0" smtClean="0">
                  <a:latin typeface="Corbel" panose="020B0503020204020204" pitchFamily="34" charset="0"/>
                </a:endParaRPr>
              </a:p>
              <a:p>
                <a:pPr marL="82296" indent="0" algn="just">
                  <a:buNone/>
                </a:pPr>
                <a:r>
                  <a:rPr lang="en-US" sz="2400" dirty="0" smtClean="0">
                    <a:latin typeface="Corbel" panose="020B0503020204020204" pitchFamily="34" charset="0"/>
                  </a:rPr>
                  <a:t>	</a:t>
                </a:r>
                <a:r>
                  <a:rPr lang="ru-RU" sz="2400" dirty="0" smtClean="0">
                    <a:latin typeface="Corbel" panose="020B0503020204020204" pitchFamily="34" charset="0"/>
                  </a:rPr>
                  <a:t>Прикладами </a:t>
                </a:r>
                <a:r>
                  <a:rPr lang="ru-RU" sz="2400" dirty="0" err="1">
                    <a:latin typeface="Corbel" panose="020B0503020204020204" pitchFamily="34" charset="0"/>
                  </a:rPr>
                  <a:t>застосування</a:t>
                </a:r>
                <a:r>
                  <a:rPr lang="ru-RU" sz="2400" dirty="0">
                    <a:latin typeface="Corbel" panose="020B0503020204020204" pitchFamily="34" charset="0"/>
                  </a:rPr>
                  <a:t> </a:t>
                </a:r>
                <a:r>
                  <a:rPr lang="ru-RU" sz="2400" dirty="0" err="1">
                    <a:latin typeface="Corbel" panose="020B0503020204020204" pitchFamily="34" charset="0"/>
                  </a:rPr>
                  <a:t>нульового</a:t>
                </a:r>
                <a:r>
                  <a:rPr lang="ru-RU" sz="2400" dirty="0">
                    <a:latin typeface="Corbel" panose="020B0503020204020204" pitchFamily="34" charset="0"/>
                  </a:rPr>
                  <a:t> методу є </a:t>
                </a:r>
                <a:r>
                  <a:rPr lang="ru-RU" sz="2400" dirty="0" err="1">
                    <a:latin typeface="Corbel" panose="020B0503020204020204" pitchFamily="34" charset="0"/>
                  </a:rPr>
                  <a:t>вимірювання</a:t>
                </a:r>
                <a:r>
                  <a:rPr lang="ru-RU" sz="2400" dirty="0">
                    <a:latin typeface="Corbel" panose="020B0503020204020204" pitchFamily="34" charset="0"/>
                  </a:rPr>
                  <a:t> </a:t>
                </a:r>
                <a:r>
                  <a:rPr lang="ru-RU" sz="2400" dirty="0" err="1" smtClean="0">
                    <a:latin typeface="Corbel" panose="020B0503020204020204" pitchFamily="34" charset="0"/>
                  </a:rPr>
                  <a:t>параметрів</a:t>
                </a:r>
                <a:r>
                  <a:rPr lang="ru-RU" sz="2400" dirty="0" smtClean="0">
                    <a:latin typeface="Corbel" panose="020B0503020204020204" pitchFamily="34" charset="0"/>
                  </a:rPr>
                  <a:t>  </a:t>
                </a:r>
                <a:r>
                  <a:rPr lang="ru-RU" sz="2400" dirty="0" err="1">
                    <a:latin typeface="Corbel" panose="020B0503020204020204" pitchFamily="34" charset="0"/>
                  </a:rPr>
                  <a:t>електричного</a:t>
                </a:r>
                <a:r>
                  <a:rPr lang="ru-RU" sz="2400" dirty="0">
                    <a:latin typeface="Corbel" panose="020B0503020204020204" pitchFamily="34" charset="0"/>
                  </a:rPr>
                  <a:t>  кола  </a:t>
                </a:r>
                <a:r>
                  <a:rPr lang="ru-RU" sz="2400" dirty="0" err="1">
                    <a:latin typeface="Corbel" panose="020B0503020204020204" pitchFamily="34" charset="0"/>
                  </a:rPr>
                  <a:t>мостовими</a:t>
                </a:r>
                <a:r>
                  <a:rPr lang="ru-RU" sz="2400" dirty="0">
                    <a:latin typeface="Corbel" panose="020B0503020204020204" pitchFamily="34" charset="0"/>
                  </a:rPr>
                  <a:t>  схемами,  </a:t>
                </a:r>
                <a:r>
                  <a:rPr lang="ru-RU" sz="2400" dirty="0" err="1">
                    <a:latin typeface="Corbel" panose="020B0503020204020204" pitchFamily="34" charset="0"/>
                  </a:rPr>
                  <a:t>вимірювання</a:t>
                </a:r>
                <a:r>
                  <a:rPr lang="ru-RU" sz="2400" dirty="0">
                    <a:latin typeface="Corbel" panose="020B0503020204020204" pitchFamily="34" charset="0"/>
                  </a:rPr>
                  <a:t>  </a:t>
                </a:r>
                <a:r>
                  <a:rPr lang="ru-RU" sz="2400" dirty="0" err="1">
                    <a:latin typeface="Corbel" panose="020B0503020204020204" pitchFamily="34" charset="0"/>
                  </a:rPr>
                  <a:t>напруги</a:t>
                </a:r>
                <a:r>
                  <a:rPr lang="ru-RU" sz="2400" dirty="0">
                    <a:latin typeface="Corbel" panose="020B0503020204020204" pitchFamily="34" charset="0"/>
                  </a:rPr>
                  <a:t>, </a:t>
                </a:r>
                <a:r>
                  <a:rPr lang="ru-RU" sz="2400" dirty="0" smtClean="0">
                    <a:latin typeface="Corbel" panose="020B0503020204020204" pitchFamily="34" charset="0"/>
                  </a:rPr>
                  <a:t>Е.Р.С., </a:t>
                </a:r>
                <a:r>
                  <a:rPr lang="ru-RU" sz="2400" dirty="0">
                    <a:latin typeface="Corbel" panose="020B0503020204020204" pitchFamily="34" charset="0"/>
                  </a:rPr>
                  <a:t>струму компенсатором та </a:t>
                </a:r>
                <a:r>
                  <a:rPr lang="ru-RU" sz="2400" dirty="0" err="1">
                    <a:latin typeface="Corbel" panose="020B0503020204020204" pitchFamily="34" charset="0"/>
                  </a:rPr>
                  <a:t>ін</a:t>
                </a:r>
                <a:r>
                  <a:rPr lang="ru-RU" sz="2400" dirty="0">
                    <a:latin typeface="Corbel" panose="020B0503020204020204" pitchFamily="34" charset="0"/>
                  </a:rPr>
                  <a:t>. </a:t>
                </a:r>
              </a:p>
              <a:p>
                <a:pPr marL="82296" indent="0" algn="just">
                  <a:buNone/>
                </a:pPr>
                <a:endParaRPr lang="uk-UA" sz="2400" baseline="-25000" dirty="0">
                  <a:latin typeface="Corbel" panose="020B0503020204020204" pitchFamily="34" charset="0"/>
                </a:endParaRPr>
              </a:p>
            </p:txBody>
          </p:sp>
        </mc:Choice>
        <mc:Fallback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187624" y="908720"/>
                <a:ext cx="7746064" cy="5339680"/>
              </a:xfrm>
              <a:blipFill rotWithShape="0">
                <a:blip r:embed="rId2"/>
                <a:stretch>
                  <a:fillRect l="-157" t="-913" r="-1180"/>
                </a:stretch>
              </a:blipFill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01150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 dirty="0" err="1"/>
              <a:t>Нульовий</a:t>
            </a:r>
            <a:r>
              <a:rPr lang="ru-RU" sz="3600" dirty="0"/>
              <a:t> </a:t>
            </a:r>
            <a:r>
              <a:rPr lang="ru-RU" sz="3600" dirty="0" err="1"/>
              <a:t>різницевий</a:t>
            </a:r>
            <a:r>
              <a:rPr lang="ru-RU" sz="3600" dirty="0"/>
              <a:t> метод</a:t>
            </a:r>
            <a:endParaRPr lang="uk-UA" sz="3600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03822" y="2295719"/>
            <a:ext cx="5961905" cy="3104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910147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51000" t="-20000" r="2000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B6E2BC06-38B5-430F-AB2C-EFE20583E55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Презентация учебного курса общие сведения</Template>
  <TotalTime>0</TotalTime>
  <Words>57</Words>
  <Application>Microsoft Office PowerPoint</Application>
  <PresentationFormat>Экран (4:3)</PresentationFormat>
  <Paragraphs>41</Paragraphs>
  <Slides>12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9" baseType="lpstr">
      <vt:lpstr>Calibri</vt:lpstr>
      <vt:lpstr>Cambria Math</vt:lpstr>
      <vt:lpstr>Corbel</vt:lpstr>
      <vt:lpstr>Gill Sans MT</vt:lpstr>
      <vt:lpstr>Verdana</vt:lpstr>
      <vt:lpstr>Wingdings 2</vt:lpstr>
      <vt:lpstr>Солнцестояние</vt:lpstr>
      <vt:lpstr>Основи метрології</vt:lpstr>
      <vt:lpstr>Методи вимірювань</vt:lpstr>
      <vt:lpstr>Метод зіставлення</vt:lpstr>
      <vt:lpstr>Метод одного збігу</vt:lpstr>
      <vt:lpstr>Метод подвійного збігу Метод зрівноваження</vt:lpstr>
      <vt:lpstr>Диференційний метод</vt:lpstr>
      <vt:lpstr>Загальний випадок диференційного методу</vt:lpstr>
      <vt:lpstr>Нульовий різницевий метод</vt:lpstr>
      <vt:lpstr>Нульовий різницевий метод</vt:lpstr>
      <vt:lpstr>Метод  заміщення</vt:lpstr>
      <vt:lpstr>Метод заміщення</vt:lpstr>
      <vt:lpstr>Метод заміщення</vt:lpstr>
    </vt:vector>
  </TitlesOfParts>
  <Manager/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2015-01-05T10:06:48Z</dcterms:created>
  <dcterms:modified xsi:type="dcterms:W3CDTF">2015-01-20T18:13:35Z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TC100822959990</vt:lpwstr>
  </property>
</Properties>
</file>