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392FC-F2B1-4E0B-BB81-60E94EF7AE93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88B64-9FCD-4B4B-9124-E226045076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392FC-F2B1-4E0B-BB81-60E94EF7AE93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88B64-9FCD-4B4B-9124-E226045076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392FC-F2B1-4E0B-BB81-60E94EF7AE93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88B64-9FCD-4B4B-9124-E226045076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392FC-F2B1-4E0B-BB81-60E94EF7AE93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88B64-9FCD-4B4B-9124-E226045076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392FC-F2B1-4E0B-BB81-60E94EF7AE93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88B64-9FCD-4B4B-9124-E226045076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392FC-F2B1-4E0B-BB81-60E94EF7AE93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88B64-9FCD-4B4B-9124-E226045076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392FC-F2B1-4E0B-BB81-60E94EF7AE93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88B64-9FCD-4B4B-9124-E226045076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392FC-F2B1-4E0B-BB81-60E94EF7AE93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88B64-9FCD-4B4B-9124-E226045076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392FC-F2B1-4E0B-BB81-60E94EF7AE93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88B64-9FCD-4B4B-9124-E226045076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392FC-F2B1-4E0B-BB81-60E94EF7AE93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88B64-9FCD-4B4B-9124-E226045076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392FC-F2B1-4E0B-BB81-60E94EF7AE93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88B64-9FCD-4B4B-9124-E226045076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392FC-F2B1-4E0B-BB81-60E94EF7AE93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88B64-9FCD-4B4B-9124-E226045076F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002060"/>
                </a:solidFill>
              </a:rPr>
              <a:t>Морфологія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Лекція 3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err="1" smtClean="0">
                <a:solidFill>
                  <a:srgbClr val="002060"/>
                </a:solidFill>
              </a:rPr>
              <a:t>Зв</a:t>
            </a:r>
            <a:r>
              <a:rPr lang="en-US" sz="2800" dirty="0" smtClean="0">
                <a:solidFill>
                  <a:srgbClr val="002060"/>
                </a:solidFill>
              </a:rPr>
              <a:t>’</a:t>
            </a:r>
            <a:r>
              <a:rPr lang="uk-UA" sz="2800" dirty="0" err="1" smtClean="0">
                <a:solidFill>
                  <a:srgbClr val="002060"/>
                </a:solidFill>
              </a:rPr>
              <a:t>язані</a:t>
            </a:r>
            <a:r>
              <a:rPr lang="uk-UA" sz="2800" dirty="0" smtClean="0">
                <a:solidFill>
                  <a:srgbClr val="002060"/>
                </a:solidFill>
              </a:rPr>
              <a:t> морфеми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i="1" dirty="0" smtClean="0">
                <a:solidFill>
                  <a:srgbClr val="C00000"/>
                </a:solidFill>
              </a:rPr>
              <a:t>префікс</a:t>
            </a:r>
          </a:p>
          <a:p>
            <a:r>
              <a:rPr lang="uk-UA" i="1" dirty="0" smtClean="0">
                <a:solidFill>
                  <a:srgbClr val="C00000"/>
                </a:solidFill>
              </a:rPr>
              <a:t>суфікс                 АФІКСИ</a:t>
            </a:r>
          </a:p>
          <a:p>
            <a:r>
              <a:rPr lang="uk-UA" i="1" dirty="0" smtClean="0">
                <a:solidFill>
                  <a:srgbClr val="C00000"/>
                </a:solidFill>
              </a:rPr>
              <a:t>інфікс</a:t>
            </a:r>
          </a:p>
          <a:p>
            <a:pPr>
              <a:buNone/>
            </a:pPr>
            <a:r>
              <a:rPr lang="uk-UA" dirty="0" smtClean="0"/>
              <a:t>В </a:t>
            </a:r>
            <a:r>
              <a:rPr lang="uk-UA" dirty="0"/>
              <a:t>тагальській мові на Філіппінах: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інфікс </a:t>
            </a:r>
            <a:r>
              <a:rPr lang="uk-UA" dirty="0">
                <a:solidFill>
                  <a:srgbClr val="002060"/>
                </a:solidFill>
              </a:rPr>
              <a:t>–in- </a:t>
            </a:r>
            <a:r>
              <a:rPr lang="uk-UA" dirty="0"/>
              <a:t>зі значенням минулого часу:</a:t>
            </a:r>
            <a:endParaRPr lang="ru-RU" dirty="0"/>
          </a:p>
          <a:p>
            <a:pPr>
              <a:buNone/>
            </a:pPr>
            <a:r>
              <a:rPr lang="en-US" dirty="0" err="1">
                <a:solidFill>
                  <a:srgbClr val="002060"/>
                </a:solidFill>
              </a:rPr>
              <a:t>ib</a:t>
            </a:r>
            <a:r>
              <a:rPr lang="uk-UA" dirty="0">
                <a:solidFill>
                  <a:srgbClr val="002060"/>
                </a:solidFill>
              </a:rPr>
              <a:t>-</a:t>
            </a:r>
            <a:r>
              <a:rPr lang="en-US" dirty="0">
                <a:solidFill>
                  <a:srgbClr val="002060"/>
                </a:solidFill>
              </a:rPr>
              <a:t>in</a:t>
            </a:r>
            <a:r>
              <a:rPr lang="uk-UA" dirty="0">
                <a:solidFill>
                  <a:srgbClr val="002060"/>
                </a:solidFill>
              </a:rPr>
              <a:t>-</a:t>
            </a:r>
            <a:r>
              <a:rPr lang="en-US" dirty="0" err="1">
                <a:solidFill>
                  <a:srgbClr val="002060"/>
                </a:solidFill>
              </a:rPr>
              <a:t>igay</a:t>
            </a:r>
            <a:r>
              <a:rPr lang="uk-UA" dirty="0">
                <a:solidFill>
                  <a:srgbClr val="002060"/>
                </a:solidFill>
              </a:rPr>
              <a:t> </a:t>
            </a:r>
            <a:r>
              <a:rPr lang="uk-UA" dirty="0" smtClean="0">
                <a:solidFill>
                  <a:srgbClr val="002060"/>
                </a:solidFill>
              </a:rPr>
              <a:t> </a:t>
            </a:r>
            <a:r>
              <a:rPr lang="uk-UA" dirty="0" smtClean="0"/>
              <a:t>«</a:t>
            </a:r>
            <a:r>
              <a:rPr lang="uk-UA" dirty="0" smtClean="0"/>
              <a:t>дав</a:t>
            </a:r>
            <a:r>
              <a:rPr lang="uk-UA" dirty="0"/>
              <a:t>» / </a:t>
            </a:r>
            <a:r>
              <a:rPr lang="uk-UA" dirty="0" err="1">
                <a:solidFill>
                  <a:srgbClr val="002060"/>
                </a:solidFill>
              </a:rPr>
              <a:t>ibigay</a:t>
            </a:r>
            <a:r>
              <a:rPr lang="uk-UA" dirty="0"/>
              <a:t> «давати</a:t>
            </a:r>
            <a:r>
              <a:rPr lang="uk-UA" dirty="0" smtClean="0"/>
              <a:t>».</a:t>
            </a:r>
            <a:endParaRPr lang="ru-RU" dirty="0"/>
          </a:p>
          <a:p>
            <a:pPr>
              <a:buNone/>
            </a:pPr>
            <a:endParaRPr lang="uk-UA" i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endParaRPr lang="uk-UA" i="1" dirty="0">
              <a:solidFill>
                <a:srgbClr val="C00000"/>
              </a:solidFill>
            </a:endParaRPr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2987824" y="1700808"/>
            <a:ext cx="288032" cy="151216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/>
              <a:t>Морфема може мати вільний та зв’язаний </a:t>
            </a:r>
            <a:r>
              <a:rPr lang="uk-UA" dirty="0" err="1"/>
              <a:t>аломорфи</a:t>
            </a:r>
            <a:r>
              <a:rPr lang="uk-UA" dirty="0"/>
              <a:t>:</a:t>
            </a:r>
            <a:endParaRPr lang="ru-RU" dirty="0"/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not</a:t>
            </a:r>
            <a:r>
              <a:rPr lang="en-US" dirty="0"/>
              <a:t> </a:t>
            </a:r>
            <a:r>
              <a:rPr lang="uk-UA" dirty="0"/>
              <a:t>має </a:t>
            </a:r>
            <a:r>
              <a:rPr lang="ru-RU" dirty="0" err="1"/>
              <a:t>вільн</a:t>
            </a:r>
            <a:r>
              <a:rPr lang="uk-UA" dirty="0"/>
              <a:t>у форму </a:t>
            </a:r>
            <a:r>
              <a:rPr lang="uk-UA" dirty="0">
                <a:solidFill>
                  <a:srgbClr val="FF0000"/>
                </a:solidFill>
              </a:rPr>
              <a:t>/n</a:t>
            </a:r>
            <a:r>
              <a:rPr lang="en-US" dirty="0" err="1">
                <a:solidFill>
                  <a:srgbClr val="FF0000"/>
                </a:solidFill>
              </a:rPr>
              <a:t>ɒt</a:t>
            </a:r>
            <a:r>
              <a:rPr lang="en-US" dirty="0">
                <a:solidFill>
                  <a:srgbClr val="FF0000"/>
                </a:solidFill>
              </a:rPr>
              <a:t>/ </a:t>
            </a:r>
            <a:endParaRPr lang="uk-UA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та </a:t>
            </a:r>
            <a:r>
              <a:rPr lang="ru-RU" dirty="0" err="1"/>
              <a:t>з</a:t>
            </a:r>
            <a:r>
              <a:rPr lang="uk-UA" dirty="0"/>
              <a:t>в’язану форму </a:t>
            </a:r>
            <a:r>
              <a:rPr lang="uk-UA" dirty="0">
                <a:solidFill>
                  <a:srgbClr val="FF0000"/>
                </a:solidFill>
              </a:rPr>
              <a:t>/</a:t>
            </a:r>
            <a:r>
              <a:rPr lang="uk-UA" dirty="0" err="1">
                <a:solidFill>
                  <a:srgbClr val="FF0000"/>
                </a:solidFill>
              </a:rPr>
              <a:t>nt</a:t>
            </a:r>
            <a:r>
              <a:rPr lang="uk-UA" dirty="0">
                <a:solidFill>
                  <a:srgbClr val="FF0000"/>
                </a:solidFill>
              </a:rPr>
              <a:t>/: </a:t>
            </a:r>
            <a:endParaRPr lang="uk-UA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uk-UA" dirty="0" err="1" smtClean="0"/>
              <a:t>he</a:t>
            </a:r>
            <a:r>
              <a:rPr lang="uk-UA" dirty="0" smtClean="0"/>
              <a:t> </a:t>
            </a:r>
            <a:r>
              <a:rPr lang="uk-UA" dirty="0" err="1"/>
              <a:t>is</a:t>
            </a:r>
            <a:r>
              <a:rPr lang="uk-UA" dirty="0"/>
              <a:t> </a:t>
            </a:r>
            <a:r>
              <a:rPr lang="uk-UA" dirty="0" err="1"/>
              <a:t>not</a:t>
            </a:r>
            <a:r>
              <a:rPr lang="uk-UA" dirty="0"/>
              <a:t> </a:t>
            </a:r>
            <a:r>
              <a:rPr lang="uk-UA" dirty="0" err="1" smtClean="0"/>
              <a:t>going</a:t>
            </a:r>
            <a:endParaRPr lang="uk-UA" dirty="0" smtClean="0"/>
          </a:p>
          <a:p>
            <a:pPr>
              <a:buNone/>
            </a:pPr>
            <a:r>
              <a:rPr lang="uk-UA" dirty="0" err="1" smtClean="0"/>
              <a:t>he</a:t>
            </a:r>
            <a:r>
              <a:rPr lang="uk-UA" dirty="0" smtClean="0"/>
              <a:t> </a:t>
            </a:r>
            <a:r>
              <a:rPr lang="en-US" dirty="0"/>
              <a:t>isn’t going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>
                <a:solidFill>
                  <a:srgbClr val="002060"/>
                </a:solidFill>
              </a:rPr>
              <a:t>Лексичні морфеми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dirty="0" smtClean="0">
                <a:solidFill>
                  <a:srgbClr val="FF0000"/>
                </a:solidFill>
              </a:rPr>
              <a:t>ВІЛЬНІ</a:t>
            </a:r>
          </a:p>
          <a:p>
            <a:r>
              <a:rPr lang="uk-UA" dirty="0" smtClean="0"/>
              <a:t>англ</a:t>
            </a:r>
            <a:r>
              <a:rPr lang="uk-UA" dirty="0"/>
              <a:t>. </a:t>
            </a:r>
            <a:r>
              <a:rPr lang="en-US" i="1" dirty="0">
                <a:solidFill>
                  <a:srgbClr val="002060"/>
                </a:solidFill>
              </a:rPr>
              <a:t>farm</a:t>
            </a:r>
            <a:r>
              <a:rPr lang="uk-UA" i="1" dirty="0">
                <a:solidFill>
                  <a:srgbClr val="002060"/>
                </a:solidFill>
              </a:rPr>
              <a:t>, </a:t>
            </a:r>
            <a:r>
              <a:rPr lang="en-US" i="1" dirty="0">
                <a:solidFill>
                  <a:srgbClr val="002060"/>
                </a:solidFill>
              </a:rPr>
              <a:t>kill</a:t>
            </a:r>
            <a:r>
              <a:rPr lang="uk-UA" i="1" dirty="0">
                <a:solidFill>
                  <a:srgbClr val="002060"/>
                </a:solidFill>
              </a:rPr>
              <a:t>, </a:t>
            </a:r>
            <a:r>
              <a:rPr lang="en-US" i="1" dirty="0">
                <a:solidFill>
                  <a:srgbClr val="002060"/>
                </a:solidFill>
              </a:rPr>
              <a:t>happy</a:t>
            </a:r>
            <a:r>
              <a:rPr lang="uk-UA" i="1" dirty="0">
                <a:solidFill>
                  <a:srgbClr val="002060"/>
                </a:solidFill>
              </a:rPr>
              <a:t>, </a:t>
            </a:r>
            <a:r>
              <a:rPr lang="en-US" i="1" dirty="0" smtClean="0">
                <a:solidFill>
                  <a:srgbClr val="002060"/>
                </a:solidFill>
              </a:rPr>
              <a:t>book</a:t>
            </a:r>
            <a:endParaRPr lang="uk-UA" dirty="0" smtClean="0"/>
          </a:p>
          <a:p>
            <a:r>
              <a:rPr lang="uk-UA" dirty="0" smtClean="0"/>
              <a:t>укр</a:t>
            </a:r>
            <a:r>
              <a:rPr lang="uk-UA" dirty="0"/>
              <a:t>. </a:t>
            </a:r>
            <a:r>
              <a:rPr lang="uk-UA" i="1" dirty="0">
                <a:solidFill>
                  <a:srgbClr val="002060"/>
                </a:solidFill>
              </a:rPr>
              <a:t>рід, стіл, </a:t>
            </a:r>
            <a:r>
              <a:rPr lang="uk-UA" i="1" dirty="0" smtClean="0">
                <a:solidFill>
                  <a:srgbClr val="002060"/>
                </a:solidFill>
              </a:rPr>
              <a:t>дар</a:t>
            </a:r>
          </a:p>
          <a:p>
            <a:pPr>
              <a:buNone/>
            </a:pPr>
            <a:r>
              <a:rPr lang="uk-UA" dirty="0" smtClean="0">
                <a:solidFill>
                  <a:srgbClr val="FF0000"/>
                </a:solidFill>
              </a:rPr>
              <a:t>ЗВ</a:t>
            </a:r>
            <a:r>
              <a:rPr lang="en-US" dirty="0" smtClean="0">
                <a:solidFill>
                  <a:srgbClr val="FF0000"/>
                </a:solidFill>
              </a:rPr>
              <a:t>’</a:t>
            </a:r>
            <a:r>
              <a:rPr lang="uk-UA" dirty="0" smtClean="0">
                <a:solidFill>
                  <a:srgbClr val="FF0000"/>
                </a:solidFill>
              </a:rPr>
              <a:t>ЯЗАНІ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uk-UA" dirty="0" smtClean="0">
                <a:solidFill>
                  <a:srgbClr val="FF0000"/>
                </a:solidFill>
              </a:rPr>
              <a:t>корені:</a:t>
            </a:r>
            <a:r>
              <a:rPr lang="uk-UA" i="1" dirty="0"/>
              <a:t> відняти, підняти, розняти</a:t>
            </a:r>
            <a:r>
              <a:rPr lang="uk-UA" dirty="0"/>
              <a:t> </a:t>
            </a:r>
            <a:endParaRPr lang="uk-UA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uk-UA" dirty="0" smtClean="0">
                <a:solidFill>
                  <a:srgbClr val="FF0000"/>
                </a:solidFill>
              </a:rPr>
              <a:t>дериваційні афікси:</a:t>
            </a:r>
          </a:p>
          <a:p>
            <a:r>
              <a:rPr lang="de-DE" dirty="0"/>
              <a:t>bake+-</a:t>
            </a:r>
            <a:r>
              <a:rPr lang="de-DE" dirty="0">
                <a:solidFill>
                  <a:srgbClr val="FF0000"/>
                </a:solidFill>
              </a:rPr>
              <a:t>er</a:t>
            </a:r>
            <a:r>
              <a:rPr lang="de-DE" dirty="0"/>
              <a:t> = </a:t>
            </a:r>
            <a:r>
              <a:rPr lang="de-DE" dirty="0" err="1"/>
              <a:t>baker</a:t>
            </a:r>
            <a:endParaRPr lang="ru-RU" dirty="0"/>
          </a:p>
          <a:p>
            <a:r>
              <a:rPr lang="de-DE" dirty="0" err="1"/>
              <a:t>boil</a:t>
            </a:r>
            <a:r>
              <a:rPr lang="de-DE" dirty="0"/>
              <a:t>+ -</a:t>
            </a:r>
            <a:r>
              <a:rPr lang="de-DE" dirty="0">
                <a:solidFill>
                  <a:srgbClr val="FF0000"/>
                </a:solidFill>
              </a:rPr>
              <a:t>er</a:t>
            </a:r>
            <a:r>
              <a:rPr lang="de-DE" dirty="0"/>
              <a:t>= </a:t>
            </a:r>
            <a:r>
              <a:rPr lang="de-DE" dirty="0" err="1" smtClean="0"/>
              <a:t>boiler</a:t>
            </a:r>
            <a:endParaRPr lang="uk-UA" dirty="0" smtClean="0"/>
          </a:p>
          <a:p>
            <a:r>
              <a:rPr lang="en-US" dirty="0"/>
              <a:t>-</a:t>
            </a:r>
            <a:r>
              <a:rPr lang="en-US" dirty="0" err="1">
                <a:solidFill>
                  <a:srgbClr val="FF0000"/>
                </a:solidFill>
              </a:rPr>
              <a:t>ish</a:t>
            </a:r>
            <a:r>
              <a:rPr lang="en-US" dirty="0"/>
              <a:t>:  childish</a:t>
            </a:r>
            <a:endParaRPr lang="ru-RU" dirty="0"/>
          </a:p>
          <a:p>
            <a:r>
              <a:rPr lang="en-US" dirty="0"/>
              <a:t>-</a:t>
            </a:r>
            <a:r>
              <a:rPr lang="en-US" dirty="0" err="1">
                <a:solidFill>
                  <a:srgbClr val="FF0000"/>
                </a:solidFill>
              </a:rPr>
              <a:t>ic</a:t>
            </a:r>
            <a:r>
              <a:rPr lang="en-US" dirty="0"/>
              <a:t>: alcoholic</a:t>
            </a:r>
            <a:endParaRPr lang="ru-RU" dirty="0"/>
          </a:p>
          <a:p>
            <a:r>
              <a:rPr lang="en-US" dirty="0"/>
              <a:t>-</a:t>
            </a:r>
            <a:r>
              <a:rPr lang="en-US" dirty="0" err="1">
                <a:solidFill>
                  <a:srgbClr val="FF0000"/>
                </a:solidFill>
              </a:rPr>
              <a:t>ful</a:t>
            </a:r>
            <a:r>
              <a:rPr lang="en-US" dirty="0"/>
              <a:t>: tearful</a:t>
            </a:r>
            <a:endParaRPr lang="ru-RU" dirty="0"/>
          </a:p>
          <a:p>
            <a:r>
              <a:rPr lang="en-US" dirty="0"/>
              <a:t>-</a:t>
            </a:r>
            <a:r>
              <a:rPr lang="en-US" dirty="0" err="1">
                <a:solidFill>
                  <a:srgbClr val="FF0000"/>
                </a:solidFill>
              </a:rPr>
              <a:t>ly</a:t>
            </a:r>
            <a:r>
              <a:rPr lang="en-US" dirty="0"/>
              <a:t>: precisely</a:t>
            </a:r>
            <a:endParaRPr lang="ru-RU" dirty="0"/>
          </a:p>
          <a:p>
            <a:endParaRPr lang="uk-UA" dirty="0" smtClean="0"/>
          </a:p>
          <a:p>
            <a:endParaRPr lang="ru-RU" dirty="0"/>
          </a:p>
          <a:p>
            <a:pPr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>
                <a:solidFill>
                  <a:srgbClr val="002060"/>
                </a:solidFill>
              </a:rPr>
              <a:t>Корінь </a:t>
            </a:r>
            <a:r>
              <a:rPr lang="uk-UA" dirty="0">
                <a:solidFill>
                  <a:srgbClr val="002060"/>
                </a:solidFill>
              </a:rPr>
              <a:t>+ дериваційний афікс = основа </a:t>
            </a:r>
            <a:r>
              <a:rPr lang="uk-UA" dirty="0" smtClean="0">
                <a:solidFill>
                  <a:srgbClr val="002060"/>
                </a:solidFill>
              </a:rPr>
              <a:t>слова</a:t>
            </a:r>
          </a:p>
          <a:p>
            <a:pPr>
              <a:buNone/>
            </a:pPr>
            <a:r>
              <a:rPr lang="en-US" dirty="0"/>
              <a:t>help + -</a:t>
            </a:r>
            <a:r>
              <a:rPr lang="en-US" dirty="0" err="1"/>
              <a:t>ful</a:t>
            </a:r>
            <a:r>
              <a:rPr lang="en-US" dirty="0"/>
              <a:t> = helpful + un- = unhelpful + -</a:t>
            </a:r>
            <a:r>
              <a:rPr lang="en-US" dirty="0" err="1"/>
              <a:t>ness</a:t>
            </a:r>
            <a:r>
              <a:rPr lang="en-US" dirty="0"/>
              <a:t> = unhelpfulness</a:t>
            </a:r>
            <a:endParaRPr lang="ru-RU" dirty="0"/>
          </a:p>
          <a:p>
            <a:pPr>
              <a:buNone/>
            </a:pPr>
            <a:endParaRPr lang="ru-RU" dirty="0">
              <a:solidFill>
                <a:srgbClr val="00206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>
                <a:solidFill>
                  <a:srgbClr val="002060"/>
                </a:solidFill>
              </a:rPr>
              <a:t>Граматичні морфеми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u="sng" dirty="0" smtClean="0">
                <a:solidFill>
                  <a:srgbClr val="FF0000"/>
                </a:solidFill>
              </a:rPr>
              <a:t>ВІЛЬНІ</a:t>
            </a:r>
            <a:r>
              <a:rPr lang="uk-UA" dirty="0" smtClean="0">
                <a:solidFill>
                  <a:srgbClr val="FF0000"/>
                </a:solidFill>
              </a:rPr>
              <a:t>: </a:t>
            </a:r>
          </a:p>
          <a:p>
            <a:pPr>
              <a:buNone/>
            </a:pPr>
            <a:r>
              <a:rPr lang="uk-UA" dirty="0"/>
              <a:t>службові слова – сполучники, прийменники, артиклі: </a:t>
            </a:r>
            <a:r>
              <a:rPr lang="uk-UA" i="1" dirty="0" err="1">
                <a:solidFill>
                  <a:srgbClr val="002060"/>
                </a:solidFill>
              </a:rPr>
              <a:t>and</a:t>
            </a:r>
            <a:r>
              <a:rPr lang="uk-UA" i="1" dirty="0">
                <a:solidFill>
                  <a:srgbClr val="002060"/>
                </a:solidFill>
              </a:rPr>
              <a:t>, </a:t>
            </a:r>
            <a:r>
              <a:rPr lang="uk-UA" i="1" dirty="0" err="1">
                <a:solidFill>
                  <a:srgbClr val="002060"/>
                </a:solidFill>
              </a:rPr>
              <a:t>but</a:t>
            </a:r>
            <a:r>
              <a:rPr lang="uk-UA" i="1" dirty="0">
                <a:solidFill>
                  <a:srgbClr val="002060"/>
                </a:solidFill>
              </a:rPr>
              <a:t>, </a:t>
            </a:r>
            <a:r>
              <a:rPr lang="uk-UA" i="1" dirty="0" err="1">
                <a:solidFill>
                  <a:srgbClr val="002060"/>
                </a:solidFill>
              </a:rPr>
              <a:t>by</a:t>
            </a:r>
            <a:r>
              <a:rPr lang="uk-UA" i="1" dirty="0">
                <a:solidFill>
                  <a:srgbClr val="002060"/>
                </a:solidFill>
              </a:rPr>
              <a:t>, </a:t>
            </a:r>
            <a:r>
              <a:rPr lang="uk-UA" i="1" dirty="0" err="1">
                <a:solidFill>
                  <a:srgbClr val="002060"/>
                </a:solidFill>
              </a:rPr>
              <a:t>in</a:t>
            </a:r>
            <a:r>
              <a:rPr lang="uk-UA" i="1" dirty="0">
                <a:solidFill>
                  <a:srgbClr val="002060"/>
                </a:solidFill>
              </a:rPr>
              <a:t>, </a:t>
            </a:r>
            <a:r>
              <a:rPr lang="uk-UA" i="1" dirty="0" err="1">
                <a:solidFill>
                  <a:srgbClr val="002060"/>
                </a:solidFill>
              </a:rPr>
              <a:t>on</a:t>
            </a:r>
            <a:r>
              <a:rPr lang="uk-UA" i="1" dirty="0">
                <a:solidFill>
                  <a:srgbClr val="002060"/>
                </a:solidFill>
              </a:rPr>
              <a:t>, </a:t>
            </a:r>
            <a:r>
              <a:rPr lang="uk-UA" i="1" dirty="0" err="1">
                <a:solidFill>
                  <a:srgbClr val="002060"/>
                </a:solidFill>
              </a:rPr>
              <a:t>not</a:t>
            </a:r>
            <a:r>
              <a:rPr lang="uk-UA" i="1" dirty="0">
                <a:solidFill>
                  <a:srgbClr val="002060"/>
                </a:solidFill>
              </a:rPr>
              <a:t>, </a:t>
            </a:r>
            <a:r>
              <a:rPr lang="uk-UA" i="1" dirty="0" err="1">
                <a:solidFill>
                  <a:srgbClr val="002060"/>
                </a:solidFill>
              </a:rPr>
              <a:t>the</a:t>
            </a:r>
            <a:r>
              <a:rPr lang="uk-UA" i="1" dirty="0">
                <a:solidFill>
                  <a:srgbClr val="002060"/>
                </a:solidFill>
              </a:rPr>
              <a:t>, a</a:t>
            </a:r>
            <a:r>
              <a:rPr lang="uk-UA" dirty="0">
                <a:solidFill>
                  <a:srgbClr val="002060"/>
                </a:solidFill>
              </a:rPr>
              <a:t> </a:t>
            </a:r>
            <a:r>
              <a:rPr lang="uk-UA" dirty="0"/>
              <a:t>тощо</a:t>
            </a:r>
            <a:endParaRPr lang="uk-UA" dirty="0" smtClean="0"/>
          </a:p>
          <a:p>
            <a:r>
              <a:rPr lang="uk-UA" u="sng" dirty="0" smtClean="0">
                <a:solidFill>
                  <a:srgbClr val="FF0000"/>
                </a:solidFill>
              </a:rPr>
              <a:t>ЗВ</a:t>
            </a:r>
            <a:r>
              <a:rPr lang="en-US" u="sng" dirty="0" smtClean="0">
                <a:solidFill>
                  <a:srgbClr val="FF0000"/>
                </a:solidFill>
              </a:rPr>
              <a:t>’</a:t>
            </a:r>
            <a:r>
              <a:rPr lang="uk-UA" u="sng" dirty="0" smtClean="0">
                <a:solidFill>
                  <a:srgbClr val="FF0000"/>
                </a:solidFill>
              </a:rPr>
              <a:t>ЯЗАНІ (флексії, формоутворюючі </a:t>
            </a:r>
            <a:r>
              <a:rPr lang="uk-UA" u="sng" dirty="0">
                <a:solidFill>
                  <a:srgbClr val="FF0000"/>
                </a:solidFill>
              </a:rPr>
              <a:t>афікси</a:t>
            </a:r>
            <a:r>
              <a:rPr lang="uk-UA" u="sng" dirty="0" smtClean="0">
                <a:solidFill>
                  <a:srgbClr val="FF0000"/>
                </a:solidFill>
              </a:rPr>
              <a:t>)</a:t>
            </a:r>
          </a:p>
          <a:p>
            <a:pPr>
              <a:buNone/>
            </a:pPr>
            <a:r>
              <a:rPr lang="en-US" i="1" dirty="0" err="1">
                <a:solidFill>
                  <a:srgbClr val="002060"/>
                </a:solidFill>
              </a:rPr>
              <a:t>serv</a:t>
            </a:r>
            <a:r>
              <a:rPr lang="uk-UA" i="1" dirty="0">
                <a:solidFill>
                  <a:srgbClr val="002060"/>
                </a:solidFill>
              </a:rPr>
              <a:t>-</a:t>
            </a:r>
            <a:r>
              <a:rPr lang="en-US" i="1" dirty="0" err="1">
                <a:solidFill>
                  <a:srgbClr val="002060"/>
                </a:solidFill>
              </a:rPr>
              <a:t>i</a:t>
            </a:r>
            <a:r>
              <a:rPr lang="uk-UA" i="1" dirty="0">
                <a:solidFill>
                  <a:srgbClr val="002060"/>
                </a:solidFill>
              </a:rPr>
              <a:t>              </a:t>
            </a:r>
            <a:r>
              <a:rPr lang="en-US" i="1" dirty="0" err="1">
                <a:solidFill>
                  <a:srgbClr val="002060"/>
                </a:solidFill>
              </a:rPr>
              <a:t>cōnsul</a:t>
            </a:r>
            <a:r>
              <a:rPr lang="uk-UA" i="1" dirty="0">
                <a:solidFill>
                  <a:srgbClr val="002060"/>
                </a:solidFill>
              </a:rPr>
              <a:t>-</a:t>
            </a:r>
            <a:r>
              <a:rPr lang="en-US" i="1" dirty="0" err="1">
                <a:solidFill>
                  <a:srgbClr val="002060"/>
                </a:solidFill>
              </a:rPr>
              <a:t>em</a:t>
            </a:r>
            <a:r>
              <a:rPr lang="uk-UA" i="1" dirty="0">
                <a:solidFill>
                  <a:srgbClr val="002060"/>
                </a:solidFill>
              </a:rPr>
              <a:t>                      </a:t>
            </a:r>
            <a:r>
              <a:rPr lang="en-US" i="1" dirty="0" err="1">
                <a:solidFill>
                  <a:srgbClr val="002060"/>
                </a:solidFill>
              </a:rPr>
              <a:t>audi</a:t>
            </a:r>
            <a:r>
              <a:rPr lang="uk-UA" i="1" dirty="0">
                <a:solidFill>
                  <a:srgbClr val="002060"/>
                </a:solidFill>
              </a:rPr>
              <a:t>-</a:t>
            </a:r>
            <a:r>
              <a:rPr lang="en-US" i="1" dirty="0" err="1">
                <a:solidFill>
                  <a:srgbClr val="002060"/>
                </a:solidFill>
              </a:rPr>
              <a:t>unt</a:t>
            </a:r>
            <a:endParaRPr lang="ru-RU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>
                <a:solidFill>
                  <a:srgbClr val="FF0000"/>
                </a:solidFill>
              </a:rPr>
              <a:t>раб-</a:t>
            </a:r>
            <a:r>
              <a:rPr lang="uk-UA" dirty="0"/>
              <a:t>н</a:t>
            </a:r>
            <a:r>
              <a:rPr lang="ru-RU" dirty="0"/>
              <a:t>аз. мн.</a:t>
            </a:r>
            <a:r>
              <a:rPr lang="uk-UA" dirty="0"/>
              <a:t>  </a:t>
            </a:r>
            <a:r>
              <a:rPr lang="uk-UA" dirty="0">
                <a:solidFill>
                  <a:srgbClr val="FF0000"/>
                </a:solidFill>
              </a:rPr>
              <a:t>консул</a:t>
            </a:r>
            <a:r>
              <a:rPr lang="uk-UA" dirty="0"/>
              <a:t> – </a:t>
            </a:r>
            <a:r>
              <a:rPr lang="uk-UA" dirty="0" err="1"/>
              <a:t>знах</a:t>
            </a:r>
            <a:r>
              <a:rPr lang="uk-UA" dirty="0"/>
              <a:t>. </a:t>
            </a:r>
            <a:r>
              <a:rPr lang="uk-UA" dirty="0" err="1"/>
              <a:t>одн</a:t>
            </a:r>
            <a:r>
              <a:rPr lang="uk-UA" dirty="0"/>
              <a:t>.     </a:t>
            </a:r>
            <a:r>
              <a:rPr lang="uk-UA" dirty="0" err="1">
                <a:solidFill>
                  <a:srgbClr val="FF0000"/>
                </a:solidFill>
              </a:rPr>
              <a:t>чути-</a:t>
            </a:r>
            <a:r>
              <a:rPr lang="uk-UA" dirty="0" err="1"/>
              <a:t>тепер.час</a:t>
            </a:r>
            <a:r>
              <a:rPr lang="uk-UA" dirty="0"/>
              <a:t> 3 ос. </a:t>
            </a:r>
            <a:r>
              <a:rPr lang="uk-UA" dirty="0" err="1"/>
              <a:t>мн</a:t>
            </a:r>
            <a:r>
              <a:rPr lang="uk-UA" dirty="0"/>
              <a:t>.</a:t>
            </a:r>
            <a:endParaRPr lang="ru-RU" dirty="0"/>
          </a:p>
          <a:p>
            <a:pPr>
              <a:buNone/>
            </a:pPr>
            <a:r>
              <a:rPr lang="uk-UA" i="1" dirty="0">
                <a:solidFill>
                  <a:srgbClr val="002060"/>
                </a:solidFill>
              </a:rPr>
              <a:t>«Раби чують консула»</a:t>
            </a:r>
            <a:endParaRPr lang="ru-RU" i="1" dirty="0">
              <a:solidFill>
                <a:srgbClr val="002060"/>
              </a:solidFill>
            </a:endParaRPr>
          </a:p>
          <a:p>
            <a:pPr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>
                <a:solidFill>
                  <a:srgbClr val="002060"/>
                </a:solidFill>
              </a:rPr>
              <a:t>Граматичні морфеми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>
                <a:solidFill>
                  <a:srgbClr val="002060"/>
                </a:solidFill>
              </a:rPr>
              <a:t>c</a:t>
            </a:r>
            <a:r>
              <a:rPr lang="uk-UA" i="1" dirty="0">
                <a:solidFill>
                  <a:srgbClr val="002060"/>
                </a:solidFill>
              </a:rPr>
              <a:t>ō</a:t>
            </a:r>
            <a:r>
              <a:rPr lang="en-US" i="1" dirty="0" err="1">
                <a:solidFill>
                  <a:srgbClr val="002060"/>
                </a:solidFill>
              </a:rPr>
              <a:t>nsul</a:t>
            </a:r>
            <a:r>
              <a:rPr lang="uk-UA" i="1" dirty="0">
                <a:solidFill>
                  <a:srgbClr val="002060"/>
                </a:solidFill>
              </a:rPr>
              <a:t>                      serv-ō</a:t>
            </a:r>
            <a:r>
              <a:rPr lang="en-US" i="1" dirty="0">
                <a:solidFill>
                  <a:srgbClr val="002060"/>
                </a:solidFill>
              </a:rPr>
              <a:t>s</a:t>
            </a:r>
            <a:r>
              <a:rPr lang="uk-UA" i="1" dirty="0">
                <a:solidFill>
                  <a:srgbClr val="002060"/>
                </a:solidFill>
              </a:rPr>
              <a:t>                </a:t>
            </a:r>
            <a:r>
              <a:rPr lang="en-US" i="1" dirty="0" err="1">
                <a:solidFill>
                  <a:srgbClr val="002060"/>
                </a:solidFill>
              </a:rPr>
              <a:t>audi</a:t>
            </a:r>
            <a:r>
              <a:rPr lang="uk-UA" i="1" dirty="0">
                <a:solidFill>
                  <a:srgbClr val="002060"/>
                </a:solidFill>
              </a:rPr>
              <a:t>-</a:t>
            </a:r>
            <a:r>
              <a:rPr lang="en-US" i="1" dirty="0">
                <a:solidFill>
                  <a:srgbClr val="002060"/>
                </a:solidFill>
              </a:rPr>
              <a:t>t</a:t>
            </a:r>
            <a:endParaRPr lang="ru-RU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uk-UA" dirty="0" err="1">
                <a:solidFill>
                  <a:srgbClr val="FF0000"/>
                </a:solidFill>
              </a:rPr>
              <a:t>консул-</a:t>
            </a:r>
            <a:r>
              <a:rPr lang="uk-UA" dirty="0"/>
              <a:t> </a:t>
            </a:r>
            <a:r>
              <a:rPr lang="uk-UA" dirty="0" err="1"/>
              <a:t>наз</a:t>
            </a:r>
            <a:r>
              <a:rPr lang="uk-UA" dirty="0"/>
              <a:t>. </a:t>
            </a:r>
            <a:r>
              <a:rPr lang="uk-UA" dirty="0" err="1"/>
              <a:t>одн</a:t>
            </a:r>
            <a:r>
              <a:rPr lang="uk-UA" dirty="0"/>
              <a:t>.   </a:t>
            </a:r>
            <a:r>
              <a:rPr lang="uk-UA" dirty="0" err="1">
                <a:solidFill>
                  <a:srgbClr val="FF0000"/>
                </a:solidFill>
              </a:rPr>
              <a:t>раб</a:t>
            </a:r>
            <a:r>
              <a:rPr lang="uk-UA" dirty="0" err="1"/>
              <a:t>-знах</a:t>
            </a:r>
            <a:r>
              <a:rPr lang="uk-UA" dirty="0"/>
              <a:t>. </a:t>
            </a:r>
            <a:r>
              <a:rPr lang="uk-UA" dirty="0" err="1"/>
              <a:t>мн</a:t>
            </a:r>
            <a:r>
              <a:rPr lang="uk-UA" dirty="0"/>
              <a:t>      </a:t>
            </a:r>
            <a:r>
              <a:rPr lang="uk-UA" dirty="0">
                <a:solidFill>
                  <a:srgbClr val="FF0000"/>
                </a:solidFill>
              </a:rPr>
              <a:t>чути</a:t>
            </a:r>
            <a:r>
              <a:rPr lang="uk-UA" dirty="0"/>
              <a:t>-тепер. час 3 ос. </a:t>
            </a:r>
            <a:r>
              <a:rPr lang="uk-UA" dirty="0" err="1"/>
              <a:t>одн</a:t>
            </a:r>
            <a:r>
              <a:rPr lang="uk-UA" dirty="0"/>
              <a:t>.</a:t>
            </a:r>
            <a:endParaRPr lang="ru-RU" dirty="0"/>
          </a:p>
          <a:p>
            <a:pPr>
              <a:buNone/>
            </a:pPr>
            <a:r>
              <a:rPr lang="uk-UA" dirty="0"/>
              <a:t> </a:t>
            </a:r>
            <a:r>
              <a:rPr lang="uk-UA" i="1" dirty="0">
                <a:solidFill>
                  <a:srgbClr val="002060"/>
                </a:solidFill>
              </a:rPr>
              <a:t>«Консул чує рабів»</a:t>
            </a:r>
            <a:endParaRPr lang="ru-RU" i="1" dirty="0">
              <a:solidFill>
                <a:srgbClr val="002060"/>
              </a:solidFill>
            </a:endParaRPr>
          </a:p>
          <a:p>
            <a:pPr>
              <a:buNone/>
            </a:pPr>
            <a:endParaRPr lang="ru-RU" i="1" dirty="0">
              <a:solidFill>
                <a:srgbClr val="002060"/>
              </a:solidFill>
            </a:endParaRPr>
          </a:p>
          <a:p>
            <a:pPr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600" dirty="0" err="1" smtClean="0">
                <a:solidFill>
                  <a:srgbClr val="002060"/>
                </a:solidFill>
              </a:rPr>
              <a:t>Клітики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79712" y="1600200"/>
            <a:ext cx="6707088" cy="4525963"/>
          </a:xfrm>
        </p:spPr>
        <p:txBody>
          <a:bodyPr/>
          <a:lstStyle/>
          <a:p>
            <a:pPr>
              <a:buNone/>
            </a:pPr>
            <a:endParaRPr lang="uk-UA" i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i="1" dirty="0" smtClean="0">
                <a:solidFill>
                  <a:srgbClr val="002060"/>
                </a:solidFill>
              </a:rPr>
              <a:t>I’</a:t>
            </a:r>
            <a:r>
              <a:rPr lang="en-US" i="1" u="sng" dirty="0" smtClean="0">
                <a:solidFill>
                  <a:srgbClr val="002060"/>
                </a:solidFill>
              </a:rPr>
              <a:t>ve</a:t>
            </a:r>
            <a:r>
              <a:rPr lang="en-US" i="1" dirty="0" smtClean="0">
                <a:solidFill>
                  <a:srgbClr val="002060"/>
                </a:solidFill>
              </a:rPr>
              <a:t>     </a:t>
            </a:r>
            <a:r>
              <a:rPr lang="uk-UA" i="1" dirty="0" smtClean="0">
                <a:solidFill>
                  <a:srgbClr val="002060"/>
                </a:solidFill>
              </a:rPr>
              <a:t>     </a:t>
            </a:r>
            <a:r>
              <a:rPr lang="en-US" i="1" dirty="0" smtClean="0">
                <a:solidFill>
                  <a:srgbClr val="002060"/>
                </a:solidFill>
              </a:rPr>
              <a:t>    </a:t>
            </a:r>
            <a:endParaRPr lang="uk-UA" i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i="1" dirty="0" smtClean="0">
                <a:solidFill>
                  <a:srgbClr val="002060"/>
                </a:solidFill>
              </a:rPr>
              <a:t>I’</a:t>
            </a:r>
            <a:r>
              <a:rPr lang="en-US" i="1" u="sng" dirty="0" smtClean="0">
                <a:solidFill>
                  <a:srgbClr val="002060"/>
                </a:solidFill>
              </a:rPr>
              <a:t>m</a:t>
            </a:r>
            <a:r>
              <a:rPr lang="en-US" i="1" dirty="0" smtClean="0">
                <a:solidFill>
                  <a:srgbClr val="002060"/>
                </a:solidFill>
              </a:rPr>
              <a:t>       </a:t>
            </a:r>
            <a:r>
              <a:rPr lang="uk-UA" i="1" dirty="0" smtClean="0">
                <a:solidFill>
                  <a:srgbClr val="002060"/>
                </a:solidFill>
              </a:rPr>
              <a:t>    </a:t>
            </a:r>
            <a:r>
              <a:rPr lang="en-US" i="1" dirty="0" smtClean="0">
                <a:solidFill>
                  <a:srgbClr val="002060"/>
                </a:solidFill>
              </a:rPr>
              <a:t>  </a:t>
            </a:r>
            <a:endParaRPr lang="uk-UA" i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i="1" dirty="0" smtClean="0">
                <a:solidFill>
                  <a:srgbClr val="002060"/>
                </a:solidFill>
              </a:rPr>
              <a:t>the </a:t>
            </a:r>
            <a:r>
              <a:rPr lang="en-US" i="1" dirty="0">
                <a:solidFill>
                  <a:srgbClr val="002060"/>
                </a:solidFill>
              </a:rPr>
              <a:t>king of England’</a:t>
            </a:r>
            <a:r>
              <a:rPr lang="en-US" i="1" u="sng" dirty="0">
                <a:solidFill>
                  <a:srgbClr val="002060"/>
                </a:solidFill>
              </a:rPr>
              <a:t>s</a:t>
            </a:r>
            <a:r>
              <a:rPr lang="en-US" i="1" dirty="0">
                <a:solidFill>
                  <a:srgbClr val="002060"/>
                </a:solidFill>
              </a:rPr>
              <a:t> </a:t>
            </a:r>
            <a:endParaRPr lang="uk-UA" i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i="1" dirty="0">
              <a:solidFill>
                <a:srgbClr val="00206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>
                <a:solidFill>
                  <a:srgbClr val="002060"/>
                </a:solidFill>
              </a:rPr>
              <a:t>Три типи зв'язаних морфем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uk-UA" dirty="0" smtClean="0">
                <a:solidFill>
                  <a:srgbClr val="FF0000"/>
                </a:solidFill>
              </a:rPr>
              <a:t>флексія </a:t>
            </a:r>
          </a:p>
          <a:p>
            <a:pPr>
              <a:buNone/>
            </a:pPr>
            <a:r>
              <a:rPr lang="uk-UA" dirty="0" smtClean="0">
                <a:solidFill>
                  <a:srgbClr val="FF0000"/>
                </a:solidFill>
              </a:rPr>
              <a:t>(словозмінний, формоутворюючий афікс)</a:t>
            </a:r>
          </a:p>
          <a:p>
            <a:pPr>
              <a:buNone/>
            </a:pPr>
            <a:endParaRPr lang="uk-UA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uk-UA" dirty="0" smtClean="0">
                <a:solidFill>
                  <a:srgbClr val="FF0000"/>
                </a:solidFill>
              </a:rPr>
              <a:t>дериваційний </a:t>
            </a:r>
          </a:p>
          <a:p>
            <a:pPr>
              <a:buNone/>
            </a:pPr>
            <a:r>
              <a:rPr lang="uk-UA" dirty="0" smtClean="0">
                <a:solidFill>
                  <a:srgbClr val="FF0000"/>
                </a:solidFill>
              </a:rPr>
              <a:t>(словотвірний) афікс</a:t>
            </a:r>
          </a:p>
          <a:p>
            <a:pPr>
              <a:buNone/>
            </a:pPr>
            <a:endParaRPr lang="uk-UA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uk-UA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uk-UA" dirty="0" err="1" smtClean="0">
                <a:solidFill>
                  <a:srgbClr val="FF0000"/>
                </a:solidFill>
              </a:rPr>
              <a:t>клітика</a:t>
            </a:r>
            <a:endParaRPr lang="uk-UA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ÐÐ°ÑÑÐ¸Ð½ÐºÐ¸ Ð¿Ð¾ Ð·Ð°Ð¿ÑÐ¾ÑÑ ticks on a cat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4797152"/>
            <a:ext cx="2030879" cy="1355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ÐÐ°ÑÑÐ¸Ð½ÐºÐ¸ Ð¿Ð¾ Ð·Ð°Ð¿ÑÐ¾ÑÑ police car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2852936"/>
            <a:ext cx="2232248" cy="1531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ÐÐ°ÑÑÐ¸Ð½ÐºÐ¸ Ð¿Ð¾ Ð·Ð°Ð¿ÑÐ¾ÑÑ ÑÑÐºÐ°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3928" y="980728"/>
            <a:ext cx="1231153" cy="1231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ÐÐ°ÑÑÐ¸Ð½ÐºÐ¸ Ð¿Ð¾ Ð·Ð°Ð¿ÑÐ¾ÑÑ ÑÑÐºÐ°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8104" y="1052736"/>
            <a:ext cx="1063812" cy="106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Содержимое 5" descr="ÐÐ°ÑÑÐ¸Ð½ÐºÐ¸ Ð¿Ð¾ Ð·Ð°Ð¿ÑÐ¾ÑÑ ÑÑÐºÐ°"/>
          <p:cNvPicPr>
            <a:picLocks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20272" y="404664"/>
            <a:ext cx="121188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38336"/>
          </a:xfrm>
        </p:spPr>
        <p:txBody>
          <a:bodyPr>
            <a:normAutofit fontScale="90000"/>
          </a:bodyPr>
          <a:lstStyle/>
          <a:p>
            <a:r>
              <a:rPr lang="uk-UA" sz="3100" b="1" dirty="0"/>
              <a:t>Підсумкова таблиця видів морфем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908720"/>
          <a:ext cx="8435280" cy="5277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4371"/>
                <a:gridCol w="3173730"/>
                <a:gridCol w="3627179"/>
              </a:tblGrid>
              <a:tr h="5224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Calibri"/>
                          <a:cs typeface="Times New Roman"/>
                        </a:rPr>
                        <a:t>Вільні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Calibri"/>
                          <a:cs typeface="Times New Roman"/>
                        </a:rPr>
                        <a:t>Зв’язані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899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uk-UA" sz="2400" dirty="0" smtClean="0">
                          <a:solidFill>
                            <a:srgbClr val="FF0000"/>
                          </a:solidFill>
                        </a:rPr>
                        <a:t>Лексичні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uk-UA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самостійні слова з лексичним значенням (повнозначні слова)</a:t>
                      </a:r>
                      <a:endParaRPr lang="ru-RU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man, dog, love, run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+mj-lt"/>
                          <a:ea typeface="Calibri"/>
                          <a:cs typeface="Times New Roman"/>
                        </a:rPr>
                        <a:t>зв’язані</a:t>
                      </a:r>
                      <a:r>
                        <a:rPr lang="ru-RU" sz="24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dirty="0" err="1">
                          <a:latin typeface="+mj-lt"/>
                          <a:ea typeface="Calibri"/>
                          <a:cs typeface="Times New Roman"/>
                        </a:rPr>
                        <a:t>лексичні</a:t>
                      </a:r>
                      <a:r>
                        <a:rPr lang="ru-RU" sz="24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dirty="0" err="1">
                          <a:latin typeface="+mj-lt"/>
                          <a:ea typeface="Calibri"/>
                          <a:cs typeface="Times New Roman"/>
                        </a:rPr>
                        <a:t>корені</a:t>
                      </a:r>
                      <a:r>
                        <a:rPr lang="ru-RU" sz="2400" dirty="0">
                          <a:latin typeface="+mj-lt"/>
                          <a:ea typeface="Calibri"/>
                          <a:cs typeface="Times New Roman"/>
                        </a:rPr>
                        <a:t> та </a:t>
                      </a:r>
                      <a:r>
                        <a:rPr lang="ru-RU" sz="2400" dirty="0" err="1">
                          <a:latin typeface="+mj-lt"/>
                          <a:ea typeface="Calibri"/>
                          <a:cs typeface="Times New Roman"/>
                        </a:rPr>
                        <a:t>основи</a:t>
                      </a:r>
                      <a:endParaRPr lang="ru-RU" sz="2400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i="1" dirty="0">
                          <a:latin typeface="+mj-lt"/>
                          <a:ea typeface="Calibri"/>
                          <a:cs typeface="Times New Roman"/>
                        </a:rPr>
                        <a:t>укр. від</a:t>
                      </a:r>
                      <a:r>
                        <a:rPr lang="uk-UA" sz="2400" b="1" i="1" dirty="0">
                          <a:latin typeface="+mj-lt"/>
                          <a:ea typeface="Calibri"/>
                          <a:cs typeface="Times New Roman"/>
                        </a:rPr>
                        <a:t>нят</a:t>
                      </a:r>
                      <a:r>
                        <a:rPr lang="uk-UA" sz="2400" i="1" dirty="0">
                          <a:latin typeface="+mj-lt"/>
                          <a:ea typeface="Calibri"/>
                          <a:cs typeface="Times New Roman"/>
                        </a:rPr>
                        <a:t>и, під</a:t>
                      </a:r>
                      <a:r>
                        <a:rPr lang="uk-UA" sz="2400" b="1" i="1" dirty="0">
                          <a:latin typeface="+mj-lt"/>
                          <a:ea typeface="Calibri"/>
                          <a:cs typeface="Times New Roman"/>
                        </a:rPr>
                        <a:t>нят</a:t>
                      </a:r>
                      <a:r>
                        <a:rPr lang="uk-UA" sz="2400" i="1" dirty="0">
                          <a:latin typeface="+mj-lt"/>
                          <a:ea typeface="Calibri"/>
                          <a:cs typeface="Times New Roman"/>
                        </a:rPr>
                        <a:t>и, </a:t>
                      </a:r>
                      <a:r>
                        <a:rPr lang="uk-UA" sz="2400" i="1" dirty="0" smtClean="0">
                          <a:latin typeface="+mj-lt"/>
                          <a:ea typeface="Calibri"/>
                          <a:cs typeface="Times New Roman"/>
                        </a:rPr>
                        <a:t>роз</a:t>
                      </a:r>
                      <a:r>
                        <a:rPr lang="uk-UA" sz="2400" b="1" i="1" dirty="0" smtClean="0">
                          <a:latin typeface="+mj-lt"/>
                          <a:ea typeface="Calibri"/>
                          <a:cs typeface="Times New Roman"/>
                        </a:rPr>
                        <a:t>нят</a:t>
                      </a:r>
                      <a:r>
                        <a:rPr lang="uk-UA" sz="2400" i="1" dirty="0" smtClean="0">
                          <a:latin typeface="+mj-lt"/>
                          <a:ea typeface="Calibri"/>
                          <a:cs typeface="Times New Roman"/>
                        </a:rPr>
                        <a:t>и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2400" dirty="0" smtClean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latin typeface="+mj-lt"/>
                          <a:ea typeface="Calibri"/>
                          <a:cs typeface="Times New Roman"/>
                        </a:rPr>
                        <a:t>дериваційні морфеми</a:t>
                      </a:r>
                      <a:endParaRPr lang="ru-RU" sz="2400" dirty="0" smtClean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latin typeface="+mj-lt"/>
                          <a:ea typeface="Calibri"/>
                          <a:cs typeface="Times New Roman"/>
                        </a:rPr>
                        <a:t>англ. </a:t>
                      </a:r>
                      <a:r>
                        <a:rPr lang="uk-UA" sz="2400" dirty="0" err="1" smtClean="0">
                          <a:latin typeface="+mj-lt"/>
                          <a:ea typeface="Calibri"/>
                          <a:cs typeface="Times New Roman"/>
                        </a:rPr>
                        <a:t>–er</a:t>
                      </a:r>
                      <a:r>
                        <a:rPr lang="uk-UA" sz="2400" dirty="0" smtClean="0">
                          <a:latin typeface="+mj-lt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ru-RU" sz="2400" dirty="0" smtClean="0">
                          <a:latin typeface="+mj-lt"/>
                          <a:ea typeface="Calibri"/>
                          <a:cs typeface="Times New Roman"/>
                        </a:rPr>
                        <a:t> -</a:t>
                      </a:r>
                      <a:r>
                        <a:rPr lang="en-US" sz="2400" dirty="0" smtClean="0">
                          <a:latin typeface="+mj-lt"/>
                          <a:ea typeface="Calibri"/>
                          <a:cs typeface="Times New Roman"/>
                        </a:rPr>
                        <a:t>ion </a:t>
                      </a:r>
                      <a:endParaRPr lang="ru-RU" sz="2400" dirty="0" smtClean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717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uk-UA" sz="2400" dirty="0" smtClean="0">
                          <a:solidFill>
                            <a:srgbClr val="FF0000"/>
                          </a:solidFill>
                        </a:rPr>
                        <a:t>Граматичні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uk-UA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службові слова</a:t>
                      </a:r>
                      <a:endParaRPr lang="ru-RU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uk-UA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англ. </a:t>
                      </a:r>
                      <a:r>
                        <a:rPr lang="uk-UA" sz="24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uk-UA" sz="2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uk-UA" sz="24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uk-UA" sz="2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uk-UA" sz="24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not</a:t>
                      </a:r>
                      <a:r>
                        <a:rPr lang="uk-UA" sz="2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uk-UA" sz="24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under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клітики</a:t>
                      </a:r>
                      <a:endParaRPr lang="ru-RU" sz="240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uk-UA" sz="2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англ. </a:t>
                      </a:r>
                      <a:r>
                        <a:rPr lang="ru-RU" sz="2400" i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‘</a:t>
                      </a:r>
                      <a:r>
                        <a:rPr lang="en-US" sz="2400" i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s</a:t>
                      </a:r>
                      <a:r>
                        <a:rPr lang="ru-RU" sz="2400" i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, ‘</a:t>
                      </a:r>
                      <a:r>
                        <a:rPr lang="en-US" sz="2400" i="1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ve</a:t>
                      </a:r>
                      <a:r>
                        <a:rPr lang="ru-RU" sz="2400" i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400" i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n</a:t>
                      </a:r>
                      <a:r>
                        <a:rPr lang="ru-RU" sz="2400" i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’</a:t>
                      </a:r>
                      <a:r>
                        <a:rPr lang="en-US" sz="2400" i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t</a:t>
                      </a:r>
                      <a:endParaRPr lang="uk-UA" sz="2400" i="1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uk-UA" sz="2400" kern="120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uk-UA" sz="2400" kern="120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флексії</a:t>
                      </a:r>
                      <a:endParaRPr lang="ru-RU" sz="240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uk-UA" sz="2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англ. </a:t>
                      </a:r>
                      <a:r>
                        <a:rPr lang="uk-UA" sz="2400" i="1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–ed</a:t>
                      </a:r>
                      <a:r>
                        <a:rPr lang="uk-UA" sz="2400" i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2400" i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-s</a:t>
                      </a:r>
                      <a:endParaRPr lang="ru-RU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err="1">
                <a:solidFill>
                  <a:srgbClr val="002060"/>
                </a:solidFill>
              </a:rPr>
              <a:t>church</a:t>
            </a:r>
            <a:r>
              <a:rPr lang="uk-UA" dirty="0">
                <a:solidFill>
                  <a:srgbClr val="002060"/>
                </a:solidFill>
              </a:rPr>
              <a:t> </a:t>
            </a:r>
            <a:r>
              <a:rPr lang="uk-UA" dirty="0" err="1">
                <a:solidFill>
                  <a:srgbClr val="002060"/>
                </a:solidFill>
              </a:rPr>
              <a:t>mouse</a:t>
            </a:r>
            <a:r>
              <a:rPr lang="uk-UA" dirty="0">
                <a:solidFill>
                  <a:srgbClr val="002060"/>
                </a:solidFill>
              </a:rPr>
              <a:t> </a:t>
            </a:r>
            <a:endParaRPr lang="uk-UA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churchman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026" name="Picture 2" descr="ÐÐ°ÑÑÐ¸Ð½ÐºÐ¸ Ð¿Ð¾ Ð·Ð°Ð¿ÑÐ¾ÑÑ church mou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1412776"/>
            <a:ext cx="4876800" cy="3190876"/>
          </a:xfrm>
          <a:prstGeom prst="rect">
            <a:avLst/>
          </a:prstGeom>
          <a:noFill/>
        </p:spPr>
      </p:pic>
      <p:pic>
        <p:nvPicPr>
          <p:cNvPr id="1028" name="Picture 4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3717032"/>
            <a:ext cx="3631219" cy="2664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uk-UA" sz="3600" dirty="0" err="1"/>
              <a:t>The</a:t>
            </a:r>
            <a:r>
              <a:rPr lang="uk-UA" sz="3600" dirty="0"/>
              <a:t> </a:t>
            </a:r>
            <a:r>
              <a:rPr lang="en-US" sz="3600" dirty="0" smtClean="0"/>
              <a:t> </a:t>
            </a:r>
            <a:r>
              <a:rPr lang="uk-UA" sz="3600" dirty="0" err="1" smtClean="0"/>
              <a:t>farmer</a:t>
            </a:r>
            <a:r>
              <a:rPr lang="en-US" sz="3600" dirty="0" smtClean="0"/>
              <a:t> </a:t>
            </a:r>
            <a:r>
              <a:rPr lang="uk-UA" sz="3600" dirty="0" smtClean="0"/>
              <a:t> </a:t>
            </a:r>
            <a:r>
              <a:rPr lang="uk-UA" sz="3600" dirty="0" err="1" smtClean="0"/>
              <a:t>kills</a:t>
            </a:r>
            <a:r>
              <a:rPr lang="en-US" sz="3600" dirty="0" smtClean="0"/>
              <a:t> </a:t>
            </a:r>
            <a:r>
              <a:rPr lang="uk-UA" sz="3600" dirty="0" smtClean="0"/>
              <a:t> </a:t>
            </a:r>
            <a:r>
              <a:rPr lang="uk-UA" sz="3600" dirty="0" err="1"/>
              <a:t>the</a:t>
            </a:r>
            <a:r>
              <a:rPr lang="uk-UA" sz="3600" dirty="0"/>
              <a:t> </a:t>
            </a:r>
            <a:r>
              <a:rPr lang="en-US" sz="3600" dirty="0" smtClean="0"/>
              <a:t> </a:t>
            </a:r>
            <a:r>
              <a:rPr lang="uk-UA" sz="3600" dirty="0" err="1" smtClean="0"/>
              <a:t>duck</a:t>
            </a:r>
            <a:r>
              <a:rPr lang="en-US" sz="3600" dirty="0" smtClean="0"/>
              <a:t>.</a:t>
            </a:r>
          </a:p>
          <a:p>
            <a:pPr algn="ctr">
              <a:buNone/>
            </a:pPr>
            <a:endParaRPr lang="en-US" sz="3600" dirty="0" smtClean="0"/>
          </a:p>
          <a:p>
            <a:pPr algn="ctr">
              <a:buNone/>
            </a:pPr>
            <a:r>
              <a:rPr lang="uk-UA" sz="3600" dirty="0" err="1" smtClean="0"/>
              <a:t>The</a:t>
            </a:r>
            <a:r>
              <a:rPr lang="uk-UA" sz="3600" dirty="0" smtClean="0"/>
              <a:t> </a:t>
            </a:r>
            <a:r>
              <a:rPr lang="uk-UA" sz="3600" b="1" dirty="0" err="1"/>
              <a:t>hairy</a:t>
            </a:r>
            <a:r>
              <a:rPr lang="uk-UA" sz="3600" dirty="0"/>
              <a:t> </a:t>
            </a:r>
            <a:r>
              <a:rPr lang="uk-UA" sz="3600" dirty="0" err="1"/>
              <a:t>farmer</a:t>
            </a:r>
            <a:r>
              <a:rPr lang="uk-UA" sz="3600" dirty="0"/>
              <a:t> </a:t>
            </a:r>
            <a:r>
              <a:rPr lang="uk-UA" sz="3600" b="1" dirty="0" err="1"/>
              <a:t>always</a:t>
            </a:r>
            <a:r>
              <a:rPr lang="uk-UA" sz="3600" dirty="0"/>
              <a:t> </a:t>
            </a:r>
            <a:r>
              <a:rPr lang="uk-UA" sz="3600" dirty="0" err="1"/>
              <a:t>kills</a:t>
            </a:r>
            <a:r>
              <a:rPr lang="uk-UA" sz="3600" dirty="0"/>
              <a:t> </a:t>
            </a:r>
            <a:r>
              <a:rPr lang="uk-UA" sz="3600" b="1" dirty="0" err="1"/>
              <a:t>all</a:t>
            </a:r>
            <a:r>
              <a:rPr lang="uk-UA" sz="3600" dirty="0"/>
              <a:t> </a:t>
            </a:r>
            <a:r>
              <a:rPr lang="uk-UA" sz="3600" dirty="0" err="1"/>
              <a:t>the</a:t>
            </a:r>
            <a:r>
              <a:rPr lang="uk-UA" sz="3600" dirty="0"/>
              <a:t> </a:t>
            </a:r>
            <a:r>
              <a:rPr lang="uk-UA" sz="3600" b="1" dirty="0" err="1"/>
              <a:t>old</a:t>
            </a:r>
            <a:r>
              <a:rPr lang="uk-UA" sz="3600" dirty="0"/>
              <a:t> </a:t>
            </a:r>
            <a:r>
              <a:rPr lang="uk-UA" sz="3600" dirty="0" err="1"/>
              <a:t>ducks</a:t>
            </a:r>
            <a:r>
              <a:rPr lang="uk-UA" sz="3600" dirty="0" smtClean="0"/>
              <a:t>.</a:t>
            </a:r>
            <a:endParaRPr lang="en-US" sz="3600" dirty="0" smtClean="0"/>
          </a:p>
          <a:p>
            <a:pPr algn="ctr">
              <a:buNone/>
            </a:pPr>
            <a:endParaRPr lang="en-US" sz="3600" b="1" dirty="0"/>
          </a:p>
          <a:p>
            <a:pPr algn="ctr">
              <a:buNone/>
            </a:pPr>
            <a:r>
              <a:rPr lang="en-US" sz="3600" b="1" dirty="0" smtClean="0">
                <a:solidFill>
                  <a:srgbClr val="002060"/>
                </a:solidFill>
              </a:rPr>
              <a:t>C</a:t>
            </a:r>
            <a:r>
              <a:rPr lang="uk-UA" sz="3600" b="1" dirty="0" err="1" smtClean="0">
                <a:solidFill>
                  <a:srgbClr val="002060"/>
                </a:solidFill>
              </a:rPr>
              <a:t>лово</a:t>
            </a:r>
            <a:r>
              <a:rPr lang="uk-UA" sz="3600" b="1" dirty="0" smtClean="0">
                <a:solidFill>
                  <a:srgbClr val="002060"/>
                </a:solidFill>
              </a:rPr>
              <a:t> </a:t>
            </a:r>
            <a:r>
              <a:rPr lang="uk-UA" sz="3600" dirty="0"/>
              <a:t>– це мінімальна вільна форма. </a:t>
            </a:r>
            <a:endParaRPr lang="ru-RU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uk-UA" sz="2800" dirty="0" smtClean="0"/>
                        <a:t>Прості слова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dirty="0" smtClean="0"/>
                        <a:t>Складні слова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farm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farmer = farm + </a:t>
                      </a:r>
                      <a:r>
                        <a:rPr lang="en-US" sz="2800" dirty="0" err="1" smtClean="0"/>
                        <a:t>er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kill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kills = kill + s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duck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duckling = duck + ling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2400" dirty="0" smtClean="0"/>
              <a:t>В </a:t>
            </a:r>
            <a:r>
              <a:rPr lang="uk-UA" sz="2400" dirty="0" err="1" smtClean="0"/>
              <a:t>юпікській</a:t>
            </a:r>
            <a:r>
              <a:rPr lang="uk-UA" sz="2400" dirty="0" smtClean="0"/>
              <a:t> мові ескімосько-алеутської мовної родини (Аляска) слово може відповідати англійському реченню: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00200"/>
            <a:ext cx="821925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kaipiallrulliniuk</a:t>
            </a:r>
            <a:r>
              <a:rPr lang="ru-RU" dirty="0" smtClean="0"/>
              <a:t>  «</a:t>
            </a:r>
            <a:r>
              <a:rPr lang="uk-UA" dirty="0" smtClean="0"/>
              <a:t>ці </a:t>
            </a:r>
            <a:r>
              <a:rPr lang="uk-UA" dirty="0"/>
              <a:t>двоє були очевидно дуже голодними»</a:t>
            </a:r>
            <a:endParaRPr lang="ru-RU" dirty="0"/>
          </a:p>
          <a:p>
            <a:pPr>
              <a:buNone/>
            </a:pPr>
            <a:r>
              <a:rPr lang="en-US" dirty="0" err="1">
                <a:solidFill>
                  <a:srgbClr val="002060"/>
                </a:solidFill>
              </a:rPr>
              <a:t>kai</a:t>
            </a:r>
            <a:r>
              <a:rPr lang="uk-UA" dirty="0">
                <a:solidFill>
                  <a:srgbClr val="002060"/>
                </a:solidFill>
              </a:rPr>
              <a:t>-  </a:t>
            </a:r>
            <a:r>
              <a:rPr lang="uk-UA" dirty="0" smtClean="0">
                <a:solidFill>
                  <a:srgbClr val="002060"/>
                </a:solidFill>
              </a:rPr>
              <a:t>         </a:t>
            </a:r>
            <a:r>
              <a:rPr lang="uk-UA" dirty="0">
                <a:solidFill>
                  <a:srgbClr val="002060"/>
                </a:solidFill>
              </a:rPr>
              <a:t>-</a:t>
            </a:r>
            <a:r>
              <a:rPr lang="en-US" dirty="0" err="1">
                <a:solidFill>
                  <a:srgbClr val="002060"/>
                </a:solidFill>
              </a:rPr>
              <a:t>pia</a:t>
            </a:r>
            <a:r>
              <a:rPr lang="uk-UA" dirty="0">
                <a:solidFill>
                  <a:srgbClr val="002060"/>
                </a:solidFill>
              </a:rPr>
              <a:t>-  </a:t>
            </a:r>
            <a:r>
              <a:rPr lang="uk-UA" dirty="0" smtClean="0">
                <a:solidFill>
                  <a:srgbClr val="002060"/>
                </a:solidFill>
              </a:rPr>
              <a:t> </a:t>
            </a:r>
            <a:r>
              <a:rPr lang="uk-UA" dirty="0">
                <a:solidFill>
                  <a:srgbClr val="002060"/>
                </a:solidFill>
              </a:rPr>
              <a:t>-</a:t>
            </a:r>
            <a:r>
              <a:rPr lang="en-US" dirty="0" err="1">
                <a:solidFill>
                  <a:srgbClr val="002060"/>
                </a:solidFill>
              </a:rPr>
              <a:t>llru</a:t>
            </a:r>
            <a:r>
              <a:rPr lang="uk-UA" dirty="0">
                <a:solidFill>
                  <a:srgbClr val="002060"/>
                </a:solidFill>
              </a:rPr>
              <a:t>- </a:t>
            </a:r>
            <a:r>
              <a:rPr lang="uk-UA" dirty="0" smtClean="0">
                <a:solidFill>
                  <a:srgbClr val="002060"/>
                </a:solidFill>
              </a:rPr>
              <a:t>      </a:t>
            </a:r>
            <a:r>
              <a:rPr lang="uk-UA" dirty="0">
                <a:solidFill>
                  <a:srgbClr val="002060"/>
                </a:solidFill>
              </a:rPr>
              <a:t>-</a:t>
            </a:r>
            <a:r>
              <a:rPr lang="en-US" dirty="0" err="1">
                <a:solidFill>
                  <a:srgbClr val="002060"/>
                </a:solidFill>
              </a:rPr>
              <a:t>llini</a:t>
            </a:r>
            <a:r>
              <a:rPr lang="uk-UA" dirty="0">
                <a:solidFill>
                  <a:srgbClr val="002060"/>
                </a:solidFill>
              </a:rPr>
              <a:t>-        -</a:t>
            </a:r>
            <a:r>
              <a:rPr lang="en-US" dirty="0">
                <a:solidFill>
                  <a:srgbClr val="002060"/>
                </a:solidFill>
              </a:rPr>
              <a:t>u</a:t>
            </a:r>
            <a:r>
              <a:rPr lang="uk-UA" dirty="0">
                <a:solidFill>
                  <a:srgbClr val="002060"/>
                </a:solidFill>
              </a:rPr>
              <a:t>-    </a:t>
            </a:r>
            <a:r>
              <a:rPr lang="uk-UA" dirty="0" smtClean="0">
                <a:solidFill>
                  <a:srgbClr val="002060"/>
                </a:solidFill>
              </a:rPr>
              <a:t> </a:t>
            </a:r>
            <a:r>
              <a:rPr lang="uk-UA" dirty="0">
                <a:solidFill>
                  <a:srgbClr val="002060"/>
                </a:solidFill>
              </a:rPr>
              <a:t>-</a:t>
            </a:r>
            <a:r>
              <a:rPr lang="en-US" dirty="0">
                <a:solidFill>
                  <a:srgbClr val="002060"/>
                </a:solidFill>
              </a:rPr>
              <a:t>k</a:t>
            </a:r>
            <a:endParaRPr lang="ru-RU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uk-UA" sz="2000" dirty="0">
                <a:solidFill>
                  <a:srgbClr val="002060"/>
                </a:solidFill>
              </a:rPr>
              <a:t>бути голодним   дуже    минулий час  очевидно  твердження    вони двоє</a:t>
            </a:r>
            <a:endParaRPr lang="ru-RU" sz="2000" dirty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dirty="0" err="1" smtClean="0">
                <a:solidFill>
                  <a:srgbClr val="002060"/>
                </a:solidFill>
              </a:rPr>
              <a:t>Аломорфи</a:t>
            </a:r>
            <a:r>
              <a:rPr lang="uk-UA" sz="2400" dirty="0" smtClean="0">
                <a:solidFill>
                  <a:srgbClr val="002060"/>
                </a:solidFill>
              </a:rPr>
              <a:t> – позиційні варіанти морфем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kill-</a:t>
            </a:r>
            <a:r>
              <a:rPr lang="uk-UA" dirty="0" smtClean="0">
                <a:solidFill>
                  <a:srgbClr val="FF0000"/>
                </a:solidFill>
              </a:rPr>
              <a:t>s                 </a:t>
            </a:r>
            <a:r>
              <a:rPr lang="en-US" dirty="0" smtClean="0">
                <a:solidFill>
                  <a:srgbClr val="FF0000"/>
                </a:solidFill>
              </a:rPr>
              <a:t>/z/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en-US" dirty="0"/>
              <a:t>take</a:t>
            </a:r>
            <a:r>
              <a:rPr lang="uk-UA" dirty="0"/>
              <a:t>-</a:t>
            </a:r>
            <a:r>
              <a:rPr lang="en-US" dirty="0" smtClean="0">
                <a:solidFill>
                  <a:srgbClr val="FF0000"/>
                </a:solidFill>
              </a:rPr>
              <a:t>s              /s/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en-US" dirty="0"/>
              <a:t>touch</a:t>
            </a:r>
            <a:r>
              <a:rPr lang="uk-UA" dirty="0"/>
              <a:t>-</a:t>
            </a:r>
            <a:r>
              <a:rPr lang="en-US" dirty="0" err="1" smtClean="0">
                <a:solidFill>
                  <a:srgbClr val="FF0000"/>
                </a:solidFill>
              </a:rPr>
              <a:t>es</a:t>
            </a:r>
            <a:r>
              <a:rPr lang="en-US" dirty="0" smtClean="0">
                <a:solidFill>
                  <a:srgbClr val="FF0000"/>
                </a:solidFill>
              </a:rPr>
              <a:t>         /</a:t>
            </a:r>
            <a:r>
              <a:rPr lang="en-US" dirty="0" err="1" smtClean="0">
                <a:solidFill>
                  <a:srgbClr val="FF0000"/>
                </a:solidFill>
              </a:rPr>
              <a:t>iz</a:t>
            </a:r>
            <a:r>
              <a:rPr lang="en-US" dirty="0" smtClean="0">
                <a:solidFill>
                  <a:srgbClr val="FF0000"/>
                </a:solidFill>
              </a:rPr>
              <a:t>/</a:t>
            </a:r>
          </a:p>
          <a:p>
            <a:endParaRPr lang="ru-RU" dirty="0">
              <a:solidFill>
                <a:srgbClr val="FF0000"/>
              </a:solidFill>
            </a:endParaRPr>
          </a:p>
          <a:p>
            <a:r>
              <a:rPr lang="en-US" dirty="0"/>
              <a:t>kiss-</a:t>
            </a:r>
            <a:r>
              <a:rPr lang="en-US" dirty="0" err="1">
                <a:solidFill>
                  <a:srgbClr val="FF0000"/>
                </a:solidFill>
              </a:rPr>
              <a:t>ed</a:t>
            </a:r>
            <a:r>
              <a:rPr lang="en-US" dirty="0"/>
              <a:t> </a:t>
            </a:r>
            <a:r>
              <a:rPr lang="en-US" dirty="0" smtClean="0"/>
              <a:t>           </a:t>
            </a:r>
            <a:r>
              <a:rPr lang="en-US" dirty="0" smtClean="0">
                <a:solidFill>
                  <a:srgbClr val="FF0000"/>
                </a:solidFill>
              </a:rPr>
              <a:t>/</a:t>
            </a:r>
            <a:r>
              <a:rPr lang="en-US" dirty="0">
                <a:solidFill>
                  <a:srgbClr val="FF0000"/>
                </a:solidFill>
              </a:rPr>
              <a:t>t/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en-US" dirty="0"/>
              <a:t>kill-</a:t>
            </a:r>
            <a:r>
              <a:rPr lang="en-US" dirty="0" err="1">
                <a:solidFill>
                  <a:srgbClr val="FF0000"/>
                </a:solidFill>
              </a:rPr>
              <a:t>ed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/>
              <a:t>            </a:t>
            </a:r>
            <a:r>
              <a:rPr lang="en-US" dirty="0" smtClean="0">
                <a:solidFill>
                  <a:srgbClr val="FF0000"/>
                </a:solidFill>
              </a:rPr>
              <a:t>/</a:t>
            </a:r>
            <a:r>
              <a:rPr lang="en-US" dirty="0">
                <a:solidFill>
                  <a:srgbClr val="FF0000"/>
                </a:solidFill>
              </a:rPr>
              <a:t>d/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en-US" dirty="0" err="1"/>
              <a:t>patt-</a:t>
            </a:r>
            <a:r>
              <a:rPr lang="en-US" dirty="0" err="1">
                <a:solidFill>
                  <a:srgbClr val="FF0000"/>
                </a:solidFill>
              </a:rPr>
              <a:t>ed</a:t>
            </a:r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en-US" dirty="0" smtClean="0">
                <a:solidFill>
                  <a:srgbClr val="FF0000"/>
                </a:solidFill>
              </a:rPr>
              <a:t>/</a:t>
            </a:r>
            <a:r>
              <a:rPr lang="en-US" dirty="0">
                <a:solidFill>
                  <a:srgbClr val="FF0000"/>
                </a:solidFill>
              </a:rPr>
              <a:t>id/</a:t>
            </a:r>
            <a:endParaRPr lang="ru-RU" dirty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002060"/>
                </a:solidFill>
              </a:rPr>
              <a:t>Додаткова дистрибуція: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a  </a:t>
            </a:r>
            <a:r>
              <a:rPr lang="uk-UA" dirty="0" smtClean="0">
                <a:solidFill>
                  <a:srgbClr val="FF0000"/>
                </a:solidFill>
              </a:rPr>
              <a:t>/</a:t>
            </a:r>
            <a:r>
              <a:rPr lang="uk-UA" dirty="0">
                <a:solidFill>
                  <a:srgbClr val="FF0000"/>
                </a:solidFill>
              </a:rPr>
              <a:t>ǝ</a:t>
            </a:r>
            <a:r>
              <a:rPr lang="en-US" dirty="0">
                <a:solidFill>
                  <a:srgbClr val="FF0000"/>
                </a:solidFill>
              </a:rPr>
              <a:t>/ </a:t>
            </a:r>
            <a:r>
              <a:rPr lang="en-US" dirty="0" smtClean="0">
                <a:solidFill>
                  <a:srgbClr val="FF0000"/>
                </a:solidFill>
              </a:rPr>
              <a:t>-----------------------------------------</a:t>
            </a:r>
            <a:r>
              <a:rPr lang="en-US" dirty="0" smtClean="0">
                <a:solidFill>
                  <a:srgbClr val="FF0000"/>
                </a:solidFill>
              </a:rPr>
              <a:t>an </a:t>
            </a:r>
            <a:r>
              <a:rPr lang="en-US" dirty="0" smtClean="0">
                <a:solidFill>
                  <a:srgbClr val="FF0000"/>
                </a:solidFill>
              </a:rPr>
              <a:t>/</a:t>
            </a:r>
            <a:r>
              <a:rPr lang="en-US" dirty="0" err="1">
                <a:solidFill>
                  <a:srgbClr val="FF0000"/>
                </a:solidFill>
              </a:rPr>
              <a:t>æn</a:t>
            </a:r>
            <a:r>
              <a:rPr lang="en-US" dirty="0">
                <a:solidFill>
                  <a:srgbClr val="FF0000"/>
                </a:solidFill>
              </a:rPr>
              <a:t>/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uk-UA" dirty="0" smtClean="0">
                <a:solidFill>
                  <a:srgbClr val="002060"/>
                </a:solidFill>
              </a:rPr>
              <a:t>Вільне варіювання:</a:t>
            </a:r>
          </a:p>
          <a:p>
            <a:pPr>
              <a:buNone/>
            </a:pPr>
            <a:r>
              <a:rPr lang="uk-UA" i="1" dirty="0" err="1"/>
              <a:t>exit</a:t>
            </a:r>
            <a:r>
              <a:rPr lang="uk-UA" dirty="0"/>
              <a:t> </a:t>
            </a:r>
            <a:r>
              <a:rPr lang="uk-UA" dirty="0" smtClean="0"/>
              <a:t>/</a:t>
            </a:r>
            <a:r>
              <a:rPr lang="uk-UA" dirty="0"/>
              <a:t>ɛ</a:t>
            </a:r>
            <a:r>
              <a:rPr lang="en-US" dirty="0" err="1"/>
              <a:t>gzit</a:t>
            </a:r>
            <a:r>
              <a:rPr lang="uk-UA" dirty="0"/>
              <a:t>/ </a:t>
            </a:r>
            <a:r>
              <a:rPr lang="uk-UA" dirty="0" smtClean="0"/>
              <a:t>----/</a:t>
            </a:r>
            <a:r>
              <a:rPr lang="uk-UA" dirty="0"/>
              <a:t>ɛ</a:t>
            </a:r>
            <a:r>
              <a:rPr lang="en-US" dirty="0" err="1"/>
              <a:t>ksit</a:t>
            </a:r>
            <a:r>
              <a:rPr lang="uk-UA" dirty="0" smtClean="0"/>
              <a:t>/</a:t>
            </a:r>
          </a:p>
          <a:p>
            <a:pPr>
              <a:buNone/>
            </a:pPr>
            <a:r>
              <a:rPr lang="uk-UA" i="1" dirty="0" err="1" smtClean="0"/>
              <a:t>off</a:t>
            </a:r>
            <a:r>
              <a:rPr lang="uk-UA" dirty="0" smtClean="0"/>
              <a:t> /</a:t>
            </a:r>
            <a:r>
              <a:rPr lang="uk-UA" dirty="0"/>
              <a:t>ɔ:</a:t>
            </a:r>
            <a:r>
              <a:rPr lang="en-US" dirty="0"/>
              <a:t>f</a:t>
            </a:r>
            <a:r>
              <a:rPr lang="uk-UA" dirty="0"/>
              <a:t>/ </a:t>
            </a:r>
            <a:r>
              <a:rPr lang="uk-UA" dirty="0" smtClean="0"/>
              <a:t>--------/</a:t>
            </a:r>
            <a:r>
              <a:rPr lang="uk-UA" dirty="0"/>
              <a:t>ɒ</a:t>
            </a:r>
            <a:r>
              <a:rPr lang="en-US" dirty="0"/>
              <a:t>f</a:t>
            </a:r>
            <a:r>
              <a:rPr lang="uk-UA" dirty="0"/>
              <a:t>/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un-wise-</a:t>
            </a:r>
            <a:r>
              <a:rPr lang="en-US" b="1" dirty="0" err="1" smtClean="0">
                <a:solidFill>
                  <a:srgbClr val="002060"/>
                </a:solidFill>
              </a:rPr>
              <a:t>ly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b="1" dirty="0">
                <a:solidFill>
                  <a:srgbClr val="002060"/>
                </a:solidFill>
              </a:rPr>
              <a:t>Морф</a:t>
            </a:r>
            <a:r>
              <a:rPr lang="uk-UA" dirty="0"/>
              <a:t> — конкретний лінійний представник морфеми, узагальненої абстрактної одиниці мови, один із формальних її різновидів, що встановлюється при поділі текстового слова</a:t>
            </a:r>
            <a:r>
              <a:rPr lang="uk-UA" dirty="0" smtClean="0"/>
              <a:t>.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 algn="ctr">
              <a:buNone/>
            </a:pPr>
            <a:r>
              <a:rPr lang="uk-UA" dirty="0" smtClean="0">
                <a:solidFill>
                  <a:srgbClr val="FF0000"/>
                </a:solidFill>
              </a:rPr>
              <a:t>Морфема --- морф --- </a:t>
            </a:r>
            <a:r>
              <a:rPr lang="uk-UA" dirty="0" err="1" smtClean="0">
                <a:solidFill>
                  <a:srgbClr val="FF0000"/>
                </a:solidFill>
              </a:rPr>
              <a:t>аломорф</a:t>
            </a:r>
            <a:endParaRPr lang="ru-RU" dirty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>
                <a:solidFill>
                  <a:srgbClr val="002060"/>
                </a:solidFill>
              </a:rPr>
              <a:t>Вільні та </a:t>
            </a:r>
            <a:r>
              <a:rPr lang="uk-UA" sz="2800" dirty="0" err="1" smtClean="0">
                <a:solidFill>
                  <a:srgbClr val="002060"/>
                </a:solidFill>
              </a:rPr>
              <a:t>зв</a:t>
            </a:r>
            <a:r>
              <a:rPr lang="en-US" sz="2800" dirty="0" smtClean="0">
                <a:solidFill>
                  <a:srgbClr val="002060"/>
                </a:solidFill>
              </a:rPr>
              <a:t>’</a:t>
            </a:r>
            <a:r>
              <a:rPr lang="uk-UA" sz="2800" dirty="0" err="1" smtClean="0">
                <a:solidFill>
                  <a:srgbClr val="002060"/>
                </a:solidFill>
              </a:rPr>
              <a:t>язані</a:t>
            </a:r>
            <a:r>
              <a:rPr lang="uk-UA" sz="2800" dirty="0" smtClean="0">
                <a:solidFill>
                  <a:srgbClr val="002060"/>
                </a:solidFill>
              </a:rPr>
              <a:t> морфеми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uk-UA" i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endParaRPr lang="uk-UA" i="1" dirty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uk-UA" sz="4000" i="1" dirty="0" err="1" smtClean="0">
                <a:solidFill>
                  <a:srgbClr val="C00000"/>
                </a:solidFill>
              </a:rPr>
              <a:t>The</a:t>
            </a:r>
            <a:r>
              <a:rPr lang="uk-UA" sz="4000" i="1" dirty="0" smtClean="0"/>
              <a:t>   </a:t>
            </a:r>
            <a:r>
              <a:rPr lang="uk-UA" sz="4000" i="1" dirty="0" err="1" smtClean="0">
                <a:solidFill>
                  <a:srgbClr val="7030A0"/>
                </a:solidFill>
              </a:rPr>
              <a:t>farm</a:t>
            </a:r>
            <a:r>
              <a:rPr lang="uk-UA" sz="4000" i="1" dirty="0" err="1" smtClean="0"/>
              <a:t>er</a:t>
            </a:r>
            <a:r>
              <a:rPr lang="uk-UA" sz="4000" i="1" dirty="0" smtClean="0"/>
              <a:t>  </a:t>
            </a:r>
            <a:r>
              <a:rPr lang="uk-UA" sz="4000" i="1" dirty="0" err="1" smtClean="0">
                <a:solidFill>
                  <a:srgbClr val="00B050"/>
                </a:solidFill>
              </a:rPr>
              <a:t>kill</a:t>
            </a:r>
            <a:r>
              <a:rPr lang="uk-UA" sz="4000" i="1" dirty="0" err="1" smtClean="0"/>
              <a:t>s</a:t>
            </a:r>
            <a:r>
              <a:rPr lang="uk-UA" sz="4000" i="1" dirty="0" smtClean="0"/>
              <a:t>   </a:t>
            </a:r>
            <a:r>
              <a:rPr lang="uk-UA" sz="4000" i="1" dirty="0" err="1">
                <a:solidFill>
                  <a:srgbClr val="C00000"/>
                </a:solidFill>
              </a:rPr>
              <a:t>the</a:t>
            </a:r>
            <a:r>
              <a:rPr lang="uk-UA" sz="4000" i="1" dirty="0"/>
              <a:t> </a:t>
            </a:r>
            <a:r>
              <a:rPr lang="uk-UA" sz="4000" i="1" dirty="0" smtClean="0"/>
              <a:t>  </a:t>
            </a:r>
            <a:r>
              <a:rPr lang="uk-UA" sz="4000" i="1" dirty="0" err="1" smtClean="0">
                <a:solidFill>
                  <a:srgbClr val="0070C0"/>
                </a:solidFill>
              </a:rPr>
              <a:t>duck</a:t>
            </a:r>
            <a:r>
              <a:rPr lang="uk-UA" sz="4000" dirty="0"/>
              <a:t>.</a:t>
            </a:r>
            <a:endParaRPr lang="ru-RU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559</Words>
  <Application>Microsoft Office PowerPoint</Application>
  <PresentationFormat>Экран (4:3)</PresentationFormat>
  <Paragraphs>114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Морфологія</vt:lpstr>
      <vt:lpstr>Слайд 2</vt:lpstr>
      <vt:lpstr>Слайд 3</vt:lpstr>
      <vt:lpstr>Слайд 4</vt:lpstr>
      <vt:lpstr>В юпікській мові ескімосько-алеутської мовної родини (Аляска) слово може відповідати англійському реченню: </vt:lpstr>
      <vt:lpstr>Аломорфи – позиційні варіанти морфем</vt:lpstr>
      <vt:lpstr>Слайд 7</vt:lpstr>
      <vt:lpstr>un-wise-ly</vt:lpstr>
      <vt:lpstr>Вільні та зв’язані морфеми</vt:lpstr>
      <vt:lpstr>Зв’язані морфеми</vt:lpstr>
      <vt:lpstr>Слайд 11</vt:lpstr>
      <vt:lpstr>Лексичні морфеми</vt:lpstr>
      <vt:lpstr>Слайд 13</vt:lpstr>
      <vt:lpstr>Граматичні морфеми</vt:lpstr>
      <vt:lpstr>Граматичні морфеми</vt:lpstr>
      <vt:lpstr>Клітики</vt:lpstr>
      <vt:lpstr>Три типи зв'язаних морфем</vt:lpstr>
      <vt:lpstr>Підсумкова таблиця видів морфем 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Komp</dc:creator>
  <cp:lastModifiedBy>Komp</cp:lastModifiedBy>
  <cp:revision>17</cp:revision>
  <dcterms:created xsi:type="dcterms:W3CDTF">2018-09-12T19:11:22Z</dcterms:created>
  <dcterms:modified xsi:type="dcterms:W3CDTF">2018-09-12T20:13:58Z</dcterms:modified>
</cp:coreProperties>
</file>