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69" r:id="rId4"/>
    <p:sldId id="270" r:id="rId5"/>
    <p:sldId id="257" r:id="rId6"/>
    <p:sldId id="258" r:id="rId7"/>
    <p:sldId id="259" r:id="rId8"/>
    <p:sldId id="260" r:id="rId9"/>
    <p:sldId id="261" r:id="rId10"/>
    <p:sldId id="273" r:id="rId11"/>
    <p:sldId id="262" r:id="rId12"/>
    <p:sldId id="263" r:id="rId13"/>
    <p:sldId id="264" r:id="rId14"/>
    <p:sldId id="265" r:id="rId15"/>
    <p:sldId id="266" r:id="rId16"/>
    <p:sldId id="267" r:id="rId17"/>
    <p:sldId id="27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5" Type="http://schemas.openxmlformats.org/officeDocument/2006/relationships/image" Target="../media/image3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Relationship Id="rId1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FDD5-02E9-4091-8159-0B908AA97374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E717B-3E6D-4515-B0E4-55E70D43F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4206-2066-43A8-B89D-3A83B4B12509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8A8C-FEDC-4D5F-BA7A-3749BE300EBD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DB62-5118-4CDF-BD32-7FFB2E37C637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88E2-CB35-4105-A812-71E2EF2DB532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1B0F-8143-4FBA-9DEE-2AC8123CA2E9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F9E9-BD00-4814-B843-EA15DEB31800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D627-04F6-4907-BDF0-CC667B6EBDD8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5065-3547-45F5-A279-1A2A432E6DB1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57F8-6058-4450-90C0-D522F9AE44C1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185D-7F62-4B31-9C6B-467D5EFACF14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0EA4E-28DC-4882-908E-D147BCDB7C64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D91CF-D556-4D7D-96CC-2C095D9BBCA8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kasianov270435@gmail.com" TargetMode="Externa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hyperlink" Target="http://psychiatry.alliedacademies.com/events-list/behavioral-science" TargetMode="External"/><Relationship Id="rId5" Type="http://schemas.openxmlformats.org/officeDocument/2006/relationships/hyperlink" Target="https://www.eventbrite.com/e/second-psychology-conference-italy-rome-2019-may-2021-2019-registration-53129099567?ref=enivtefor001&amp;invite=MTU3MTc1NDcvYW5keWdvbmNoYXJlbmNvQHlhaG9vLmNvbS8w%0a&amp;utm_source=eb_email&amp;utm_medium=email&amp;utm_campaign=inviteformalv2&amp;utm_term=eventpage" TargetMode="External"/><Relationship Id="rId4" Type="http://schemas.openxmlformats.org/officeDocument/2006/relationships/hyperlink" Target="mailto:andygoncharenco@yahoo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30.bin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9.png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4.bin"/><Relationship Id="rId17" Type="http://schemas.openxmlformats.org/officeDocument/2006/relationships/oleObject" Target="../embeddings/oleObject29.bin"/><Relationship Id="rId2" Type="http://schemas.openxmlformats.org/officeDocument/2006/relationships/audio" Target="../media/audio18.wav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7.bin"/><Relationship Id="rId10" Type="http://schemas.openxmlformats.org/officeDocument/2006/relationships/oleObject" Target="../embeddings/oleObject22.bin"/><Relationship Id="rId19" Type="http://schemas.openxmlformats.org/officeDocument/2006/relationships/oleObject" Target="../embeddings/oleObject31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5" Type="http://schemas.openxmlformats.org/officeDocument/2006/relationships/image" Target="../media/image5.png"/><Relationship Id="rId4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0.wav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audio" Target="../media/audio4.wav"/><Relationship Id="rId7" Type="http://schemas.openxmlformats.org/officeDocument/2006/relationships/oleObject" Target="../embeddings/oleObject5.bin"/><Relationship Id="rId12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slideLayout" Target="../slideLayouts/slideLayout1.xml"/><Relationship Id="rId10" Type="http://schemas.openxmlformats.org/officeDocument/2006/relationships/oleObject" Target="../embeddings/oleObject8.bin"/><Relationship Id="rId4" Type="http://schemas.openxmlformats.org/officeDocument/2006/relationships/audio" Target="../media/audio5.wav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3.bin"/><Relationship Id="rId2" Type="http://schemas.openxmlformats.org/officeDocument/2006/relationships/audio" Target="../media/audio6.wav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5.png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scs-journal.npu.edu.ua/article/viewFile/153866/153447" TargetMode="Externa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5" Type="http://schemas.openxmlformats.org/officeDocument/2006/relationships/image" Target="../media/image5.png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5" Type="http://schemas.openxmlformats.org/officeDocument/2006/relationships/image" Target="../media/image5.png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audio" Target="../media/audio14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audio" Target="../media/audio17.wav"/><Relationship Id="rId5" Type="http://schemas.openxmlformats.org/officeDocument/2006/relationships/audio" Target="../media/audio16.wav"/><Relationship Id="rId4" Type="http://schemas.openxmlformats.org/officeDocument/2006/relationships/audio" Target="../media/audio15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1"/>
            <a:ext cx="7429552" cy="2786081"/>
          </a:xfrm>
        </p:spPr>
        <p:txBody>
          <a:bodyPr>
            <a:normAutofit/>
          </a:bodyPr>
          <a:lstStyle/>
          <a:p>
            <a:r>
              <a:rPr lang="en-US" b="1" dirty="0" smtClean="0"/>
              <a:t>PRINCIPLE OF THE SUBJECTIVE ENTROPY MAXIMUM AND </a:t>
            </a:r>
            <a:r>
              <a:rPr lang="en-US" b="1" dirty="0" smtClean="0"/>
              <a:t>CONFLICT</a:t>
            </a:r>
            <a:r>
              <a:rPr lang="ru-RU" b="1" dirty="0" smtClean="0"/>
              <a:t> </a:t>
            </a:r>
            <a:r>
              <a:rPr lang="en-US" b="1" dirty="0" smtClean="0"/>
              <a:t>THEORY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1571636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Vladimir </a:t>
            </a:r>
            <a:r>
              <a:rPr lang="en-US" b="1" dirty="0" err="1" smtClean="0">
                <a:solidFill>
                  <a:schemeClr val="tx1"/>
                </a:solidFill>
              </a:rPr>
              <a:t>Aleksandrovich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Kasianov</a:t>
            </a:r>
            <a:r>
              <a:rPr lang="en-US" b="1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Professor, Doctor of Engineering Sciences, Professor of Mechanics Department of the National Aviation University,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  <a:hlinkClick r:id="rId3"/>
              </a:rPr>
              <a:t>vakasianov270435@gmail.com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b="1" dirty="0" err="1" smtClean="0">
                <a:solidFill>
                  <a:schemeClr val="tx1"/>
                </a:solidFill>
              </a:rPr>
              <a:t>Andriy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Viktorovich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Goncharenko</a:t>
            </a:r>
            <a:r>
              <a:rPr lang="en-US" b="1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Professor, Doctor of Engineering Sciences, Professor of Aircraft Airworthiness Retaining Department of the National Aviation University,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chemeClr val="tx1"/>
                </a:solidFill>
                <a:hlinkClick r:id="rId4"/>
              </a:rPr>
              <a:t>andygoncharenco@yahoo.com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6131502"/>
            <a:ext cx="692948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cap="all" dirty="0" smtClean="0">
                <a:hlinkClick r:id="rId5"/>
              </a:rPr>
              <a:t>Second psychology conference Italy Rome 2019 May 20/21-2019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3FDD-0E24-435D-BFD9-E80CDC981D1E}" type="datetime1">
              <a:rPr lang="ru-RU" smtClean="0"/>
              <a:pPr/>
              <a:t>13.04.2019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148876"/>
            <a:ext cx="8715436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Abridged Version is Submitted to</a:t>
            </a:r>
            <a:r>
              <a:rPr lang="en-US" b="1" dirty="0" smtClean="0"/>
              <a:t> </a:t>
            </a:r>
            <a:r>
              <a:rPr lang="en-US" dirty="0" smtClean="0">
                <a:hlinkClick r:id="rId6"/>
              </a:rPr>
              <a:t>http://psychiatry.alliedacademies.com/events-list/behavioral-science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8429652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1979613" y="2060575"/>
            <a:ext cx="3240087" cy="19446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1116013" y="1411288"/>
            <a:ext cx="5616575" cy="44656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92275" y="0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TERMODYNAMICAL IMAGE</a:t>
            </a:r>
            <a:endParaRPr lang="ru-RU" sz="2400" b="1">
              <a:solidFill>
                <a:srgbClr val="0000FF"/>
              </a:solidFill>
            </a:endParaRPr>
          </a:p>
        </p:txBody>
      </p:sp>
      <p:graphicFrame>
        <p:nvGraphicFramePr>
          <p:cNvPr id="2071" name="Rectangle 23"/>
          <p:cNvGraphicFramePr>
            <a:graphicFrameLocks/>
          </p:cNvGraphicFramePr>
          <p:nvPr/>
        </p:nvGraphicFramePr>
        <p:xfrm>
          <a:off x="611188" y="0"/>
          <a:ext cx="5545137" cy="4065588"/>
        </p:xfrm>
        <a:graphic>
          <a:graphicData uri="http://schemas.openxmlformats.org/presentationml/2006/ole">
            <p:oleObj spid="_x0000_s19458" name="Формула" r:id="rId4" imgW="0" imgH="0" progId="Equation.3">
              <p:embed/>
            </p:oleObj>
          </a:graphicData>
        </a:graphic>
      </p:graphicFrame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763713" y="908050"/>
            <a:ext cx="4319587" cy="4033838"/>
            <a:chOff x="1066" y="572"/>
            <a:chExt cx="2721" cy="2540"/>
          </a:xfrm>
        </p:grpSpPr>
        <p:graphicFrame>
          <p:nvGraphicFramePr>
            <p:cNvPr id="2072" name="Object 24"/>
            <p:cNvGraphicFramePr>
              <a:graphicFrameLocks noChangeAspect="1"/>
            </p:cNvGraphicFramePr>
            <p:nvPr/>
          </p:nvGraphicFramePr>
          <p:xfrm>
            <a:off x="3424" y="2568"/>
            <a:ext cx="363" cy="363"/>
          </p:xfrm>
          <a:graphic>
            <a:graphicData uri="http://schemas.openxmlformats.org/presentationml/2006/ole">
              <p:oleObj spid="_x0000_s19471" name="Формула" r:id="rId5" imgW="88560" imgH="152280" progId="Equation.3">
                <p:embed/>
              </p:oleObj>
            </a:graphicData>
          </a:graphic>
        </p:graphicFrame>
        <p:graphicFrame>
          <p:nvGraphicFramePr>
            <p:cNvPr id="2073" name="Object 25"/>
            <p:cNvGraphicFramePr>
              <a:graphicFrameLocks noChangeAspect="1"/>
            </p:cNvGraphicFramePr>
            <p:nvPr/>
          </p:nvGraphicFramePr>
          <p:xfrm>
            <a:off x="2464" y="2704"/>
            <a:ext cx="416" cy="408"/>
          </p:xfrm>
          <a:graphic>
            <a:graphicData uri="http://schemas.openxmlformats.org/presentationml/2006/ole">
              <p:oleObj spid="_x0000_s19472" name="Формула" r:id="rId6" imgW="139680" imgH="203040" progId="Equation.3">
                <p:embed/>
              </p:oleObj>
            </a:graphicData>
          </a:graphic>
        </p:graphicFrame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247" y="1153"/>
              <a:ext cx="1960" cy="1503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86" y="876"/>
                </a:cxn>
                <a:cxn ang="0">
                  <a:pos x="103" y="687"/>
                </a:cxn>
                <a:cxn ang="0">
                  <a:pos x="129" y="635"/>
                </a:cxn>
                <a:cxn ang="0">
                  <a:pos x="172" y="592"/>
                </a:cxn>
                <a:cxn ang="0">
                  <a:pos x="240" y="480"/>
                </a:cxn>
                <a:cxn ang="0">
                  <a:pos x="292" y="326"/>
                </a:cxn>
                <a:cxn ang="0">
                  <a:pos x="335" y="248"/>
                </a:cxn>
                <a:cxn ang="0">
                  <a:pos x="395" y="162"/>
                </a:cxn>
                <a:cxn ang="0">
                  <a:pos x="447" y="94"/>
                </a:cxn>
                <a:cxn ang="0">
                  <a:pos x="455" y="68"/>
                </a:cxn>
                <a:cxn ang="0">
                  <a:pos x="524" y="111"/>
                </a:cxn>
                <a:cxn ang="0">
                  <a:pos x="550" y="119"/>
                </a:cxn>
                <a:cxn ang="0">
                  <a:pos x="644" y="59"/>
                </a:cxn>
                <a:cxn ang="0">
                  <a:pos x="696" y="119"/>
                </a:cxn>
                <a:cxn ang="0">
                  <a:pos x="773" y="94"/>
                </a:cxn>
                <a:cxn ang="0">
                  <a:pos x="816" y="171"/>
                </a:cxn>
                <a:cxn ang="0">
                  <a:pos x="808" y="283"/>
                </a:cxn>
                <a:cxn ang="0">
                  <a:pos x="816" y="386"/>
                </a:cxn>
                <a:cxn ang="0">
                  <a:pos x="851" y="394"/>
                </a:cxn>
                <a:cxn ang="0">
                  <a:pos x="842" y="369"/>
                </a:cxn>
                <a:cxn ang="0">
                  <a:pos x="868" y="377"/>
                </a:cxn>
                <a:cxn ang="0">
                  <a:pos x="937" y="334"/>
                </a:cxn>
                <a:cxn ang="0">
                  <a:pos x="980" y="291"/>
                </a:cxn>
                <a:cxn ang="0">
                  <a:pos x="1109" y="377"/>
                </a:cxn>
                <a:cxn ang="0">
                  <a:pos x="1186" y="394"/>
                </a:cxn>
                <a:cxn ang="0">
                  <a:pos x="1298" y="403"/>
                </a:cxn>
                <a:cxn ang="0">
                  <a:pos x="1366" y="463"/>
                </a:cxn>
                <a:cxn ang="0">
                  <a:pos x="1375" y="489"/>
                </a:cxn>
                <a:cxn ang="0">
                  <a:pos x="1392" y="515"/>
                </a:cxn>
                <a:cxn ang="0">
                  <a:pos x="1495" y="738"/>
                </a:cxn>
                <a:cxn ang="0">
                  <a:pos x="1581" y="807"/>
                </a:cxn>
                <a:cxn ang="0">
                  <a:pos x="1616" y="842"/>
                </a:cxn>
                <a:cxn ang="0">
                  <a:pos x="1650" y="919"/>
                </a:cxn>
                <a:cxn ang="0">
                  <a:pos x="1762" y="1082"/>
                </a:cxn>
                <a:cxn ang="0">
                  <a:pos x="1788" y="1263"/>
                </a:cxn>
                <a:cxn ang="0">
                  <a:pos x="1908" y="1460"/>
                </a:cxn>
                <a:cxn ang="0">
                  <a:pos x="1960" y="1503"/>
                </a:cxn>
              </a:cxnLst>
              <a:rect l="0" t="0" r="r" b="b"/>
              <a:pathLst>
                <a:path w="1960" h="1503">
                  <a:moveTo>
                    <a:pt x="0" y="988"/>
                  </a:moveTo>
                  <a:cubicBezTo>
                    <a:pt x="33" y="953"/>
                    <a:pt x="52" y="908"/>
                    <a:pt x="86" y="876"/>
                  </a:cubicBezTo>
                  <a:cubicBezTo>
                    <a:pt x="111" y="793"/>
                    <a:pt x="85" y="886"/>
                    <a:pt x="103" y="687"/>
                  </a:cubicBezTo>
                  <a:cubicBezTo>
                    <a:pt x="105" y="668"/>
                    <a:pt x="117" y="649"/>
                    <a:pt x="129" y="635"/>
                  </a:cubicBezTo>
                  <a:cubicBezTo>
                    <a:pt x="142" y="620"/>
                    <a:pt x="172" y="592"/>
                    <a:pt x="172" y="592"/>
                  </a:cubicBezTo>
                  <a:cubicBezTo>
                    <a:pt x="186" y="546"/>
                    <a:pt x="207" y="515"/>
                    <a:pt x="240" y="480"/>
                  </a:cubicBezTo>
                  <a:cubicBezTo>
                    <a:pt x="250" y="425"/>
                    <a:pt x="260" y="373"/>
                    <a:pt x="292" y="326"/>
                  </a:cubicBezTo>
                  <a:cubicBezTo>
                    <a:pt x="303" y="290"/>
                    <a:pt x="308" y="275"/>
                    <a:pt x="335" y="248"/>
                  </a:cubicBezTo>
                  <a:cubicBezTo>
                    <a:pt x="346" y="213"/>
                    <a:pt x="373" y="191"/>
                    <a:pt x="395" y="162"/>
                  </a:cubicBezTo>
                  <a:cubicBezTo>
                    <a:pt x="447" y="91"/>
                    <a:pt x="409" y="130"/>
                    <a:pt x="447" y="94"/>
                  </a:cubicBezTo>
                  <a:cubicBezTo>
                    <a:pt x="450" y="85"/>
                    <a:pt x="451" y="76"/>
                    <a:pt x="455" y="68"/>
                  </a:cubicBezTo>
                  <a:cubicBezTo>
                    <a:pt x="488" y="0"/>
                    <a:pt x="492" y="101"/>
                    <a:pt x="524" y="111"/>
                  </a:cubicBezTo>
                  <a:cubicBezTo>
                    <a:pt x="533" y="114"/>
                    <a:pt x="541" y="116"/>
                    <a:pt x="550" y="119"/>
                  </a:cubicBezTo>
                  <a:cubicBezTo>
                    <a:pt x="589" y="107"/>
                    <a:pt x="611" y="81"/>
                    <a:pt x="644" y="59"/>
                  </a:cubicBezTo>
                  <a:cubicBezTo>
                    <a:pt x="664" y="78"/>
                    <a:pt x="680" y="96"/>
                    <a:pt x="696" y="119"/>
                  </a:cubicBezTo>
                  <a:cubicBezTo>
                    <a:pt x="722" y="111"/>
                    <a:pt x="773" y="94"/>
                    <a:pt x="773" y="94"/>
                  </a:cubicBezTo>
                  <a:cubicBezTo>
                    <a:pt x="811" y="119"/>
                    <a:pt x="803" y="130"/>
                    <a:pt x="816" y="171"/>
                  </a:cubicBezTo>
                  <a:cubicBezTo>
                    <a:pt x="813" y="208"/>
                    <a:pt x="808" y="246"/>
                    <a:pt x="808" y="283"/>
                  </a:cubicBezTo>
                  <a:cubicBezTo>
                    <a:pt x="808" y="317"/>
                    <a:pt x="816" y="386"/>
                    <a:pt x="816" y="386"/>
                  </a:cubicBezTo>
                  <a:cubicBezTo>
                    <a:pt x="777" y="327"/>
                    <a:pt x="811" y="386"/>
                    <a:pt x="851" y="394"/>
                  </a:cubicBezTo>
                  <a:cubicBezTo>
                    <a:pt x="860" y="396"/>
                    <a:pt x="836" y="375"/>
                    <a:pt x="842" y="369"/>
                  </a:cubicBezTo>
                  <a:cubicBezTo>
                    <a:pt x="848" y="363"/>
                    <a:pt x="859" y="374"/>
                    <a:pt x="868" y="377"/>
                  </a:cubicBezTo>
                  <a:cubicBezTo>
                    <a:pt x="895" y="369"/>
                    <a:pt x="916" y="353"/>
                    <a:pt x="937" y="334"/>
                  </a:cubicBezTo>
                  <a:cubicBezTo>
                    <a:pt x="952" y="321"/>
                    <a:pt x="980" y="291"/>
                    <a:pt x="980" y="291"/>
                  </a:cubicBezTo>
                  <a:cubicBezTo>
                    <a:pt x="1046" y="309"/>
                    <a:pt x="1052" y="359"/>
                    <a:pt x="1109" y="377"/>
                  </a:cubicBezTo>
                  <a:cubicBezTo>
                    <a:pt x="1140" y="398"/>
                    <a:pt x="1150" y="406"/>
                    <a:pt x="1186" y="394"/>
                  </a:cubicBezTo>
                  <a:cubicBezTo>
                    <a:pt x="1223" y="397"/>
                    <a:pt x="1261" y="396"/>
                    <a:pt x="1298" y="403"/>
                  </a:cubicBezTo>
                  <a:cubicBezTo>
                    <a:pt x="1325" y="408"/>
                    <a:pt x="1344" y="448"/>
                    <a:pt x="1366" y="463"/>
                  </a:cubicBezTo>
                  <a:cubicBezTo>
                    <a:pt x="1369" y="472"/>
                    <a:pt x="1371" y="481"/>
                    <a:pt x="1375" y="489"/>
                  </a:cubicBezTo>
                  <a:cubicBezTo>
                    <a:pt x="1380" y="498"/>
                    <a:pt x="1388" y="506"/>
                    <a:pt x="1392" y="515"/>
                  </a:cubicBezTo>
                  <a:cubicBezTo>
                    <a:pt x="1430" y="602"/>
                    <a:pt x="1428" y="662"/>
                    <a:pt x="1495" y="738"/>
                  </a:cubicBezTo>
                  <a:cubicBezTo>
                    <a:pt x="1524" y="771"/>
                    <a:pt x="1542" y="795"/>
                    <a:pt x="1581" y="807"/>
                  </a:cubicBezTo>
                  <a:cubicBezTo>
                    <a:pt x="1585" y="811"/>
                    <a:pt x="1614" y="837"/>
                    <a:pt x="1616" y="842"/>
                  </a:cubicBezTo>
                  <a:cubicBezTo>
                    <a:pt x="1676" y="963"/>
                    <a:pt x="1600" y="843"/>
                    <a:pt x="1650" y="919"/>
                  </a:cubicBezTo>
                  <a:cubicBezTo>
                    <a:pt x="1661" y="995"/>
                    <a:pt x="1678" y="1056"/>
                    <a:pt x="1762" y="1082"/>
                  </a:cubicBezTo>
                  <a:cubicBezTo>
                    <a:pt x="1785" y="1150"/>
                    <a:pt x="1778" y="1174"/>
                    <a:pt x="1788" y="1263"/>
                  </a:cubicBezTo>
                  <a:cubicBezTo>
                    <a:pt x="1796" y="1338"/>
                    <a:pt x="1852" y="1415"/>
                    <a:pt x="1908" y="1460"/>
                  </a:cubicBezTo>
                  <a:cubicBezTo>
                    <a:pt x="1930" y="1478"/>
                    <a:pt x="1929" y="1503"/>
                    <a:pt x="1960" y="1503"/>
                  </a:cubicBezTo>
                </a:path>
              </a:pathLst>
            </a:cu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cxnSp>
          <p:nvCxnSpPr>
            <p:cNvPr id="2053" name="AutoShape 5"/>
            <p:cNvCxnSpPr>
              <a:cxnSpLocks noChangeShapeType="1"/>
            </p:cNvCxnSpPr>
            <p:nvPr/>
          </p:nvCxnSpPr>
          <p:spPr bwMode="auto">
            <a:xfrm flipV="1">
              <a:off x="1247" y="845"/>
              <a:ext cx="0" cy="190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54" name="AutoShape 6"/>
            <p:cNvCxnSpPr>
              <a:cxnSpLocks noChangeShapeType="1"/>
            </p:cNvCxnSpPr>
            <p:nvPr/>
          </p:nvCxnSpPr>
          <p:spPr bwMode="auto">
            <a:xfrm>
              <a:off x="1247" y="2750"/>
              <a:ext cx="2132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55" name="AutoShape 7"/>
            <p:cNvCxnSpPr>
              <a:cxnSpLocks noChangeShapeType="1"/>
            </p:cNvCxnSpPr>
            <p:nvPr/>
          </p:nvCxnSpPr>
          <p:spPr bwMode="auto">
            <a:xfrm>
              <a:off x="1247" y="1162"/>
              <a:ext cx="2087" cy="0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</p:cxnSp>
        <p:cxnSp>
          <p:nvCxnSpPr>
            <p:cNvPr id="2056" name="AutoShape 8"/>
            <p:cNvCxnSpPr>
              <a:cxnSpLocks noChangeShapeType="1"/>
            </p:cNvCxnSpPr>
            <p:nvPr/>
          </p:nvCxnSpPr>
          <p:spPr bwMode="auto">
            <a:xfrm>
              <a:off x="1247" y="1298"/>
              <a:ext cx="2087" cy="0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</p:cxnSp>
        <p:cxnSp>
          <p:nvCxnSpPr>
            <p:cNvPr id="2057" name="AutoShape 9"/>
            <p:cNvCxnSpPr>
              <a:cxnSpLocks noChangeShapeType="1"/>
            </p:cNvCxnSpPr>
            <p:nvPr/>
          </p:nvCxnSpPr>
          <p:spPr bwMode="auto">
            <a:xfrm>
              <a:off x="1247" y="2750"/>
              <a:ext cx="2087" cy="1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</p:cxnSp>
        <p:cxnSp>
          <p:nvCxnSpPr>
            <p:cNvPr id="2058" name="AutoShape 10"/>
            <p:cNvCxnSpPr>
              <a:cxnSpLocks noChangeShapeType="1"/>
            </p:cNvCxnSpPr>
            <p:nvPr/>
          </p:nvCxnSpPr>
          <p:spPr bwMode="auto">
            <a:xfrm>
              <a:off x="1247" y="2523"/>
              <a:ext cx="2087" cy="0"/>
            </a:xfrm>
            <a:prstGeom prst="straightConnector1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</p:cxnSp>
        <p:cxnSp>
          <p:nvCxnSpPr>
            <p:cNvPr id="2059" name="AutoShape 11"/>
            <p:cNvCxnSpPr>
              <a:cxnSpLocks noChangeShapeType="1"/>
            </p:cNvCxnSpPr>
            <p:nvPr/>
          </p:nvCxnSpPr>
          <p:spPr bwMode="auto">
            <a:xfrm>
              <a:off x="1247" y="2024"/>
              <a:ext cx="2041" cy="0"/>
            </a:xfrm>
            <a:prstGeom prst="straightConnector1">
              <a:avLst/>
            </a:prstGeom>
            <a:noFill/>
            <a:ln w="28575">
              <a:solidFill>
                <a:srgbClr val="666633"/>
              </a:solidFill>
              <a:prstDash val="dash"/>
              <a:round/>
              <a:headEnd/>
              <a:tailEnd/>
            </a:ln>
            <a:effectLst/>
          </p:spPr>
        </p:cxn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>
              <a:off x="1247" y="1616"/>
              <a:ext cx="208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>
              <a:off x="2608" y="1616"/>
              <a:ext cx="0" cy="1134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2069" name="Object 21"/>
            <p:cNvGraphicFramePr>
              <a:graphicFrameLocks noChangeAspect="1"/>
            </p:cNvGraphicFramePr>
            <p:nvPr/>
          </p:nvGraphicFramePr>
          <p:xfrm>
            <a:off x="1066" y="572"/>
            <a:ext cx="365" cy="408"/>
          </p:xfrm>
          <a:graphic>
            <a:graphicData uri="http://schemas.openxmlformats.org/presentationml/2006/ole">
              <p:oleObj spid="_x0000_s19473" name="Формула" r:id="rId7" imgW="215640" imgH="241200" progId="Equation.3">
                <p:embed/>
              </p:oleObj>
            </a:graphicData>
          </a:graphic>
        </p:graphicFrame>
        <p:graphicFrame>
          <p:nvGraphicFramePr>
            <p:cNvPr id="2074" name="Object 26"/>
            <p:cNvGraphicFramePr>
              <a:graphicFrameLocks noChangeAspect="1"/>
            </p:cNvGraphicFramePr>
            <p:nvPr/>
          </p:nvGraphicFramePr>
          <p:xfrm>
            <a:off x="1066" y="2659"/>
            <a:ext cx="226" cy="317"/>
          </p:xfrm>
          <a:graphic>
            <a:graphicData uri="http://schemas.openxmlformats.org/presentationml/2006/ole">
              <p:oleObj spid="_x0000_s19474" name="Формула" r:id="rId8" imgW="126720" imgH="177480" progId="Equation.3">
                <p:embed/>
              </p:oleObj>
            </a:graphicData>
          </a:graphic>
        </p:graphicFrame>
      </p:grpSp>
      <p:graphicFrame>
        <p:nvGraphicFramePr>
          <p:cNvPr id="2080" name="Object 32"/>
          <p:cNvGraphicFramePr>
            <a:graphicFrameLocks noChangeAspect="1"/>
          </p:cNvGraphicFramePr>
          <p:nvPr/>
        </p:nvGraphicFramePr>
        <p:xfrm>
          <a:off x="3348038" y="1412875"/>
          <a:ext cx="647700" cy="447675"/>
        </p:xfrm>
        <a:graphic>
          <a:graphicData uri="http://schemas.openxmlformats.org/presentationml/2006/ole">
            <p:oleObj spid="_x0000_s19459" name="Формула" r:id="rId9" imgW="330120" imgH="228600" progId="Equation.3">
              <p:embed/>
            </p:oleObj>
          </a:graphicData>
        </a:graphic>
      </p:graphicFrame>
      <p:graphicFrame>
        <p:nvGraphicFramePr>
          <p:cNvPr id="2082" name="Object 34"/>
          <p:cNvGraphicFramePr>
            <a:graphicFrameLocks noChangeAspect="1"/>
          </p:cNvGraphicFramePr>
          <p:nvPr/>
        </p:nvGraphicFramePr>
        <p:xfrm>
          <a:off x="1476375" y="2349500"/>
          <a:ext cx="366713" cy="431800"/>
        </p:xfrm>
        <a:graphic>
          <a:graphicData uri="http://schemas.openxmlformats.org/presentationml/2006/ole">
            <p:oleObj spid="_x0000_s19460" name="Формула" r:id="rId10" imgW="215640" imgH="253800" progId="Equation.3">
              <p:embed/>
            </p:oleObj>
          </a:graphicData>
        </a:graphic>
      </p:graphicFrame>
      <p:graphicFrame>
        <p:nvGraphicFramePr>
          <p:cNvPr id="2083" name="Object 35"/>
          <p:cNvGraphicFramePr>
            <a:graphicFrameLocks noChangeAspect="1"/>
          </p:cNvGraphicFramePr>
          <p:nvPr/>
        </p:nvGraphicFramePr>
        <p:xfrm>
          <a:off x="1476375" y="1844675"/>
          <a:ext cx="411163" cy="431800"/>
        </p:xfrm>
        <a:graphic>
          <a:graphicData uri="http://schemas.openxmlformats.org/presentationml/2006/ole">
            <p:oleObj spid="_x0000_s19461" name="Формула" r:id="rId11" imgW="241200" imgH="253800" progId="Equation.3">
              <p:embed/>
            </p:oleObj>
          </a:graphicData>
        </a:graphic>
      </p:graphicFrame>
      <p:graphicFrame>
        <p:nvGraphicFramePr>
          <p:cNvPr id="2084" name="Object 36"/>
          <p:cNvGraphicFramePr>
            <a:graphicFrameLocks noChangeAspect="1"/>
          </p:cNvGraphicFramePr>
          <p:nvPr/>
        </p:nvGraphicFramePr>
        <p:xfrm>
          <a:off x="1476375" y="3716338"/>
          <a:ext cx="471488" cy="447675"/>
        </p:xfrm>
        <a:graphic>
          <a:graphicData uri="http://schemas.openxmlformats.org/presentationml/2006/ole">
            <p:oleObj spid="_x0000_s19462" name="Формула" r:id="rId12" imgW="253800" imgH="241200" progId="Equation.3">
              <p:embed/>
            </p:oleObj>
          </a:graphicData>
        </a:graphic>
      </p:graphicFrame>
      <p:graphicFrame>
        <p:nvGraphicFramePr>
          <p:cNvPr id="2087" name="Object 39"/>
          <p:cNvGraphicFramePr>
            <a:graphicFrameLocks noChangeAspect="1"/>
          </p:cNvGraphicFramePr>
          <p:nvPr/>
        </p:nvGraphicFramePr>
        <p:xfrm>
          <a:off x="7164388" y="3357563"/>
          <a:ext cx="476250" cy="647700"/>
        </p:xfrm>
        <a:graphic>
          <a:graphicData uri="http://schemas.openxmlformats.org/presentationml/2006/ole">
            <p:oleObj spid="_x0000_s19463" name="Формула" r:id="rId13" imgW="177480" imgH="241200" progId="Equation.3">
              <p:embed/>
            </p:oleObj>
          </a:graphicData>
        </a:graphic>
      </p:graphicFrame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7110413" y="3862388"/>
            <a:ext cx="485775" cy="574675"/>
          </a:xfrm>
          <a:prstGeom prst="downArrow">
            <a:avLst>
              <a:gd name="adj1" fmla="val 50000"/>
              <a:gd name="adj2" fmla="val 29575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089" name="Object 41"/>
          <p:cNvGraphicFramePr>
            <a:graphicFrameLocks noChangeAspect="1"/>
          </p:cNvGraphicFramePr>
          <p:nvPr/>
        </p:nvGraphicFramePr>
        <p:xfrm>
          <a:off x="7164388" y="4508500"/>
          <a:ext cx="411162" cy="576263"/>
        </p:xfrm>
        <a:graphic>
          <a:graphicData uri="http://schemas.openxmlformats.org/presentationml/2006/ole">
            <p:oleObj spid="_x0000_s19464" name="Формула" r:id="rId14" imgW="126720" imgH="177480" progId="Equation.3">
              <p:embed/>
            </p:oleObj>
          </a:graphicData>
        </a:graphic>
      </p:graphicFrame>
      <p:graphicFrame>
        <p:nvGraphicFramePr>
          <p:cNvPr id="2090" name="Object 42"/>
          <p:cNvGraphicFramePr>
            <a:graphicFrameLocks noChangeAspect="1"/>
          </p:cNvGraphicFramePr>
          <p:nvPr/>
        </p:nvGraphicFramePr>
        <p:xfrm>
          <a:off x="4527550" y="3308350"/>
          <a:ext cx="88900" cy="241300"/>
        </p:xfrm>
        <a:graphic>
          <a:graphicData uri="http://schemas.openxmlformats.org/presentationml/2006/ole">
            <p:oleObj spid="_x0000_s19465" name="Формула" r:id="rId15" imgW="88560" imgH="241200" progId="Equation.3">
              <p:embed/>
            </p:oleObj>
          </a:graphicData>
        </a:graphic>
      </p:graphicFrame>
      <p:graphicFrame>
        <p:nvGraphicFramePr>
          <p:cNvPr id="2091" name="Object 43"/>
          <p:cNvGraphicFramePr>
            <a:graphicFrameLocks noChangeAspect="1"/>
          </p:cNvGraphicFramePr>
          <p:nvPr/>
        </p:nvGraphicFramePr>
        <p:xfrm>
          <a:off x="7192963" y="2493963"/>
          <a:ext cx="476250" cy="647700"/>
        </p:xfrm>
        <a:graphic>
          <a:graphicData uri="http://schemas.openxmlformats.org/presentationml/2006/ole">
            <p:oleObj spid="_x0000_s19466" name="Формула" r:id="rId16" imgW="177480" imgH="241200" progId="Equation.3">
              <p:embed/>
            </p:oleObj>
          </a:graphicData>
        </a:graphic>
      </p:graphicFrame>
      <p:sp>
        <p:nvSpPr>
          <p:cNvPr id="2092" name="AutoShape 44"/>
          <p:cNvSpPr>
            <a:spLocks noChangeArrowheads="1"/>
          </p:cNvSpPr>
          <p:nvPr/>
        </p:nvSpPr>
        <p:spPr bwMode="auto">
          <a:xfrm>
            <a:off x="7164388" y="2003425"/>
            <a:ext cx="414337" cy="615950"/>
          </a:xfrm>
          <a:prstGeom prst="upArrow">
            <a:avLst>
              <a:gd name="adj1" fmla="val 50000"/>
              <a:gd name="adj2" fmla="val 37165"/>
            </a:avLst>
          </a:prstGeom>
          <a:solidFill>
            <a:srgbClr val="F4A4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093" name="Object 45"/>
          <p:cNvGraphicFramePr>
            <a:graphicFrameLocks noChangeAspect="1"/>
          </p:cNvGraphicFramePr>
          <p:nvPr/>
        </p:nvGraphicFramePr>
        <p:xfrm>
          <a:off x="7092950" y="1498600"/>
          <a:ext cx="503238" cy="419100"/>
        </p:xfrm>
        <a:graphic>
          <a:graphicData uri="http://schemas.openxmlformats.org/presentationml/2006/ole">
            <p:oleObj spid="_x0000_s19467" name="Формула" r:id="rId17" imgW="152280" imgH="126720" progId="Equation.3">
              <p:embed/>
            </p:oleObj>
          </a:graphicData>
        </a:graphic>
      </p:graphicFrame>
      <p:graphicFrame>
        <p:nvGraphicFramePr>
          <p:cNvPr id="2094" name="Object 46"/>
          <p:cNvGraphicFramePr>
            <a:graphicFrameLocks noChangeAspect="1"/>
          </p:cNvGraphicFramePr>
          <p:nvPr/>
        </p:nvGraphicFramePr>
        <p:xfrm>
          <a:off x="5364163" y="1844675"/>
          <a:ext cx="490537" cy="504825"/>
        </p:xfrm>
        <a:graphic>
          <a:graphicData uri="http://schemas.openxmlformats.org/presentationml/2006/ole">
            <p:oleObj spid="_x0000_s19468" name="Формула" r:id="rId18" imgW="215640" imgH="253800" progId="Equation.3">
              <p:embed/>
            </p:oleObj>
          </a:graphicData>
        </a:graphic>
      </p:graphicFrame>
      <p:graphicFrame>
        <p:nvGraphicFramePr>
          <p:cNvPr id="2095" name="Object 47"/>
          <p:cNvGraphicFramePr>
            <a:graphicFrameLocks noChangeAspect="1"/>
          </p:cNvGraphicFramePr>
          <p:nvPr/>
        </p:nvGraphicFramePr>
        <p:xfrm>
          <a:off x="5364163" y="2349500"/>
          <a:ext cx="454025" cy="504825"/>
        </p:xfrm>
        <a:graphic>
          <a:graphicData uri="http://schemas.openxmlformats.org/presentationml/2006/ole">
            <p:oleObj spid="_x0000_s19469" name="Формула" r:id="rId19" imgW="177480" imgH="253800" progId="Equation.3">
              <p:embed/>
            </p:oleObj>
          </a:graphicData>
        </a:graphic>
      </p:graphicFrame>
      <p:graphicFrame>
        <p:nvGraphicFramePr>
          <p:cNvPr id="2096" name="Object 48"/>
          <p:cNvGraphicFramePr>
            <a:graphicFrameLocks noChangeAspect="1"/>
          </p:cNvGraphicFramePr>
          <p:nvPr/>
        </p:nvGraphicFramePr>
        <p:xfrm>
          <a:off x="5364163" y="3644900"/>
          <a:ext cx="409575" cy="457200"/>
        </p:xfrm>
        <a:graphic>
          <a:graphicData uri="http://schemas.openxmlformats.org/presentationml/2006/ole">
            <p:oleObj spid="_x0000_s19470" name="Формула" r:id="rId20" imgW="215640" imgH="241200" progId="Equation.3">
              <p:embed/>
            </p:oleObj>
          </a:graphicData>
        </a:graphic>
      </p:graphicFrame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2484438" y="2852738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990099"/>
                </a:solidFill>
              </a:rPr>
              <a:t>Region of conflicts birth</a:t>
            </a:r>
            <a:endParaRPr lang="ru-RU" sz="1800">
              <a:solidFill>
                <a:srgbClr val="990099"/>
              </a:solidFill>
            </a:endParaRPr>
          </a:p>
        </p:txBody>
      </p:sp>
      <p:pic>
        <p:nvPicPr>
          <p:cNvPr id="3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21"/>
          <a:stretch>
            <a:fillRect/>
          </a:stretch>
        </p:blipFill>
        <p:spPr>
          <a:xfrm>
            <a:off x="6858016" y="428604"/>
            <a:ext cx="304800" cy="304800"/>
          </a:xfrm>
          <a:prstGeom prst="rect">
            <a:avLst/>
          </a:prstGeom>
        </p:spPr>
      </p:pic>
      <p:sp>
        <p:nvSpPr>
          <p:cNvPr id="37" name="Дата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6C56-CFB9-4D00-8EC9-D6DAA824B405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96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5B6E-4CF0-4C17-9F85-9F4E3EA5F300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195" y="1785925"/>
            <a:ext cx="8399647" cy="298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198" y="5132748"/>
            <a:ext cx="8399640" cy="115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572396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AD8E-9486-4832-A4E1-0F1A36095A19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04557"/>
            <a:ext cx="7358114" cy="581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770B-8F9F-419D-9A0F-D202ED7E7132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523875"/>
            <a:ext cx="5940425" cy="581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2E06-0042-41A2-B642-A72845B686F1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1998663"/>
            <a:ext cx="594042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B1A7-D894-4453-839B-310C9E05519A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1179513"/>
            <a:ext cx="5940425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663E-B94D-46E2-94A2-49A40BBE76E1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758825"/>
            <a:ext cx="5940425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AD94-BABA-45E6-AAD0-B004088808DC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286776" y="285728"/>
            <a:ext cx="304800" cy="3048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357422" y="160648"/>
          <a:ext cx="4357718" cy="6554500"/>
        </p:xfrm>
        <a:graphic>
          <a:graphicData uri="http://schemas.openxmlformats.org/presentationml/2006/ole">
            <p:oleObj spid="_x0000_s26625" name="Документ" r:id="rId5" imgW="5940443" imgH="893768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AD94-BABA-45E6-AAD0-B004088808DC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500298" y="214289"/>
          <a:ext cx="4129077" cy="6449319"/>
        </p:xfrm>
        <a:graphic>
          <a:graphicData uri="http://schemas.openxmlformats.org/presentationml/2006/ole">
            <p:oleObj spid="_x0000_s25602" name="Документ" r:id="rId3" imgW="6120817" imgH="956086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23850" y="260350"/>
            <a:ext cx="72009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+mn-cs"/>
              </a:rPr>
              <a:t>2. Notions and terminology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280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7812088" y="1482725"/>
            <a:ext cx="725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latin typeface="Arial Black" pitchFamily="34" charset="0"/>
              </a:rPr>
              <a:t>S</a:t>
            </a:r>
            <a:r>
              <a:rPr lang="en-US">
                <a:latin typeface="Arial Black" pitchFamily="34" charset="0"/>
              </a:rPr>
              <a:t>σ</a:t>
            </a:r>
            <a:r>
              <a:rPr lang="ru-RU">
                <a:latin typeface="Arial Black" pitchFamily="34" charset="0"/>
              </a:rPr>
              <a:t> </a:t>
            </a: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8054975" y="2276475"/>
            <a:ext cx="909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latin typeface="Arial Black" pitchFamily="34" charset="0"/>
              </a:rPr>
              <a:t>S</a:t>
            </a:r>
            <a:r>
              <a:rPr lang="en-US">
                <a:latin typeface="Arial Black" pitchFamily="34" charset="0"/>
              </a:rPr>
              <a:t>att</a:t>
            </a:r>
            <a:r>
              <a:rPr lang="ru-RU">
                <a:latin typeface="Arial Black" pitchFamily="34" charset="0"/>
              </a:rPr>
              <a:t> 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4860925" y="1624013"/>
            <a:ext cx="304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+mn-cs"/>
              </a:rPr>
              <a:t>Set of possible states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4860925" y="2422525"/>
            <a:ext cx="327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+mn-cs"/>
              </a:rPr>
              <a:t>Set of attainable states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4860925" y="3214688"/>
            <a:ext cx="263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+mn-cs"/>
              </a:rPr>
              <a:t>Set of alternatives</a:t>
            </a:r>
          </a:p>
        </p:txBody>
      </p:sp>
      <p:sp>
        <p:nvSpPr>
          <p:cNvPr id="1035" name="Rectangle 8"/>
          <p:cNvSpPr>
            <a:spLocks noChangeArrowheads="1"/>
          </p:cNvSpPr>
          <p:nvPr/>
        </p:nvSpPr>
        <p:spPr bwMode="auto">
          <a:xfrm>
            <a:off x="7461250" y="3067050"/>
            <a:ext cx="706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latin typeface="Arial Black" pitchFamily="34" charset="0"/>
              </a:rPr>
              <a:t>S</a:t>
            </a:r>
            <a:r>
              <a:rPr lang="en-US">
                <a:latin typeface="Arial Black" pitchFamily="34" charset="0"/>
              </a:rPr>
              <a:t>a</a:t>
            </a:r>
            <a:r>
              <a:rPr lang="ru-RU">
                <a:latin typeface="Arial Black" pitchFamily="34" charset="0"/>
              </a:rPr>
              <a:t> </a:t>
            </a:r>
          </a:p>
        </p:txBody>
      </p:sp>
      <p:sp>
        <p:nvSpPr>
          <p:cNvPr id="1036" name="Rectangle 9"/>
          <p:cNvSpPr>
            <a:spLocks noChangeArrowheads="1"/>
          </p:cNvSpPr>
          <p:nvPr/>
        </p:nvSpPr>
        <p:spPr bwMode="auto">
          <a:xfrm>
            <a:off x="4356100" y="4221163"/>
            <a:ext cx="4465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>
                <a:latin typeface="Arial Black" pitchFamily="34" charset="0"/>
              </a:rPr>
              <a:t>          : Preferences distribution</a:t>
            </a:r>
            <a:r>
              <a:rPr lang="ru-RU">
                <a:latin typeface="Arial Black" pitchFamily="34" charset="0"/>
              </a:rPr>
              <a:t> </a:t>
            </a:r>
            <a:endParaRPr lang="en-US">
              <a:latin typeface="Arial Black" pitchFamily="34" charset="0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48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4681538" y="4143375"/>
          <a:ext cx="466725" cy="422275"/>
        </p:xfrm>
        <a:graphic>
          <a:graphicData uri="http://schemas.openxmlformats.org/presentationml/2006/ole">
            <p:oleObj spid="_x0000_s1026" name="Формула" r:id="rId4" imgW="202936" imgH="177569" progId="Equation.3">
              <p:embed/>
            </p:oleObj>
          </a:graphicData>
        </a:graphic>
      </p:graphicFrame>
      <p:sp>
        <p:nvSpPr>
          <p:cNvPr id="1038" name="Freeform 12"/>
          <p:cNvSpPr>
            <a:spLocks/>
          </p:cNvSpPr>
          <p:nvPr/>
        </p:nvSpPr>
        <p:spPr bwMode="auto">
          <a:xfrm>
            <a:off x="250825" y="1125538"/>
            <a:ext cx="3960813" cy="3887787"/>
          </a:xfrm>
          <a:custGeom>
            <a:avLst/>
            <a:gdLst>
              <a:gd name="T0" fmla="*/ 2147483647 w 1913"/>
              <a:gd name="T1" fmla="*/ 2147483647 h 1772"/>
              <a:gd name="T2" fmla="*/ 2147483647 w 1913"/>
              <a:gd name="T3" fmla="*/ 2147483647 h 1772"/>
              <a:gd name="T4" fmla="*/ 2147483647 w 1913"/>
              <a:gd name="T5" fmla="*/ 2147483647 h 1772"/>
              <a:gd name="T6" fmla="*/ 2147483647 w 1913"/>
              <a:gd name="T7" fmla="*/ 2147483647 h 1772"/>
              <a:gd name="T8" fmla="*/ 2147483647 w 1913"/>
              <a:gd name="T9" fmla="*/ 2147483647 h 1772"/>
              <a:gd name="T10" fmla="*/ 2147483647 w 1913"/>
              <a:gd name="T11" fmla="*/ 2147483647 h 1772"/>
              <a:gd name="T12" fmla="*/ 2147483647 w 1913"/>
              <a:gd name="T13" fmla="*/ 2147483647 h 1772"/>
              <a:gd name="T14" fmla="*/ 2147483647 w 1913"/>
              <a:gd name="T15" fmla="*/ 2147483647 h 1772"/>
              <a:gd name="T16" fmla="*/ 0 w 1913"/>
              <a:gd name="T17" fmla="*/ 2147483647 h 1772"/>
              <a:gd name="T18" fmla="*/ 2147483647 w 1913"/>
              <a:gd name="T19" fmla="*/ 2147483647 h 1772"/>
              <a:gd name="T20" fmla="*/ 2147483647 w 1913"/>
              <a:gd name="T21" fmla="*/ 2147483647 h 1772"/>
              <a:gd name="T22" fmla="*/ 2147483647 w 1913"/>
              <a:gd name="T23" fmla="*/ 2147483647 h 1772"/>
              <a:gd name="T24" fmla="*/ 2147483647 w 1913"/>
              <a:gd name="T25" fmla="*/ 2147483647 h 1772"/>
              <a:gd name="T26" fmla="*/ 2147483647 w 1913"/>
              <a:gd name="T27" fmla="*/ 2147483647 h 1772"/>
              <a:gd name="T28" fmla="*/ 2147483647 w 1913"/>
              <a:gd name="T29" fmla="*/ 2147483647 h 1772"/>
              <a:gd name="T30" fmla="*/ 2147483647 w 1913"/>
              <a:gd name="T31" fmla="*/ 2147483647 h 1772"/>
              <a:gd name="T32" fmla="*/ 2147483647 w 1913"/>
              <a:gd name="T33" fmla="*/ 2147483647 h 1772"/>
              <a:gd name="T34" fmla="*/ 2147483647 w 1913"/>
              <a:gd name="T35" fmla="*/ 2147483647 h 1772"/>
              <a:gd name="T36" fmla="*/ 2147483647 w 1913"/>
              <a:gd name="T37" fmla="*/ 2147483647 h 1772"/>
              <a:gd name="T38" fmla="*/ 2147483647 w 1913"/>
              <a:gd name="T39" fmla="*/ 2147483647 h 1772"/>
              <a:gd name="T40" fmla="*/ 2147483647 w 1913"/>
              <a:gd name="T41" fmla="*/ 2147483647 h 1772"/>
              <a:gd name="T42" fmla="*/ 2147483647 w 1913"/>
              <a:gd name="T43" fmla="*/ 2147483647 h 1772"/>
              <a:gd name="T44" fmla="*/ 2147483647 w 1913"/>
              <a:gd name="T45" fmla="*/ 2147483647 h 1772"/>
              <a:gd name="T46" fmla="*/ 2147483647 w 1913"/>
              <a:gd name="T47" fmla="*/ 2147483647 h 1772"/>
              <a:gd name="T48" fmla="*/ 2147483647 w 1913"/>
              <a:gd name="T49" fmla="*/ 2147483647 h 1772"/>
              <a:gd name="T50" fmla="*/ 2147483647 w 1913"/>
              <a:gd name="T51" fmla="*/ 2147483647 h 1772"/>
              <a:gd name="T52" fmla="*/ 2147483647 w 1913"/>
              <a:gd name="T53" fmla="*/ 2147483647 h 1772"/>
              <a:gd name="T54" fmla="*/ 2147483647 w 1913"/>
              <a:gd name="T55" fmla="*/ 2147483647 h 1772"/>
              <a:gd name="T56" fmla="*/ 2147483647 w 1913"/>
              <a:gd name="T57" fmla="*/ 2147483647 h 1772"/>
              <a:gd name="T58" fmla="*/ 2147483647 w 1913"/>
              <a:gd name="T59" fmla="*/ 2147483647 h 1772"/>
              <a:gd name="T60" fmla="*/ 2147483647 w 1913"/>
              <a:gd name="T61" fmla="*/ 2147483647 h 1772"/>
              <a:gd name="T62" fmla="*/ 2147483647 w 1913"/>
              <a:gd name="T63" fmla="*/ 2147483647 h 1772"/>
              <a:gd name="T64" fmla="*/ 2147483647 w 1913"/>
              <a:gd name="T65" fmla="*/ 2147483647 h 1772"/>
              <a:gd name="T66" fmla="*/ 2147483647 w 1913"/>
              <a:gd name="T67" fmla="*/ 0 h 1772"/>
              <a:gd name="T68" fmla="*/ 2147483647 w 1913"/>
              <a:gd name="T69" fmla="*/ 2147483647 h 1772"/>
              <a:gd name="T70" fmla="*/ 2147483647 w 1913"/>
              <a:gd name="T71" fmla="*/ 2147483647 h 1772"/>
              <a:gd name="T72" fmla="*/ 2147483647 w 1913"/>
              <a:gd name="T73" fmla="*/ 2147483647 h 1772"/>
              <a:gd name="T74" fmla="*/ 2147483647 w 1913"/>
              <a:gd name="T75" fmla="*/ 2147483647 h 17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913"/>
              <a:gd name="T115" fmla="*/ 0 h 1772"/>
              <a:gd name="T116" fmla="*/ 1913 w 1913"/>
              <a:gd name="T117" fmla="*/ 1772 h 17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913" h="1772">
                <a:moveTo>
                  <a:pt x="413" y="196"/>
                </a:moveTo>
                <a:cubicBezTo>
                  <a:pt x="362" y="213"/>
                  <a:pt x="316" y="241"/>
                  <a:pt x="282" y="283"/>
                </a:cubicBezTo>
                <a:cubicBezTo>
                  <a:pt x="274" y="293"/>
                  <a:pt x="270" y="307"/>
                  <a:pt x="261" y="316"/>
                </a:cubicBezTo>
                <a:cubicBezTo>
                  <a:pt x="175" y="402"/>
                  <a:pt x="285" y="260"/>
                  <a:pt x="195" y="370"/>
                </a:cubicBezTo>
                <a:cubicBezTo>
                  <a:pt x="158" y="415"/>
                  <a:pt x="186" y="389"/>
                  <a:pt x="163" y="435"/>
                </a:cubicBezTo>
                <a:cubicBezTo>
                  <a:pt x="147" y="467"/>
                  <a:pt x="134" y="475"/>
                  <a:pt x="108" y="500"/>
                </a:cubicBezTo>
                <a:cubicBezTo>
                  <a:pt x="105" y="511"/>
                  <a:pt x="104" y="523"/>
                  <a:pt x="98" y="533"/>
                </a:cubicBezTo>
                <a:cubicBezTo>
                  <a:pt x="85" y="556"/>
                  <a:pt x="54" y="598"/>
                  <a:pt x="54" y="598"/>
                </a:cubicBezTo>
                <a:cubicBezTo>
                  <a:pt x="31" y="667"/>
                  <a:pt x="18" y="735"/>
                  <a:pt x="0" y="805"/>
                </a:cubicBezTo>
                <a:cubicBezTo>
                  <a:pt x="12" y="981"/>
                  <a:pt x="1" y="1006"/>
                  <a:pt x="98" y="1131"/>
                </a:cubicBezTo>
                <a:cubicBezTo>
                  <a:pt x="114" y="1152"/>
                  <a:pt x="123" y="1178"/>
                  <a:pt x="141" y="1196"/>
                </a:cubicBezTo>
                <a:cubicBezTo>
                  <a:pt x="170" y="1225"/>
                  <a:pt x="228" y="1283"/>
                  <a:pt x="228" y="1283"/>
                </a:cubicBezTo>
                <a:cubicBezTo>
                  <a:pt x="251" y="1351"/>
                  <a:pt x="220" y="1278"/>
                  <a:pt x="282" y="1348"/>
                </a:cubicBezTo>
                <a:cubicBezTo>
                  <a:pt x="406" y="1487"/>
                  <a:pt x="223" y="1336"/>
                  <a:pt x="413" y="1478"/>
                </a:cubicBezTo>
                <a:cubicBezTo>
                  <a:pt x="511" y="1551"/>
                  <a:pt x="390" y="1504"/>
                  <a:pt x="478" y="1533"/>
                </a:cubicBezTo>
                <a:cubicBezTo>
                  <a:pt x="505" y="1573"/>
                  <a:pt x="538" y="1582"/>
                  <a:pt x="576" y="1609"/>
                </a:cubicBezTo>
                <a:cubicBezTo>
                  <a:pt x="629" y="1647"/>
                  <a:pt x="681" y="1686"/>
                  <a:pt x="739" y="1718"/>
                </a:cubicBezTo>
                <a:cubicBezTo>
                  <a:pt x="802" y="1752"/>
                  <a:pt x="763" y="1730"/>
                  <a:pt x="837" y="1750"/>
                </a:cubicBezTo>
                <a:cubicBezTo>
                  <a:pt x="859" y="1756"/>
                  <a:pt x="902" y="1772"/>
                  <a:pt x="902" y="1772"/>
                </a:cubicBezTo>
                <a:cubicBezTo>
                  <a:pt x="971" y="1768"/>
                  <a:pt x="1040" y="1769"/>
                  <a:pt x="1108" y="1761"/>
                </a:cubicBezTo>
                <a:cubicBezTo>
                  <a:pt x="1252" y="1745"/>
                  <a:pt x="1448" y="1628"/>
                  <a:pt x="1554" y="1533"/>
                </a:cubicBezTo>
                <a:cubicBezTo>
                  <a:pt x="1615" y="1479"/>
                  <a:pt x="1664" y="1419"/>
                  <a:pt x="1717" y="1359"/>
                </a:cubicBezTo>
                <a:cubicBezTo>
                  <a:pt x="1737" y="1336"/>
                  <a:pt x="1782" y="1294"/>
                  <a:pt x="1782" y="1294"/>
                </a:cubicBezTo>
                <a:cubicBezTo>
                  <a:pt x="1799" y="1242"/>
                  <a:pt x="1827" y="1187"/>
                  <a:pt x="1858" y="1142"/>
                </a:cubicBezTo>
                <a:cubicBezTo>
                  <a:pt x="1872" y="1100"/>
                  <a:pt x="1883" y="1070"/>
                  <a:pt x="1891" y="1022"/>
                </a:cubicBezTo>
                <a:cubicBezTo>
                  <a:pt x="1898" y="979"/>
                  <a:pt x="1913" y="892"/>
                  <a:pt x="1913" y="892"/>
                </a:cubicBezTo>
                <a:cubicBezTo>
                  <a:pt x="1897" y="748"/>
                  <a:pt x="1877" y="590"/>
                  <a:pt x="1793" y="468"/>
                </a:cubicBezTo>
                <a:cubicBezTo>
                  <a:pt x="1776" y="418"/>
                  <a:pt x="1750" y="366"/>
                  <a:pt x="1706" y="337"/>
                </a:cubicBezTo>
                <a:cubicBezTo>
                  <a:pt x="1682" y="291"/>
                  <a:pt x="1663" y="268"/>
                  <a:pt x="1619" y="240"/>
                </a:cubicBezTo>
                <a:cubicBezTo>
                  <a:pt x="1576" y="176"/>
                  <a:pt x="1526" y="159"/>
                  <a:pt x="1456" y="142"/>
                </a:cubicBezTo>
                <a:cubicBezTo>
                  <a:pt x="1445" y="135"/>
                  <a:pt x="1436" y="125"/>
                  <a:pt x="1424" y="120"/>
                </a:cubicBezTo>
                <a:cubicBezTo>
                  <a:pt x="1403" y="111"/>
                  <a:pt x="1358" y="98"/>
                  <a:pt x="1358" y="98"/>
                </a:cubicBezTo>
                <a:cubicBezTo>
                  <a:pt x="1303" y="60"/>
                  <a:pt x="1227" y="40"/>
                  <a:pt x="1163" y="22"/>
                </a:cubicBezTo>
                <a:cubicBezTo>
                  <a:pt x="1141" y="16"/>
                  <a:pt x="1097" y="0"/>
                  <a:pt x="1097" y="0"/>
                </a:cubicBezTo>
                <a:cubicBezTo>
                  <a:pt x="981" y="4"/>
                  <a:pt x="865" y="2"/>
                  <a:pt x="750" y="11"/>
                </a:cubicBezTo>
                <a:cubicBezTo>
                  <a:pt x="684" y="16"/>
                  <a:pt x="607" y="57"/>
                  <a:pt x="543" y="76"/>
                </a:cubicBezTo>
                <a:cubicBezTo>
                  <a:pt x="498" y="106"/>
                  <a:pt x="463" y="136"/>
                  <a:pt x="413" y="153"/>
                </a:cubicBezTo>
                <a:cubicBezTo>
                  <a:pt x="386" y="192"/>
                  <a:pt x="379" y="179"/>
                  <a:pt x="413" y="19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9" name="Freeform 13"/>
          <p:cNvSpPr>
            <a:spLocks/>
          </p:cNvSpPr>
          <p:nvPr/>
        </p:nvSpPr>
        <p:spPr bwMode="auto">
          <a:xfrm>
            <a:off x="539750" y="1844675"/>
            <a:ext cx="3036888" cy="2813050"/>
          </a:xfrm>
          <a:custGeom>
            <a:avLst/>
            <a:gdLst>
              <a:gd name="T0" fmla="*/ 2147483647 w 1913"/>
              <a:gd name="T1" fmla="*/ 2147483647 h 1772"/>
              <a:gd name="T2" fmla="*/ 2147483647 w 1913"/>
              <a:gd name="T3" fmla="*/ 2147483647 h 1772"/>
              <a:gd name="T4" fmla="*/ 2147483647 w 1913"/>
              <a:gd name="T5" fmla="*/ 2147483647 h 1772"/>
              <a:gd name="T6" fmla="*/ 2147483647 w 1913"/>
              <a:gd name="T7" fmla="*/ 2147483647 h 1772"/>
              <a:gd name="T8" fmla="*/ 2147483647 w 1913"/>
              <a:gd name="T9" fmla="*/ 2147483647 h 1772"/>
              <a:gd name="T10" fmla="*/ 2147483647 w 1913"/>
              <a:gd name="T11" fmla="*/ 2147483647 h 1772"/>
              <a:gd name="T12" fmla="*/ 2147483647 w 1913"/>
              <a:gd name="T13" fmla="*/ 2147483647 h 1772"/>
              <a:gd name="T14" fmla="*/ 2147483647 w 1913"/>
              <a:gd name="T15" fmla="*/ 2147483647 h 1772"/>
              <a:gd name="T16" fmla="*/ 0 w 1913"/>
              <a:gd name="T17" fmla="*/ 2147483647 h 1772"/>
              <a:gd name="T18" fmla="*/ 2147483647 w 1913"/>
              <a:gd name="T19" fmla="*/ 2147483647 h 1772"/>
              <a:gd name="T20" fmla="*/ 2147483647 w 1913"/>
              <a:gd name="T21" fmla="*/ 2147483647 h 1772"/>
              <a:gd name="T22" fmla="*/ 2147483647 w 1913"/>
              <a:gd name="T23" fmla="*/ 2147483647 h 1772"/>
              <a:gd name="T24" fmla="*/ 2147483647 w 1913"/>
              <a:gd name="T25" fmla="*/ 2147483647 h 1772"/>
              <a:gd name="T26" fmla="*/ 2147483647 w 1913"/>
              <a:gd name="T27" fmla="*/ 2147483647 h 1772"/>
              <a:gd name="T28" fmla="*/ 2147483647 w 1913"/>
              <a:gd name="T29" fmla="*/ 2147483647 h 1772"/>
              <a:gd name="T30" fmla="*/ 2147483647 w 1913"/>
              <a:gd name="T31" fmla="*/ 2147483647 h 1772"/>
              <a:gd name="T32" fmla="*/ 2147483647 w 1913"/>
              <a:gd name="T33" fmla="*/ 2147483647 h 1772"/>
              <a:gd name="T34" fmla="*/ 2147483647 w 1913"/>
              <a:gd name="T35" fmla="*/ 2147483647 h 1772"/>
              <a:gd name="T36" fmla="*/ 2147483647 w 1913"/>
              <a:gd name="T37" fmla="*/ 2147483647 h 1772"/>
              <a:gd name="T38" fmla="*/ 2147483647 w 1913"/>
              <a:gd name="T39" fmla="*/ 2147483647 h 1772"/>
              <a:gd name="T40" fmla="*/ 2147483647 w 1913"/>
              <a:gd name="T41" fmla="*/ 2147483647 h 1772"/>
              <a:gd name="T42" fmla="*/ 2147483647 w 1913"/>
              <a:gd name="T43" fmla="*/ 2147483647 h 1772"/>
              <a:gd name="T44" fmla="*/ 2147483647 w 1913"/>
              <a:gd name="T45" fmla="*/ 2147483647 h 1772"/>
              <a:gd name="T46" fmla="*/ 2147483647 w 1913"/>
              <a:gd name="T47" fmla="*/ 2147483647 h 1772"/>
              <a:gd name="T48" fmla="*/ 2147483647 w 1913"/>
              <a:gd name="T49" fmla="*/ 2147483647 h 1772"/>
              <a:gd name="T50" fmla="*/ 2147483647 w 1913"/>
              <a:gd name="T51" fmla="*/ 2147483647 h 1772"/>
              <a:gd name="T52" fmla="*/ 2147483647 w 1913"/>
              <a:gd name="T53" fmla="*/ 2147483647 h 1772"/>
              <a:gd name="T54" fmla="*/ 2147483647 w 1913"/>
              <a:gd name="T55" fmla="*/ 2147483647 h 1772"/>
              <a:gd name="T56" fmla="*/ 2147483647 w 1913"/>
              <a:gd name="T57" fmla="*/ 2147483647 h 1772"/>
              <a:gd name="T58" fmla="*/ 2147483647 w 1913"/>
              <a:gd name="T59" fmla="*/ 2147483647 h 1772"/>
              <a:gd name="T60" fmla="*/ 2147483647 w 1913"/>
              <a:gd name="T61" fmla="*/ 2147483647 h 1772"/>
              <a:gd name="T62" fmla="*/ 2147483647 w 1913"/>
              <a:gd name="T63" fmla="*/ 2147483647 h 1772"/>
              <a:gd name="T64" fmla="*/ 2147483647 w 1913"/>
              <a:gd name="T65" fmla="*/ 2147483647 h 1772"/>
              <a:gd name="T66" fmla="*/ 2147483647 w 1913"/>
              <a:gd name="T67" fmla="*/ 0 h 1772"/>
              <a:gd name="T68" fmla="*/ 2147483647 w 1913"/>
              <a:gd name="T69" fmla="*/ 2147483647 h 1772"/>
              <a:gd name="T70" fmla="*/ 2147483647 w 1913"/>
              <a:gd name="T71" fmla="*/ 2147483647 h 1772"/>
              <a:gd name="T72" fmla="*/ 2147483647 w 1913"/>
              <a:gd name="T73" fmla="*/ 2147483647 h 1772"/>
              <a:gd name="T74" fmla="*/ 2147483647 w 1913"/>
              <a:gd name="T75" fmla="*/ 2147483647 h 17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913"/>
              <a:gd name="T115" fmla="*/ 0 h 1772"/>
              <a:gd name="T116" fmla="*/ 1913 w 1913"/>
              <a:gd name="T117" fmla="*/ 1772 h 17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913" h="1772">
                <a:moveTo>
                  <a:pt x="413" y="196"/>
                </a:moveTo>
                <a:cubicBezTo>
                  <a:pt x="362" y="213"/>
                  <a:pt x="316" y="241"/>
                  <a:pt x="282" y="283"/>
                </a:cubicBezTo>
                <a:cubicBezTo>
                  <a:pt x="274" y="293"/>
                  <a:pt x="270" y="307"/>
                  <a:pt x="261" y="316"/>
                </a:cubicBezTo>
                <a:cubicBezTo>
                  <a:pt x="175" y="402"/>
                  <a:pt x="285" y="260"/>
                  <a:pt x="195" y="370"/>
                </a:cubicBezTo>
                <a:cubicBezTo>
                  <a:pt x="158" y="415"/>
                  <a:pt x="186" y="389"/>
                  <a:pt x="163" y="435"/>
                </a:cubicBezTo>
                <a:cubicBezTo>
                  <a:pt x="147" y="467"/>
                  <a:pt x="134" y="475"/>
                  <a:pt x="108" y="500"/>
                </a:cubicBezTo>
                <a:cubicBezTo>
                  <a:pt x="105" y="511"/>
                  <a:pt x="104" y="523"/>
                  <a:pt x="98" y="533"/>
                </a:cubicBezTo>
                <a:cubicBezTo>
                  <a:pt x="85" y="556"/>
                  <a:pt x="54" y="598"/>
                  <a:pt x="54" y="598"/>
                </a:cubicBezTo>
                <a:cubicBezTo>
                  <a:pt x="31" y="667"/>
                  <a:pt x="18" y="735"/>
                  <a:pt x="0" y="805"/>
                </a:cubicBezTo>
                <a:cubicBezTo>
                  <a:pt x="12" y="981"/>
                  <a:pt x="1" y="1006"/>
                  <a:pt x="98" y="1131"/>
                </a:cubicBezTo>
                <a:cubicBezTo>
                  <a:pt x="114" y="1152"/>
                  <a:pt x="123" y="1178"/>
                  <a:pt x="141" y="1196"/>
                </a:cubicBezTo>
                <a:cubicBezTo>
                  <a:pt x="170" y="1225"/>
                  <a:pt x="228" y="1283"/>
                  <a:pt x="228" y="1283"/>
                </a:cubicBezTo>
                <a:cubicBezTo>
                  <a:pt x="251" y="1351"/>
                  <a:pt x="220" y="1278"/>
                  <a:pt x="282" y="1348"/>
                </a:cubicBezTo>
                <a:cubicBezTo>
                  <a:pt x="406" y="1487"/>
                  <a:pt x="223" y="1336"/>
                  <a:pt x="413" y="1478"/>
                </a:cubicBezTo>
                <a:cubicBezTo>
                  <a:pt x="511" y="1551"/>
                  <a:pt x="390" y="1504"/>
                  <a:pt x="478" y="1533"/>
                </a:cubicBezTo>
                <a:cubicBezTo>
                  <a:pt x="505" y="1573"/>
                  <a:pt x="538" y="1582"/>
                  <a:pt x="576" y="1609"/>
                </a:cubicBezTo>
                <a:cubicBezTo>
                  <a:pt x="629" y="1647"/>
                  <a:pt x="681" y="1686"/>
                  <a:pt x="739" y="1718"/>
                </a:cubicBezTo>
                <a:cubicBezTo>
                  <a:pt x="802" y="1752"/>
                  <a:pt x="763" y="1730"/>
                  <a:pt x="837" y="1750"/>
                </a:cubicBezTo>
                <a:cubicBezTo>
                  <a:pt x="859" y="1756"/>
                  <a:pt x="902" y="1772"/>
                  <a:pt x="902" y="1772"/>
                </a:cubicBezTo>
                <a:cubicBezTo>
                  <a:pt x="971" y="1768"/>
                  <a:pt x="1040" y="1769"/>
                  <a:pt x="1108" y="1761"/>
                </a:cubicBezTo>
                <a:cubicBezTo>
                  <a:pt x="1252" y="1745"/>
                  <a:pt x="1448" y="1628"/>
                  <a:pt x="1554" y="1533"/>
                </a:cubicBezTo>
                <a:cubicBezTo>
                  <a:pt x="1615" y="1479"/>
                  <a:pt x="1664" y="1419"/>
                  <a:pt x="1717" y="1359"/>
                </a:cubicBezTo>
                <a:cubicBezTo>
                  <a:pt x="1737" y="1336"/>
                  <a:pt x="1782" y="1294"/>
                  <a:pt x="1782" y="1294"/>
                </a:cubicBezTo>
                <a:cubicBezTo>
                  <a:pt x="1799" y="1242"/>
                  <a:pt x="1827" y="1187"/>
                  <a:pt x="1858" y="1142"/>
                </a:cubicBezTo>
                <a:cubicBezTo>
                  <a:pt x="1872" y="1100"/>
                  <a:pt x="1883" y="1070"/>
                  <a:pt x="1891" y="1022"/>
                </a:cubicBezTo>
                <a:cubicBezTo>
                  <a:pt x="1898" y="979"/>
                  <a:pt x="1913" y="892"/>
                  <a:pt x="1913" y="892"/>
                </a:cubicBezTo>
                <a:cubicBezTo>
                  <a:pt x="1897" y="748"/>
                  <a:pt x="1877" y="590"/>
                  <a:pt x="1793" y="468"/>
                </a:cubicBezTo>
                <a:cubicBezTo>
                  <a:pt x="1776" y="418"/>
                  <a:pt x="1750" y="366"/>
                  <a:pt x="1706" y="337"/>
                </a:cubicBezTo>
                <a:cubicBezTo>
                  <a:pt x="1682" y="291"/>
                  <a:pt x="1663" y="268"/>
                  <a:pt x="1619" y="240"/>
                </a:cubicBezTo>
                <a:cubicBezTo>
                  <a:pt x="1576" y="176"/>
                  <a:pt x="1526" y="159"/>
                  <a:pt x="1456" y="142"/>
                </a:cubicBezTo>
                <a:cubicBezTo>
                  <a:pt x="1445" y="135"/>
                  <a:pt x="1436" y="125"/>
                  <a:pt x="1424" y="120"/>
                </a:cubicBezTo>
                <a:cubicBezTo>
                  <a:pt x="1403" y="111"/>
                  <a:pt x="1358" y="98"/>
                  <a:pt x="1358" y="98"/>
                </a:cubicBezTo>
                <a:cubicBezTo>
                  <a:pt x="1303" y="60"/>
                  <a:pt x="1227" y="40"/>
                  <a:pt x="1163" y="22"/>
                </a:cubicBezTo>
                <a:cubicBezTo>
                  <a:pt x="1141" y="16"/>
                  <a:pt x="1097" y="0"/>
                  <a:pt x="1097" y="0"/>
                </a:cubicBezTo>
                <a:cubicBezTo>
                  <a:pt x="981" y="4"/>
                  <a:pt x="865" y="2"/>
                  <a:pt x="750" y="11"/>
                </a:cubicBezTo>
                <a:cubicBezTo>
                  <a:pt x="684" y="16"/>
                  <a:pt x="607" y="57"/>
                  <a:pt x="543" y="76"/>
                </a:cubicBezTo>
                <a:cubicBezTo>
                  <a:pt x="498" y="106"/>
                  <a:pt x="463" y="136"/>
                  <a:pt x="413" y="153"/>
                </a:cubicBezTo>
                <a:cubicBezTo>
                  <a:pt x="386" y="192"/>
                  <a:pt x="379" y="179"/>
                  <a:pt x="413" y="196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40" name="Freeform 14"/>
          <p:cNvSpPr>
            <a:spLocks/>
          </p:cNvSpPr>
          <p:nvPr/>
        </p:nvSpPr>
        <p:spPr bwMode="auto">
          <a:xfrm>
            <a:off x="1042988" y="2709863"/>
            <a:ext cx="2016125" cy="1800225"/>
          </a:xfrm>
          <a:custGeom>
            <a:avLst/>
            <a:gdLst>
              <a:gd name="T0" fmla="*/ 2147483647 w 1913"/>
              <a:gd name="T1" fmla="*/ 2147483647 h 1772"/>
              <a:gd name="T2" fmla="*/ 2147483647 w 1913"/>
              <a:gd name="T3" fmla="*/ 2147483647 h 1772"/>
              <a:gd name="T4" fmla="*/ 2147483647 w 1913"/>
              <a:gd name="T5" fmla="*/ 2147483647 h 1772"/>
              <a:gd name="T6" fmla="*/ 2147483647 w 1913"/>
              <a:gd name="T7" fmla="*/ 2147483647 h 1772"/>
              <a:gd name="T8" fmla="*/ 2147483647 w 1913"/>
              <a:gd name="T9" fmla="*/ 2147483647 h 1772"/>
              <a:gd name="T10" fmla="*/ 2147483647 w 1913"/>
              <a:gd name="T11" fmla="*/ 2147483647 h 1772"/>
              <a:gd name="T12" fmla="*/ 2147483647 w 1913"/>
              <a:gd name="T13" fmla="*/ 2147483647 h 1772"/>
              <a:gd name="T14" fmla="*/ 2147483647 w 1913"/>
              <a:gd name="T15" fmla="*/ 2147483647 h 1772"/>
              <a:gd name="T16" fmla="*/ 0 w 1913"/>
              <a:gd name="T17" fmla="*/ 2147483647 h 1772"/>
              <a:gd name="T18" fmla="*/ 2147483647 w 1913"/>
              <a:gd name="T19" fmla="*/ 2147483647 h 1772"/>
              <a:gd name="T20" fmla="*/ 2147483647 w 1913"/>
              <a:gd name="T21" fmla="*/ 2147483647 h 1772"/>
              <a:gd name="T22" fmla="*/ 2147483647 w 1913"/>
              <a:gd name="T23" fmla="*/ 2147483647 h 1772"/>
              <a:gd name="T24" fmla="*/ 2147483647 w 1913"/>
              <a:gd name="T25" fmla="*/ 2147483647 h 1772"/>
              <a:gd name="T26" fmla="*/ 2147483647 w 1913"/>
              <a:gd name="T27" fmla="*/ 2147483647 h 1772"/>
              <a:gd name="T28" fmla="*/ 2147483647 w 1913"/>
              <a:gd name="T29" fmla="*/ 2147483647 h 1772"/>
              <a:gd name="T30" fmla="*/ 2147483647 w 1913"/>
              <a:gd name="T31" fmla="*/ 2147483647 h 1772"/>
              <a:gd name="T32" fmla="*/ 2147483647 w 1913"/>
              <a:gd name="T33" fmla="*/ 2147483647 h 1772"/>
              <a:gd name="T34" fmla="*/ 2147483647 w 1913"/>
              <a:gd name="T35" fmla="*/ 2147483647 h 1772"/>
              <a:gd name="T36" fmla="*/ 2147483647 w 1913"/>
              <a:gd name="T37" fmla="*/ 2147483647 h 1772"/>
              <a:gd name="T38" fmla="*/ 2147483647 w 1913"/>
              <a:gd name="T39" fmla="*/ 2147483647 h 1772"/>
              <a:gd name="T40" fmla="*/ 2147483647 w 1913"/>
              <a:gd name="T41" fmla="*/ 2147483647 h 1772"/>
              <a:gd name="T42" fmla="*/ 2147483647 w 1913"/>
              <a:gd name="T43" fmla="*/ 2147483647 h 1772"/>
              <a:gd name="T44" fmla="*/ 2147483647 w 1913"/>
              <a:gd name="T45" fmla="*/ 2147483647 h 1772"/>
              <a:gd name="T46" fmla="*/ 2147483647 w 1913"/>
              <a:gd name="T47" fmla="*/ 2147483647 h 1772"/>
              <a:gd name="T48" fmla="*/ 2147483647 w 1913"/>
              <a:gd name="T49" fmla="*/ 2147483647 h 1772"/>
              <a:gd name="T50" fmla="*/ 2147483647 w 1913"/>
              <a:gd name="T51" fmla="*/ 2147483647 h 1772"/>
              <a:gd name="T52" fmla="*/ 2147483647 w 1913"/>
              <a:gd name="T53" fmla="*/ 2147483647 h 1772"/>
              <a:gd name="T54" fmla="*/ 2147483647 w 1913"/>
              <a:gd name="T55" fmla="*/ 2147483647 h 1772"/>
              <a:gd name="T56" fmla="*/ 2147483647 w 1913"/>
              <a:gd name="T57" fmla="*/ 2147483647 h 1772"/>
              <a:gd name="T58" fmla="*/ 2147483647 w 1913"/>
              <a:gd name="T59" fmla="*/ 2147483647 h 1772"/>
              <a:gd name="T60" fmla="*/ 2147483647 w 1913"/>
              <a:gd name="T61" fmla="*/ 2147483647 h 1772"/>
              <a:gd name="T62" fmla="*/ 2147483647 w 1913"/>
              <a:gd name="T63" fmla="*/ 2147483647 h 1772"/>
              <a:gd name="T64" fmla="*/ 2147483647 w 1913"/>
              <a:gd name="T65" fmla="*/ 2147483647 h 1772"/>
              <a:gd name="T66" fmla="*/ 2147483647 w 1913"/>
              <a:gd name="T67" fmla="*/ 0 h 1772"/>
              <a:gd name="T68" fmla="*/ 2147483647 w 1913"/>
              <a:gd name="T69" fmla="*/ 2147483647 h 1772"/>
              <a:gd name="T70" fmla="*/ 2147483647 w 1913"/>
              <a:gd name="T71" fmla="*/ 2147483647 h 1772"/>
              <a:gd name="T72" fmla="*/ 2147483647 w 1913"/>
              <a:gd name="T73" fmla="*/ 2147483647 h 1772"/>
              <a:gd name="T74" fmla="*/ 2147483647 w 1913"/>
              <a:gd name="T75" fmla="*/ 2147483647 h 17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913"/>
              <a:gd name="T115" fmla="*/ 0 h 1772"/>
              <a:gd name="T116" fmla="*/ 1913 w 1913"/>
              <a:gd name="T117" fmla="*/ 1772 h 177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913" h="1772">
                <a:moveTo>
                  <a:pt x="413" y="196"/>
                </a:moveTo>
                <a:cubicBezTo>
                  <a:pt x="362" y="213"/>
                  <a:pt x="316" y="241"/>
                  <a:pt x="282" y="283"/>
                </a:cubicBezTo>
                <a:cubicBezTo>
                  <a:pt x="274" y="293"/>
                  <a:pt x="270" y="307"/>
                  <a:pt x="261" y="316"/>
                </a:cubicBezTo>
                <a:cubicBezTo>
                  <a:pt x="175" y="402"/>
                  <a:pt x="285" y="260"/>
                  <a:pt x="195" y="370"/>
                </a:cubicBezTo>
                <a:cubicBezTo>
                  <a:pt x="158" y="415"/>
                  <a:pt x="186" y="389"/>
                  <a:pt x="163" y="435"/>
                </a:cubicBezTo>
                <a:cubicBezTo>
                  <a:pt x="147" y="467"/>
                  <a:pt x="134" y="475"/>
                  <a:pt x="108" y="500"/>
                </a:cubicBezTo>
                <a:cubicBezTo>
                  <a:pt x="105" y="511"/>
                  <a:pt x="104" y="523"/>
                  <a:pt x="98" y="533"/>
                </a:cubicBezTo>
                <a:cubicBezTo>
                  <a:pt x="85" y="556"/>
                  <a:pt x="54" y="598"/>
                  <a:pt x="54" y="598"/>
                </a:cubicBezTo>
                <a:cubicBezTo>
                  <a:pt x="31" y="667"/>
                  <a:pt x="18" y="735"/>
                  <a:pt x="0" y="805"/>
                </a:cubicBezTo>
                <a:cubicBezTo>
                  <a:pt x="12" y="981"/>
                  <a:pt x="1" y="1006"/>
                  <a:pt x="98" y="1131"/>
                </a:cubicBezTo>
                <a:cubicBezTo>
                  <a:pt x="114" y="1152"/>
                  <a:pt x="123" y="1178"/>
                  <a:pt x="141" y="1196"/>
                </a:cubicBezTo>
                <a:cubicBezTo>
                  <a:pt x="170" y="1225"/>
                  <a:pt x="228" y="1283"/>
                  <a:pt x="228" y="1283"/>
                </a:cubicBezTo>
                <a:cubicBezTo>
                  <a:pt x="251" y="1351"/>
                  <a:pt x="220" y="1278"/>
                  <a:pt x="282" y="1348"/>
                </a:cubicBezTo>
                <a:cubicBezTo>
                  <a:pt x="406" y="1487"/>
                  <a:pt x="223" y="1336"/>
                  <a:pt x="413" y="1478"/>
                </a:cubicBezTo>
                <a:cubicBezTo>
                  <a:pt x="511" y="1551"/>
                  <a:pt x="390" y="1504"/>
                  <a:pt x="478" y="1533"/>
                </a:cubicBezTo>
                <a:cubicBezTo>
                  <a:pt x="505" y="1573"/>
                  <a:pt x="538" y="1582"/>
                  <a:pt x="576" y="1609"/>
                </a:cubicBezTo>
                <a:cubicBezTo>
                  <a:pt x="629" y="1647"/>
                  <a:pt x="681" y="1686"/>
                  <a:pt x="739" y="1718"/>
                </a:cubicBezTo>
                <a:cubicBezTo>
                  <a:pt x="802" y="1752"/>
                  <a:pt x="763" y="1730"/>
                  <a:pt x="837" y="1750"/>
                </a:cubicBezTo>
                <a:cubicBezTo>
                  <a:pt x="859" y="1756"/>
                  <a:pt x="902" y="1772"/>
                  <a:pt x="902" y="1772"/>
                </a:cubicBezTo>
                <a:cubicBezTo>
                  <a:pt x="971" y="1768"/>
                  <a:pt x="1040" y="1769"/>
                  <a:pt x="1108" y="1761"/>
                </a:cubicBezTo>
                <a:cubicBezTo>
                  <a:pt x="1252" y="1745"/>
                  <a:pt x="1448" y="1628"/>
                  <a:pt x="1554" y="1533"/>
                </a:cubicBezTo>
                <a:cubicBezTo>
                  <a:pt x="1615" y="1479"/>
                  <a:pt x="1664" y="1419"/>
                  <a:pt x="1717" y="1359"/>
                </a:cubicBezTo>
                <a:cubicBezTo>
                  <a:pt x="1737" y="1336"/>
                  <a:pt x="1782" y="1294"/>
                  <a:pt x="1782" y="1294"/>
                </a:cubicBezTo>
                <a:cubicBezTo>
                  <a:pt x="1799" y="1242"/>
                  <a:pt x="1827" y="1187"/>
                  <a:pt x="1858" y="1142"/>
                </a:cubicBezTo>
                <a:cubicBezTo>
                  <a:pt x="1872" y="1100"/>
                  <a:pt x="1883" y="1070"/>
                  <a:pt x="1891" y="1022"/>
                </a:cubicBezTo>
                <a:cubicBezTo>
                  <a:pt x="1898" y="979"/>
                  <a:pt x="1913" y="892"/>
                  <a:pt x="1913" y="892"/>
                </a:cubicBezTo>
                <a:cubicBezTo>
                  <a:pt x="1897" y="748"/>
                  <a:pt x="1877" y="590"/>
                  <a:pt x="1793" y="468"/>
                </a:cubicBezTo>
                <a:cubicBezTo>
                  <a:pt x="1776" y="418"/>
                  <a:pt x="1750" y="366"/>
                  <a:pt x="1706" y="337"/>
                </a:cubicBezTo>
                <a:cubicBezTo>
                  <a:pt x="1682" y="291"/>
                  <a:pt x="1663" y="268"/>
                  <a:pt x="1619" y="240"/>
                </a:cubicBezTo>
                <a:cubicBezTo>
                  <a:pt x="1576" y="176"/>
                  <a:pt x="1526" y="159"/>
                  <a:pt x="1456" y="142"/>
                </a:cubicBezTo>
                <a:cubicBezTo>
                  <a:pt x="1445" y="135"/>
                  <a:pt x="1436" y="125"/>
                  <a:pt x="1424" y="120"/>
                </a:cubicBezTo>
                <a:cubicBezTo>
                  <a:pt x="1403" y="111"/>
                  <a:pt x="1358" y="98"/>
                  <a:pt x="1358" y="98"/>
                </a:cubicBezTo>
                <a:cubicBezTo>
                  <a:pt x="1303" y="60"/>
                  <a:pt x="1227" y="40"/>
                  <a:pt x="1163" y="22"/>
                </a:cubicBezTo>
                <a:cubicBezTo>
                  <a:pt x="1141" y="16"/>
                  <a:pt x="1097" y="0"/>
                  <a:pt x="1097" y="0"/>
                </a:cubicBezTo>
                <a:cubicBezTo>
                  <a:pt x="981" y="4"/>
                  <a:pt x="865" y="2"/>
                  <a:pt x="750" y="11"/>
                </a:cubicBezTo>
                <a:cubicBezTo>
                  <a:pt x="684" y="16"/>
                  <a:pt x="607" y="57"/>
                  <a:pt x="543" y="76"/>
                </a:cubicBezTo>
                <a:cubicBezTo>
                  <a:pt x="498" y="106"/>
                  <a:pt x="463" y="136"/>
                  <a:pt x="413" y="153"/>
                </a:cubicBezTo>
                <a:cubicBezTo>
                  <a:pt x="386" y="192"/>
                  <a:pt x="379" y="179"/>
                  <a:pt x="413" y="196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41" name="Rectangle 15"/>
          <p:cNvSpPr>
            <a:spLocks noChangeArrowheads="1"/>
          </p:cNvSpPr>
          <p:nvPr/>
        </p:nvSpPr>
        <p:spPr bwMode="auto">
          <a:xfrm>
            <a:off x="1835150" y="40052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Black" pitchFamily="34" charset="0"/>
              </a:rPr>
              <a:t>σ</a:t>
            </a:r>
            <a:r>
              <a:rPr lang="en-US" sz="900">
                <a:latin typeface="Arial Black" pitchFamily="34" charset="0"/>
              </a:rPr>
              <a:t>n</a:t>
            </a:r>
            <a:endParaRPr lang="ru-RU" sz="900">
              <a:latin typeface="Arial Black" pitchFamily="34" charset="0"/>
            </a:endParaRPr>
          </a:p>
        </p:txBody>
      </p:sp>
      <p:sp>
        <p:nvSpPr>
          <p:cNvPr id="1042" name="Oval 16"/>
          <p:cNvSpPr>
            <a:spLocks noChangeArrowheads="1"/>
          </p:cNvSpPr>
          <p:nvPr/>
        </p:nvSpPr>
        <p:spPr bwMode="auto">
          <a:xfrm>
            <a:off x="2233613" y="4292600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43" name="Text Box 17"/>
          <p:cNvSpPr txBox="1">
            <a:spLocks noChangeArrowheads="1"/>
          </p:cNvSpPr>
          <p:nvPr/>
        </p:nvSpPr>
        <p:spPr bwMode="auto">
          <a:xfrm>
            <a:off x="1042988" y="3278188"/>
            <a:ext cx="50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Black" pitchFamily="34" charset="0"/>
              </a:rPr>
              <a:t>σ</a:t>
            </a:r>
            <a:r>
              <a:rPr lang="en-US" sz="900">
                <a:latin typeface="Arial Black" pitchFamily="34" charset="0"/>
              </a:rPr>
              <a:t>1</a:t>
            </a:r>
            <a:r>
              <a:rPr lang="ru-RU">
                <a:latin typeface="Arial Black" pitchFamily="34" charset="0"/>
              </a:rPr>
              <a:t> </a:t>
            </a:r>
          </a:p>
        </p:txBody>
      </p:sp>
      <p:sp>
        <p:nvSpPr>
          <p:cNvPr id="1044" name="Oval 18"/>
          <p:cNvSpPr>
            <a:spLocks noChangeArrowheads="1"/>
          </p:cNvSpPr>
          <p:nvPr/>
        </p:nvSpPr>
        <p:spPr bwMode="auto">
          <a:xfrm>
            <a:off x="1406525" y="356711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45" name="Rectangle 19"/>
          <p:cNvSpPr>
            <a:spLocks noChangeArrowheads="1"/>
          </p:cNvSpPr>
          <p:nvPr/>
        </p:nvSpPr>
        <p:spPr bwMode="auto">
          <a:xfrm>
            <a:off x="1619250" y="2774950"/>
            <a:ext cx="50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Arial Black" pitchFamily="34" charset="0"/>
              </a:rPr>
              <a:t>σ</a:t>
            </a:r>
            <a:r>
              <a:rPr lang="en-US" sz="900">
                <a:latin typeface="Arial Black" pitchFamily="34" charset="0"/>
              </a:rPr>
              <a:t>2</a:t>
            </a:r>
            <a:r>
              <a:rPr lang="ru-RU">
                <a:latin typeface="Arial Black" pitchFamily="34" charset="0"/>
              </a:rPr>
              <a:t> </a:t>
            </a:r>
          </a:p>
        </p:txBody>
      </p:sp>
      <p:sp>
        <p:nvSpPr>
          <p:cNvPr id="1046" name="Oval 20"/>
          <p:cNvSpPr>
            <a:spLocks noChangeArrowheads="1"/>
          </p:cNvSpPr>
          <p:nvPr/>
        </p:nvSpPr>
        <p:spPr bwMode="auto">
          <a:xfrm>
            <a:off x="1982788" y="306228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47" name="Rectangle 21"/>
          <p:cNvSpPr>
            <a:spLocks noChangeArrowheads="1"/>
          </p:cNvSpPr>
          <p:nvPr/>
        </p:nvSpPr>
        <p:spPr bwMode="auto">
          <a:xfrm>
            <a:off x="2268538" y="29972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Arial Black" pitchFamily="34" charset="0"/>
              </a:rPr>
              <a:t>σ</a:t>
            </a:r>
            <a:r>
              <a:rPr lang="en-US" sz="900">
                <a:latin typeface="Arial Black" pitchFamily="34" charset="0"/>
              </a:rPr>
              <a:t>3</a:t>
            </a:r>
          </a:p>
        </p:txBody>
      </p:sp>
      <p:sp>
        <p:nvSpPr>
          <p:cNvPr id="1048" name="Oval 22"/>
          <p:cNvSpPr>
            <a:spLocks noChangeArrowheads="1"/>
          </p:cNvSpPr>
          <p:nvPr/>
        </p:nvSpPr>
        <p:spPr bwMode="auto">
          <a:xfrm>
            <a:off x="2624138" y="328771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49" name="Oval 23"/>
          <p:cNvSpPr>
            <a:spLocks noChangeArrowheads="1"/>
          </p:cNvSpPr>
          <p:nvPr/>
        </p:nvSpPr>
        <p:spPr bwMode="auto">
          <a:xfrm>
            <a:off x="2627313" y="3646488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0" name="Oval 24"/>
          <p:cNvSpPr>
            <a:spLocks noChangeArrowheads="1"/>
          </p:cNvSpPr>
          <p:nvPr/>
        </p:nvSpPr>
        <p:spPr bwMode="auto">
          <a:xfrm>
            <a:off x="2484438" y="37179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1" name="Oval 25"/>
          <p:cNvSpPr>
            <a:spLocks noChangeArrowheads="1"/>
          </p:cNvSpPr>
          <p:nvPr/>
        </p:nvSpPr>
        <p:spPr bwMode="auto">
          <a:xfrm>
            <a:off x="2339975" y="4005263"/>
            <a:ext cx="73025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2" name="Oval 26"/>
          <p:cNvSpPr>
            <a:spLocks noChangeArrowheads="1"/>
          </p:cNvSpPr>
          <p:nvPr/>
        </p:nvSpPr>
        <p:spPr bwMode="auto">
          <a:xfrm>
            <a:off x="2124075" y="3717925"/>
            <a:ext cx="73025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3" name="Freeform 27"/>
          <p:cNvSpPr>
            <a:spLocks/>
          </p:cNvSpPr>
          <p:nvPr/>
        </p:nvSpPr>
        <p:spPr bwMode="auto">
          <a:xfrm>
            <a:off x="3635375" y="1806575"/>
            <a:ext cx="1341438" cy="327025"/>
          </a:xfrm>
          <a:custGeom>
            <a:avLst/>
            <a:gdLst>
              <a:gd name="T0" fmla="*/ 2147483647 w 845"/>
              <a:gd name="T1" fmla="*/ 0 h 206"/>
              <a:gd name="T2" fmla="*/ 0 w 845"/>
              <a:gd name="T3" fmla="*/ 2147483647 h 206"/>
              <a:gd name="T4" fmla="*/ 0 60000 65536"/>
              <a:gd name="T5" fmla="*/ 0 60000 65536"/>
              <a:gd name="T6" fmla="*/ 0 w 845"/>
              <a:gd name="T7" fmla="*/ 0 h 206"/>
              <a:gd name="T8" fmla="*/ 845 w 845"/>
              <a:gd name="T9" fmla="*/ 206 h 20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5" h="206">
                <a:moveTo>
                  <a:pt x="845" y="0"/>
                </a:moveTo>
                <a:lnTo>
                  <a:pt x="0" y="20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4" name="Freeform 28"/>
          <p:cNvSpPr>
            <a:spLocks/>
          </p:cNvSpPr>
          <p:nvPr/>
        </p:nvSpPr>
        <p:spPr bwMode="auto">
          <a:xfrm>
            <a:off x="3205163" y="2600325"/>
            <a:ext cx="1774825" cy="468313"/>
          </a:xfrm>
          <a:custGeom>
            <a:avLst/>
            <a:gdLst>
              <a:gd name="T0" fmla="*/ 2147483647 w 1118"/>
              <a:gd name="T1" fmla="*/ 0 h 295"/>
              <a:gd name="T2" fmla="*/ 0 w 1118"/>
              <a:gd name="T3" fmla="*/ 2147483647 h 295"/>
              <a:gd name="T4" fmla="*/ 0 60000 65536"/>
              <a:gd name="T5" fmla="*/ 0 60000 65536"/>
              <a:gd name="T6" fmla="*/ 0 w 1118"/>
              <a:gd name="T7" fmla="*/ 0 h 295"/>
              <a:gd name="T8" fmla="*/ 1118 w 1118"/>
              <a:gd name="T9" fmla="*/ 295 h 2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8" h="295">
                <a:moveTo>
                  <a:pt x="1118" y="0"/>
                </a:moveTo>
                <a:lnTo>
                  <a:pt x="0" y="29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5" name="Freeform 29"/>
          <p:cNvSpPr>
            <a:spLocks/>
          </p:cNvSpPr>
          <p:nvPr/>
        </p:nvSpPr>
        <p:spPr bwMode="auto">
          <a:xfrm>
            <a:off x="2587625" y="3392488"/>
            <a:ext cx="2389188" cy="600075"/>
          </a:xfrm>
          <a:custGeom>
            <a:avLst/>
            <a:gdLst>
              <a:gd name="T0" fmla="*/ 2147483647 w 1505"/>
              <a:gd name="T1" fmla="*/ 0 h 378"/>
              <a:gd name="T2" fmla="*/ 0 w 1505"/>
              <a:gd name="T3" fmla="*/ 2147483647 h 378"/>
              <a:gd name="T4" fmla="*/ 0 60000 65536"/>
              <a:gd name="T5" fmla="*/ 0 60000 65536"/>
              <a:gd name="T6" fmla="*/ 0 w 1505"/>
              <a:gd name="T7" fmla="*/ 0 h 378"/>
              <a:gd name="T8" fmla="*/ 1505 w 1505"/>
              <a:gd name="T9" fmla="*/ 378 h 3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5" h="378">
                <a:moveTo>
                  <a:pt x="1505" y="0"/>
                </a:moveTo>
                <a:lnTo>
                  <a:pt x="0" y="37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6" name="Oval 30"/>
          <p:cNvSpPr>
            <a:spLocks noChangeArrowheads="1"/>
          </p:cNvSpPr>
          <p:nvPr/>
        </p:nvSpPr>
        <p:spPr bwMode="auto">
          <a:xfrm>
            <a:off x="3563938" y="2103438"/>
            <a:ext cx="71437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7" name="Oval 31"/>
          <p:cNvSpPr>
            <a:spLocks noChangeArrowheads="1"/>
          </p:cNvSpPr>
          <p:nvPr/>
        </p:nvSpPr>
        <p:spPr bwMode="auto">
          <a:xfrm>
            <a:off x="3132138" y="3040063"/>
            <a:ext cx="71437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8" name="Oval 32"/>
          <p:cNvSpPr>
            <a:spLocks noChangeArrowheads="1"/>
          </p:cNvSpPr>
          <p:nvPr/>
        </p:nvSpPr>
        <p:spPr bwMode="auto">
          <a:xfrm>
            <a:off x="2532063" y="3957638"/>
            <a:ext cx="71437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59" name="Rectangle 33"/>
          <p:cNvSpPr>
            <a:spLocks noChangeArrowheads="1"/>
          </p:cNvSpPr>
          <p:nvPr/>
        </p:nvSpPr>
        <p:spPr bwMode="auto">
          <a:xfrm>
            <a:off x="0" y="3459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27" name="Object 34"/>
          <p:cNvGraphicFramePr>
            <a:graphicFrameLocks noChangeAspect="1"/>
          </p:cNvGraphicFramePr>
          <p:nvPr/>
        </p:nvGraphicFramePr>
        <p:xfrm>
          <a:off x="3924300" y="4770438"/>
          <a:ext cx="3370263" cy="674687"/>
        </p:xfrm>
        <a:graphic>
          <a:graphicData uri="http://schemas.openxmlformats.org/presentationml/2006/ole">
            <p:oleObj spid="_x0000_s1027" name="Формула" r:id="rId5" imgW="2171520" imgH="431640" progId="Equation.3">
              <p:embed/>
            </p:oleObj>
          </a:graphicData>
        </a:graphic>
      </p:graphicFrame>
      <p:graphicFrame>
        <p:nvGraphicFramePr>
          <p:cNvPr id="1028" name="Object 35"/>
          <p:cNvGraphicFramePr>
            <a:graphicFrameLocks noChangeAspect="1"/>
          </p:cNvGraphicFramePr>
          <p:nvPr/>
        </p:nvGraphicFramePr>
        <p:xfrm>
          <a:off x="3346450" y="5808663"/>
          <a:ext cx="630238" cy="357187"/>
        </p:xfrm>
        <a:graphic>
          <a:graphicData uri="http://schemas.openxmlformats.org/presentationml/2006/ole">
            <p:oleObj spid="_x0000_s1028" name="Формула" r:id="rId6" imgW="406080" imgH="228600" progId="Equation.3">
              <p:embed/>
            </p:oleObj>
          </a:graphicData>
        </a:graphic>
      </p:graphicFrame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3059113" y="5794375"/>
            <a:ext cx="3887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>
                <a:latin typeface="Arial Black" pitchFamily="34" charset="0"/>
              </a:rPr>
              <a:t>          : Preference function</a:t>
            </a:r>
            <a:r>
              <a:rPr lang="ru-RU">
                <a:latin typeface="Arial Black" pitchFamily="34" charset="0"/>
              </a:rPr>
              <a:t> </a:t>
            </a:r>
            <a:endParaRPr lang="en-US">
              <a:latin typeface="Arial Black" pitchFamily="34" charset="0"/>
            </a:endParaRPr>
          </a:p>
        </p:txBody>
      </p:sp>
      <p:pic>
        <p:nvPicPr>
          <p:cNvPr id="4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7715272" y="500042"/>
            <a:ext cx="304800" cy="304800"/>
          </a:xfrm>
          <a:prstGeom prst="rect">
            <a:avLst/>
          </a:prstGeom>
        </p:spPr>
      </p:pic>
      <p:sp>
        <p:nvSpPr>
          <p:cNvPr id="38" name="Дата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D1A0-2299-43DF-947B-B5F768D06909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2"/>
          <p:cNvSpPr txBox="1">
            <a:spLocks noChangeArrowheads="1"/>
          </p:cNvSpPr>
          <p:nvPr/>
        </p:nvSpPr>
        <p:spPr bwMode="auto">
          <a:xfrm>
            <a:off x="762000" y="76200"/>
            <a:ext cx="8382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Verdana" pitchFamily="34" charset="0"/>
              </a:rPr>
              <a:t>Subjective entropy: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2800" i="1">
                <a:latin typeface="Verdana" pitchFamily="34" charset="0"/>
              </a:rPr>
              <a:t>measure of uncertainty</a:t>
            </a:r>
            <a:endParaRPr lang="ru-RU" sz="2800" i="1">
              <a:latin typeface="Verdana" pitchFamily="34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762000" y="1055688"/>
          <a:ext cx="4573588" cy="1306512"/>
        </p:xfrm>
        <a:graphic>
          <a:graphicData uri="http://schemas.openxmlformats.org/presentationml/2006/ole">
            <p:oleObj spid="_x0000_s2050" name="Формула" r:id="rId6" imgW="1498320" imgH="431640" progId="Equation.3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6248400" y="1260475"/>
          <a:ext cx="2046288" cy="763588"/>
        </p:xfrm>
        <a:graphic>
          <a:graphicData uri="http://schemas.openxmlformats.org/presentationml/2006/ole">
            <p:oleObj spid="_x0000_s2051" name="Формула" r:id="rId7" imgW="647640" imgH="241200" progId="Equation.3">
              <p:embed/>
            </p:oleObj>
          </a:graphicData>
        </a:graphic>
      </p:graphicFrame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285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2" name="Object 6"/>
          <p:cNvGraphicFramePr>
            <a:graphicFrameLocks noChangeAspect="1"/>
          </p:cNvGraphicFramePr>
          <p:nvPr/>
        </p:nvGraphicFramePr>
        <p:xfrm>
          <a:off x="838200" y="2251075"/>
          <a:ext cx="4087813" cy="1254125"/>
        </p:xfrm>
        <a:graphic>
          <a:graphicData uri="http://schemas.openxmlformats.org/presentationml/2006/ole">
            <p:oleObj spid="_x0000_s2052" name="Формула" r:id="rId8" imgW="1396800" imgH="431640" progId="Equation.3">
              <p:embed/>
            </p:oleObj>
          </a:graphicData>
        </a:graphic>
      </p:graphicFrame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0" y="2855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3" name="Object 8"/>
          <p:cNvGraphicFramePr>
            <a:graphicFrameLocks noChangeAspect="1"/>
          </p:cNvGraphicFramePr>
          <p:nvPr/>
        </p:nvGraphicFramePr>
        <p:xfrm>
          <a:off x="6248400" y="2479675"/>
          <a:ext cx="1524000" cy="639763"/>
        </p:xfrm>
        <a:graphic>
          <a:graphicData uri="http://schemas.openxmlformats.org/presentationml/2006/ole">
            <p:oleObj spid="_x0000_s2053" name="Формула" r:id="rId9" imgW="571320" imgH="241200" progId="Equation.3">
              <p:embed/>
            </p:oleObj>
          </a:graphicData>
        </a:graphic>
      </p:graphicFrame>
      <p:sp>
        <p:nvSpPr>
          <p:cNvPr id="2059" name="Rectangle 9"/>
          <p:cNvSpPr>
            <a:spLocks noChangeArrowheads="1"/>
          </p:cNvSpPr>
          <p:nvPr/>
        </p:nvSpPr>
        <p:spPr bwMode="auto">
          <a:xfrm>
            <a:off x="0" y="3294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4" name="Object 10"/>
          <p:cNvGraphicFramePr>
            <a:graphicFrameLocks noChangeAspect="1"/>
          </p:cNvGraphicFramePr>
          <p:nvPr/>
        </p:nvGraphicFramePr>
        <p:xfrm>
          <a:off x="1447800" y="3487738"/>
          <a:ext cx="6248400" cy="1236662"/>
        </p:xfrm>
        <a:graphic>
          <a:graphicData uri="http://schemas.openxmlformats.org/presentationml/2006/ole">
            <p:oleObj spid="_x0000_s2054" name="Формула" r:id="rId10" imgW="2171520" imgH="431640" progId="Equation.3">
              <p:embed/>
            </p:oleObj>
          </a:graphicData>
        </a:graphic>
      </p:graphicFrame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0" y="341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5" name="Object 12"/>
          <p:cNvGraphicFramePr>
            <a:graphicFrameLocks noChangeAspect="1"/>
          </p:cNvGraphicFramePr>
          <p:nvPr/>
        </p:nvGraphicFramePr>
        <p:xfrm>
          <a:off x="2438400" y="5481638"/>
          <a:ext cx="4267200" cy="690562"/>
        </p:xfrm>
        <a:graphic>
          <a:graphicData uri="http://schemas.openxmlformats.org/presentationml/2006/ole">
            <p:oleObj spid="_x0000_s2055" name="Формула" r:id="rId11" imgW="1968500" imgH="266700" progId="Equation.3">
              <p:embed/>
            </p:oleObj>
          </a:graphicData>
        </a:graphic>
      </p:graphicFrame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667000" y="556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81000" y="556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Verdana" pitchFamily="34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838200" y="47244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latin typeface="Verdana" pitchFamily="34" charset="0"/>
              </a:rPr>
              <a:t>Subjective information </a:t>
            </a:r>
            <a:endParaRPr lang="ru-RU" sz="2800" i="1">
              <a:latin typeface="Verdana" pitchFamily="34" charset="0"/>
            </a:endParaRPr>
          </a:p>
        </p:txBody>
      </p:sp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2"/>
          <a:stretch>
            <a:fillRect/>
          </a:stretch>
        </p:blipFill>
        <p:spPr>
          <a:xfrm>
            <a:off x="8215338" y="428604"/>
            <a:ext cx="304800" cy="304800"/>
          </a:xfrm>
          <a:prstGeom prst="rect">
            <a:avLst/>
          </a:prstGeom>
        </p:spPr>
      </p:pic>
      <p:pic>
        <p:nvPicPr>
          <p:cNvPr id="1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2"/>
          <a:stretch>
            <a:fillRect/>
          </a:stretch>
        </p:blipFill>
        <p:spPr>
          <a:xfrm>
            <a:off x="8196290" y="4929198"/>
            <a:ext cx="304800" cy="304800"/>
          </a:xfrm>
          <a:prstGeom prst="rect">
            <a:avLst/>
          </a:prstGeom>
        </p:spPr>
      </p:pic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2"/>
          <a:stretch>
            <a:fillRect/>
          </a:stretch>
        </p:blipFill>
        <p:spPr>
          <a:xfrm>
            <a:off x="8286776" y="2500306"/>
            <a:ext cx="304800" cy="304800"/>
          </a:xfrm>
          <a:prstGeom prst="rect">
            <a:avLst/>
          </a:prstGeom>
        </p:spPr>
      </p:pic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A534-D168-46DF-9CEA-5CD2ECE4839C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30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361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5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46063" y="990600"/>
          <a:ext cx="8653462" cy="1295400"/>
        </p:xfrm>
        <a:graphic>
          <a:graphicData uri="http://schemas.openxmlformats.org/presentationml/2006/ole">
            <p:oleObj spid="_x0000_s3074" name="Формула" r:id="rId4" imgW="3644640" imgH="43164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4191000"/>
            <a:ext cx="6434138" cy="2449513"/>
            <a:chOff x="960" y="2704"/>
            <a:chExt cx="4053" cy="1543"/>
          </a:xfrm>
        </p:grpSpPr>
        <p:sp>
          <p:nvSpPr>
            <p:cNvPr id="4112" name="Rectangle 6"/>
            <p:cNvSpPr>
              <a:spLocks noChangeArrowheads="1"/>
            </p:cNvSpPr>
            <p:nvPr/>
          </p:nvSpPr>
          <p:spPr bwMode="auto">
            <a:xfrm>
              <a:off x="2064" y="3834"/>
              <a:ext cx="29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Char char="•"/>
              </a:pPr>
              <a:r>
                <a:rPr lang="en-US">
                  <a:latin typeface="Arial Black" pitchFamily="34" charset="0"/>
                </a:rPr>
                <a:t> function of an alternative harm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60" y="2704"/>
              <a:ext cx="3452" cy="1543"/>
              <a:chOff x="971" y="2704"/>
              <a:chExt cx="3452" cy="1543"/>
            </a:xfrm>
          </p:grpSpPr>
          <p:graphicFrame>
            <p:nvGraphicFramePr>
              <p:cNvPr id="4103" name="Object 8"/>
              <p:cNvGraphicFramePr>
                <a:graphicFrameLocks noChangeAspect="1"/>
              </p:cNvGraphicFramePr>
              <p:nvPr/>
            </p:nvGraphicFramePr>
            <p:xfrm>
              <a:off x="971" y="2704"/>
              <a:ext cx="1080" cy="1450"/>
            </p:xfrm>
            <a:graphic>
              <a:graphicData uri="http://schemas.openxmlformats.org/presentationml/2006/ole">
                <p:oleObj spid="_x0000_s3079" name="Формула" r:id="rId5" imgW="1104840" imgH="1473120" progId="Equation.3">
                  <p:embed/>
                </p:oleObj>
              </a:graphicData>
            </a:graphic>
          </p:graphicFrame>
          <p:sp>
            <p:nvSpPr>
              <p:cNvPr id="4114" name="Rectangle 9"/>
              <p:cNvSpPr>
                <a:spLocks noChangeArrowheads="1"/>
              </p:cNvSpPr>
              <p:nvPr/>
            </p:nvSpPr>
            <p:spPr bwMode="auto">
              <a:xfrm>
                <a:off x="2064" y="2745"/>
                <a:ext cx="235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120000"/>
                  <a:buFontTx/>
                  <a:buChar char="•"/>
                </a:pPr>
                <a:r>
                  <a:rPr lang="en-US">
                    <a:latin typeface="Arial Black" pitchFamily="34" charset="0"/>
                  </a:rPr>
                  <a:t> required resources</a:t>
                </a:r>
              </a:p>
            </p:txBody>
          </p:sp>
          <p:sp>
            <p:nvSpPr>
              <p:cNvPr id="4115" name="Rectangle 10"/>
              <p:cNvSpPr>
                <a:spLocks noChangeArrowheads="1"/>
              </p:cNvSpPr>
              <p:nvPr/>
            </p:nvSpPr>
            <p:spPr bwMode="auto">
              <a:xfrm>
                <a:off x="2063" y="2972"/>
                <a:ext cx="235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120000"/>
                  <a:buFontTx/>
                  <a:buChar char="•"/>
                </a:pPr>
                <a:r>
                  <a:rPr lang="en-US">
                    <a:latin typeface="Arial Black" pitchFamily="34" charset="0"/>
                  </a:rPr>
                  <a:t> disposal resources</a:t>
                </a:r>
              </a:p>
            </p:txBody>
          </p:sp>
          <p:sp>
            <p:nvSpPr>
              <p:cNvPr id="4116" name="Rectangle 11"/>
              <p:cNvSpPr>
                <a:spLocks noChangeArrowheads="1"/>
              </p:cNvSpPr>
              <p:nvPr/>
            </p:nvSpPr>
            <p:spPr bwMode="auto">
              <a:xfrm>
                <a:off x="2063" y="3612"/>
                <a:ext cx="235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hlink"/>
                  </a:buClr>
                  <a:buSzPct val="120000"/>
                  <a:buFontTx/>
                  <a:buChar char="•"/>
                </a:pPr>
                <a:r>
                  <a:rPr lang="en-US">
                    <a:latin typeface="Arial Black" pitchFamily="34" charset="0"/>
                  </a:rPr>
                  <a:t> utility function</a:t>
                </a:r>
              </a:p>
            </p:txBody>
          </p:sp>
          <p:sp>
            <p:nvSpPr>
              <p:cNvPr id="4117" name="Oval 12"/>
              <p:cNvSpPr>
                <a:spLocks noChangeArrowheads="1"/>
              </p:cNvSpPr>
              <p:nvPr/>
            </p:nvSpPr>
            <p:spPr bwMode="auto">
              <a:xfrm>
                <a:off x="2246" y="4202"/>
                <a:ext cx="45" cy="4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18" name="Oval 13"/>
              <p:cNvSpPr>
                <a:spLocks noChangeArrowheads="1"/>
              </p:cNvSpPr>
              <p:nvPr/>
            </p:nvSpPr>
            <p:spPr bwMode="auto">
              <a:xfrm>
                <a:off x="2473" y="4202"/>
                <a:ext cx="45" cy="4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19" name="Oval 14"/>
              <p:cNvSpPr>
                <a:spLocks noChangeArrowheads="1"/>
              </p:cNvSpPr>
              <p:nvPr/>
            </p:nvSpPr>
            <p:spPr bwMode="auto">
              <a:xfrm>
                <a:off x="2699" y="4202"/>
                <a:ext cx="45" cy="4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20" name="Oval 15"/>
              <p:cNvSpPr>
                <a:spLocks noChangeArrowheads="1"/>
              </p:cNvSpPr>
              <p:nvPr/>
            </p:nvSpPr>
            <p:spPr bwMode="auto">
              <a:xfrm>
                <a:off x="2972" y="4202"/>
                <a:ext cx="45" cy="4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21" name="Oval 16"/>
              <p:cNvSpPr>
                <a:spLocks noChangeArrowheads="1"/>
              </p:cNvSpPr>
              <p:nvPr/>
            </p:nvSpPr>
            <p:spPr bwMode="auto">
              <a:xfrm>
                <a:off x="3199" y="4202"/>
                <a:ext cx="45" cy="4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22" name="Oval 17"/>
              <p:cNvSpPr>
                <a:spLocks noChangeArrowheads="1"/>
              </p:cNvSpPr>
              <p:nvPr/>
            </p:nvSpPr>
            <p:spPr bwMode="auto">
              <a:xfrm>
                <a:off x="3425" y="4202"/>
                <a:ext cx="45" cy="4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23" name="Oval 18"/>
              <p:cNvSpPr>
                <a:spLocks noChangeArrowheads="1"/>
              </p:cNvSpPr>
              <p:nvPr/>
            </p:nvSpPr>
            <p:spPr bwMode="auto">
              <a:xfrm>
                <a:off x="1566" y="4202"/>
                <a:ext cx="45" cy="4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24" name="Oval 19"/>
              <p:cNvSpPr>
                <a:spLocks noChangeArrowheads="1"/>
              </p:cNvSpPr>
              <p:nvPr/>
            </p:nvSpPr>
            <p:spPr bwMode="auto">
              <a:xfrm>
                <a:off x="1793" y="4202"/>
                <a:ext cx="45" cy="4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125" name="Oval 20"/>
              <p:cNvSpPr>
                <a:spLocks noChangeArrowheads="1"/>
              </p:cNvSpPr>
              <p:nvPr/>
            </p:nvSpPr>
            <p:spPr bwMode="auto">
              <a:xfrm>
                <a:off x="2019" y="4202"/>
                <a:ext cx="45" cy="45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4107" name="Text Box 21"/>
          <p:cNvSpPr txBox="1">
            <a:spLocks noChangeArrowheads="1"/>
          </p:cNvSpPr>
          <p:nvPr/>
        </p:nvSpPr>
        <p:spPr bwMode="auto">
          <a:xfrm>
            <a:off x="609600" y="304800"/>
            <a:ext cx="601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Verdana" pitchFamily="34" charset="0"/>
              </a:rPr>
              <a:t>Particular case</a:t>
            </a:r>
            <a:endParaRPr lang="ru-RU" sz="3200">
              <a:latin typeface="Verdana" pitchFamily="34" charset="0"/>
            </a:endParaRPr>
          </a:p>
        </p:txBody>
      </p:sp>
      <p:graphicFrame>
        <p:nvGraphicFramePr>
          <p:cNvPr id="4099" name="Object 22"/>
          <p:cNvGraphicFramePr>
            <a:graphicFrameLocks noChangeAspect="1"/>
          </p:cNvGraphicFramePr>
          <p:nvPr/>
        </p:nvGraphicFramePr>
        <p:xfrm>
          <a:off x="1600200" y="2470150"/>
          <a:ext cx="2057400" cy="1311275"/>
        </p:xfrm>
        <a:graphic>
          <a:graphicData uri="http://schemas.openxmlformats.org/presentationml/2006/ole">
            <p:oleObj spid="_x0000_s3075" name="Формула" r:id="rId6" imgW="711000" imgH="457200" progId="Equation.3">
              <p:embed/>
            </p:oleObj>
          </a:graphicData>
        </a:graphic>
      </p:graphicFrame>
      <p:graphicFrame>
        <p:nvGraphicFramePr>
          <p:cNvPr id="4100" name="Object 23"/>
          <p:cNvGraphicFramePr>
            <a:graphicFrameLocks noChangeAspect="1"/>
          </p:cNvGraphicFramePr>
          <p:nvPr/>
        </p:nvGraphicFramePr>
        <p:xfrm>
          <a:off x="4953000" y="2743200"/>
          <a:ext cx="1600200" cy="622300"/>
        </p:xfrm>
        <a:graphic>
          <a:graphicData uri="http://schemas.openxmlformats.org/presentationml/2006/ole">
            <p:oleObj spid="_x0000_s3076" name="Формула" r:id="rId7" imgW="685502" imgH="266584" progId="Equation.3">
              <p:embed/>
            </p:oleObj>
          </a:graphicData>
        </a:graphic>
      </p:graphicFrame>
      <p:sp>
        <p:nvSpPr>
          <p:cNvPr id="4108" name="Rectangle 24"/>
          <p:cNvSpPr>
            <a:spLocks noChangeArrowheads="1"/>
          </p:cNvSpPr>
          <p:nvPr/>
        </p:nvSpPr>
        <p:spPr bwMode="auto">
          <a:xfrm>
            <a:off x="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9" name="Text Box 25"/>
          <p:cNvSpPr txBox="1">
            <a:spLocks noChangeArrowheads="1"/>
          </p:cNvSpPr>
          <p:nvPr/>
        </p:nvSpPr>
        <p:spPr bwMode="auto">
          <a:xfrm>
            <a:off x="8213725" y="5873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graphicFrame>
        <p:nvGraphicFramePr>
          <p:cNvPr id="4101" name="Object 26"/>
          <p:cNvGraphicFramePr>
            <a:graphicFrameLocks noChangeAspect="1"/>
          </p:cNvGraphicFramePr>
          <p:nvPr/>
        </p:nvGraphicFramePr>
        <p:xfrm>
          <a:off x="5105400" y="4211638"/>
          <a:ext cx="609600" cy="487362"/>
        </p:xfrm>
        <a:graphic>
          <a:graphicData uri="http://schemas.openxmlformats.org/presentationml/2006/ole">
            <p:oleObj spid="_x0000_s3077" name="Формула" r:id="rId8" imgW="304560" imgH="228600" progId="Equation.3">
              <p:embed/>
            </p:oleObj>
          </a:graphicData>
        </a:graphic>
      </p:graphicFrame>
      <p:sp>
        <p:nvSpPr>
          <p:cNvPr id="4110" name="Text Box 27"/>
          <p:cNvSpPr txBox="1">
            <a:spLocks noChangeArrowheads="1"/>
          </p:cNvSpPr>
          <p:nvPr/>
        </p:nvSpPr>
        <p:spPr bwMode="auto">
          <a:xfrm>
            <a:off x="5867400" y="42418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Utility function</a:t>
            </a:r>
            <a:endParaRPr lang="ru-RU" b="1">
              <a:latin typeface="Verdana" pitchFamily="34" charset="0"/>
            </a:endParaRPr>
          </a:p>
        </p:txBody>
      </p:sp>
      <p:graphicFrame>
        <p:nvGraphicFramePr>
          <p:cNvPr id="4102" name="Object 28"/>
          <p:cNvGraphicFramePr>
            <a:graphicFrameLocks noChangeAspect="1"/>
          </p:cNvGraphicFramePr>
          <p:nvPr/>
        </p:nvGraphicFramePr>
        <p:xfrm>
          <a:off x="5105400" y="4775200"/>
          <a:ext cx="609600" cy="498475"/>
        </p:xfrm>
        <a:graphic>
          <a:graphicData uri="http://schemas.openxmlformats.org/presentationml/2006/ole">
            <p:oleObj spid="_x0000_s3078" name="Формула" r:id="rId9" imgW="279360" imgH="228600" progId="Equation.3">
              <p:embed/>
            </p:oleObj>
          </a:graphicData>
        </a:graphic>
      </p:graphicFrame>
      <p:sp>
        <p:nvSpPr>
          <p:cNvPr id="4111" name="Text Box 29"/>
          <p:cNvSpPr txBox="1">
            <a:spLocks noChangeArrowheads="1"/>
          </p:cNvSpPr>
          <p:nvPr/>
        </p:nvSpPr>
        <p:spPr bwMode="auto">
          <a:xfrm>
            <a:off x="5943600" y="47752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Harm function</a:t>
            </a:r>
            <a:endParaRPr lang="ru-RU" b="1">
              <a:latin typeface="Verdana" pitchFamily="34" charset="0"/>
            </a:endParaRPr>
          </a:p>
        </p:txBody>
      </p:sp>
      <p:pic>
        <p:nvPicPr>
          <p:cNvPr id="3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4429124" y="500042"/>
            <a:ext cx="304800" cy="304800"/>
          </a:xfrm>
          <a:prstGeom prst="rect">
            <a:avLst/>
          </a:prstGeom>
        </p:spPr>
      </p:pic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2574-8F93-48FE-A9A6-7F4A7B540C3F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6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72518" cy="128588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Analogy to the social justice subjective analysis category.</a:t>
            </a:r>
            <a:r>
              <a:rPr lang="ru-RU" sz="3600" b="1" dirty="0" smtClean="0"/>
              <a:t> </a:t>
            </a:r>
            <a:r>
              <a:rPr lang="en-US" sz="3600" b="1" dirty="0" smtClean="0"/>
              <a:t>Numerical estimations</a:t>
            </a:r>
            <a:endParaRPr lang="ru-RU" sz="36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B130-C51D-47DE-8368-810D7EE6E7F1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84973"/>
            <a:ext cx="8315516" cy="444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1500166" y="1500174"/>
            <a:ext cx="6215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http://iscs-journal.npu.edu.ua/article/viewFile/153866/153447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2067-E4CA-49D8-9F8F-F23A5E5AB7AA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804" y="357166"/>
            <a:ext cx="8229600" cy="575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7053282" y="4095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F2E2-54F1-4BFF-B754-2E6F2BFA4292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617658"/>
            <a:ext cx="8462953" cy="352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6786578" y="714356"/>
            <a:ext cx="304800" cy="3048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286248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8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632A-5D77-4589-8EA0-FE6F690E9140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63708"/>
            <a:ext cx="8600702" cy="29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286644" y="785794"/>
            <a:ext cx="304800" cy="304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286248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8041-67C6-4BF6-B378-759594C3D934}" type="datetime1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3552" y="1396999"/>
            <a:ext cx="7537538" cy="516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5286380" y="642918"/>
            <a:ext cx="304800" cy="304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4429124" y="642918"/>
            <a:ext cx="304800" cy="3048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3643306" y="642918"/>
            <a:ext cx="304800" cy="3048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2643174" y="642918"/>
            <a:ext cx="304800" cy="3048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5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1714480" y="642918"/>
            <a:ext cx="304800" cy="3048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6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1071538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5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7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1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66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41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188</Words>
  <PresentationFormat>Экран (4:3)</PresentationFormat>
  <Paragraphs>70</Paragraphs>
  <Slides>18</Slides>
  <Notes>0</Notes>
  <HiddenSlides>0</HiddenSlides>
  <MMClips>20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Формула</vt:lpstr>
      <vt:lpstr>Документ</vt:lpstr>
      <vt:lpstr>PRINCIPLE OF THE SUBJECTIVE ENTROPY MAXIMUM AND CONFLICT THEORY</vt:lpstr>
      <vt:lpstr>Слайд 2</vt:lpstr>
      <vt:lpstr>Слайд 3</vt:lpstr>
      <vt:lpstr>Слайд 4</vt:lpstr>
      <vt:lpstr>Analogy to the social justice subjective analysis category. Numerical estimations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 OF THE SUBJECTIVE ENTROPY MAXIMUM AND ITS APPLICATIONS TO THE MENTAL CONFLICTS</dc:title>
  <dc:creator>user</dc:creator>
  <cp:lastModifiedBy>user</cp:lastModifiedBy>
  <cp:revision>51</cp:revision>
  <dcterms:created xsi:type="dcterms:W3CDTF">2019-03-12T16:10:07Z</dcterms:created>
  <dcterms:modified xsi:type="dcterms:W3CDTF">2019-04-13T13:52:51Z</dcterms:modified>
</cp:coreProperties>
</file>