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77" r:id="rId3"/>
    <p:sldId id="300" r:id="rId4"/>
    <p:sldId id="278" r:id="rId5"/>
    <p:sldId id="301" r:id="rId6"/>
    <p:sldId id="279" r:id="rId7"/>
    <p:sldId id="262" r:id="rId8"/>
    <p:sldId id="302" r:id="rId9"/>
    <p:sldId id="263" r:id="rId10"/>
    <p:sldId id="280" r:id="rId11"/>
    <p:sldId id="283" r:id="rId12"/>
    <p:sldId id="281" r:id="rId13"/>
    <p:sldId id="282" r:id="rId14"/>
    <p:sldId id="303" r:id="rId15"/>
    <p:sldId id="304" r:id="rId16"/>
    <p:sldId id="269" r:id="rId17"/>
    <p:sldId id="285" r:id="rId18"/>
    <p:sldId id="305" r:id="rId19"/>
    <p:sldId id="287" r:id="rId20"/>
    <p:sldId id="288" r:id="rId21"/>
    <p:sldId id="306" r:id="rId22"/>
    <p:sldId id="307" r:id="rId23"/>
    <p:sldId id="290" r:id="rId24"/>
    <p:sldId id="291" r:id="rId25"/>
    <p:sldId id="308" r:id="rId26"/>
    <p:sldId id="274" r:id="rId27"/>
    <p:sldId id="294" r:id="rId28"/>
    <p:sldId id="309" r:id="rId29"/>
    <p:sldId id="310" r:id="rId30"/>
    <p:sldId id="298" r:id="rId31"/>
    <p:sldId id="296" r:id="rId32"/>
    <p:sldId id="311" r:id="rId33"/>
    <p:sldId id="276" r:id="rId34"/>
    <p:sldId id="29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0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7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4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7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3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3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15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49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3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85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7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8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4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8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2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2B06A5-B1EE-4BED-BD6E-A4C078CA3A2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8712AE-DEA5-4780-8238-AB73B039B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544866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Науково-технічна бібліотека Національного авіаційного університету</a:t>
            </a: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b="1" dirty="0" smtClean="0"/>
              <a:t>Робота з інституційним </a:t>
            </a:r>
            <a:r>
              <a:rPr lang="uk-UA" b="1" dirty="0" err="1" smtClean="0"/>
              <a:t>репозитарієм</a:t>
            </a:r>
            <a:r>
              <a:rPr lang="uk-UA" dirty="0" smtClean="0"/>
              <a:t> </a:t>
            </a:r>
            <a:r>
              <a:rPr lang="en-US" dirty="0" err="1" smtClean="0">
                <a:latin typeface="Cooper Black" panose="0208090404030B020404" pitchFamily="18" charset="0"/>
              </a:rPr>
              <a:t>erNAU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46948"/>
            <a:ext cx="12192000" cy="23110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Київ-2019</a:t>
            </a:r>
          </a:p>
          <a:p>
            <a:endParaRPr lang="uk-UA" b="1" dirty="0"/>
          </a:p>
          <a:p>
            <a:pPr algn="l"/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Терещенко Марина Сергіївна</a:t>
            </a:r>
          </a:p>
          <a:p>
            <a:pPr algn="l"/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ВТПЗ, НТБ НАУ</a:t>
            </a:r>
          </a:p>
        </p:txBody>
      </p:sp>
    </p:spTree>
    <p:extLst>
      <p:ext uri="{BB962C8B-B14F-4D97-AF65-F5344CB8AC3E}">
        <p14:creationId xmlns:p14="http://schemas.microsoft.com/office/powerpoint/2010/main" val="10869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57646"/>
            <a:ext cx="9601196" cy="888275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«Мій архів електронних ресурсів»</a:t>
            </a:r>
            <a:endParaRPr lang="uk-UA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816273"/>
            <a:ext cx="9601200" cy="4096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44584"/>
            <a:ext cx="9601196" cy="1748095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1841863"/>
            <a:ext cx="9601196" cy="40340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u="sng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Публікації в </a:t>
            </a:r>
            <a:r>
              <a:rPr lang="en-US" b="1" u="sng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erNAU</a:t>
            </a:r>
            <a:r>
              <a:rPr lang="en-US" b="1" u="sng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b="1" u="sng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поділені за фондами й зібраннями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ібрання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(або колекції)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об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єднують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матеріали за спільними ознаками. Наприклад, випуск одного журналу, що об'єднує всі статті в ньому, або матеріали окремої конференції.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Фонди (або ж розділи)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потрібні для групування зібрань випусків журналу в фонді журналу.  Розділ може включати в себе інші підрозділи, тобто фонд інституту може включати фонди окремих факультетів, а фонд факультету – фонди окремих кафедр.</a:t>
            </a:r>
          </a:p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Не можна вносити матеріали безпосередньо до фондів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3954"/>
            <a:ext cx="9601196" cy="1240972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153491"/>
            <a:ext cx="9790132" cy="4721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8458"/>
            <a:ext cx="9601196" cy="1084216"/>
          </a:xfrm>
        </p:spPr>
        <p:txBody>
          <a:bodyPr>
            <a:normAutofit/>
          </a:bodyPr>
          <a:lstStyle/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29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3" y="1374241"/>
            <a:ext cx="10384078" cy="4826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3984"/>
            <a:ext cx="9601196" cy="563671"/>
          </a:xfrm>
        </p:spPr>
        <p:txBody>
          <a:bodyPr>
            <a:normAutofit/>
          </a:bodyPr>
          <a:lstStyle/>
          <a:p>
            <a:r>
              <a:rPr lang="uk-UA" sz="2900" b="1" dirty="0">
                <a:solidFill>
                  <a:srgbClr val="3C977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2900" b="1" dirty="0" err="1">
                <a:solidFill>
                  <a:srgbClr val="3C977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4088" y="1427967"/>
            <a:ext cx="5249616" cy="739036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</a:rPr>
              <a:t>Потрібно вибрати фонд, у якому Ви бажаєте розмістити матеріал. В нашому випадку це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8" y="2467627"/>
            <a:ext cx="5416582" cy="36074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0" y="1427968"/>
            <a:ext cx="4718304" cy="739035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</a:rPr>
              <a:t>Наступний крок – обрати зібрання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56" y="2698442"/>
            <a:ext cx="4622743" cy="3263947"/>
          </a:xfrm>
        </p:spPr>
      </p:pic>
      <p:sp>
        <p:nvSpPr>
          <p:cNvPr id="7" name="Стрелка вниз 6"/>
          <p:cNvSpPr/>
          <p:nvPr/>
        </p:nvSpPr>
        <p:spPr>
          <a:xfrm>
            <a:off x="3795386" y="2167002"/>
            <a:ext cx="701458" cy="688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970718" y="2053290"/>
            <a:ext cx="325677" cy="652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9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51562"/>
            <a:ext cx="9601196" cy="626301"/>
          </a:xfrm>
        </p:spPr>
        <p:txBody>
          <a:bodyPr>
            <a:normAutofit/>
          </a:bodyPr>
          <a:lstStyle/>
          <a:p>
            <a:r>
              <a:rPr lang="uk-UA" sz="2900" b="1" dirty="0">
                <a:solidFill>
                  <a:srgbClr val="3C977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2900" b="1" dirty="0" err="1">
                <a:solidFill>
                  <a:srgbClr val="3C977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399" y="1377863"/>
            <a:ext cx="10333973" cy="526093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натискання опції </a:t>
            </a:r>
            <a: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«Відправити у це зібрання»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розпочинаємо розміщувати матеріал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" y="2179530"/>
            <a:ext cx="10459233" cy="3920646"/>
          </a:xfrm>
        </p:spPr>
      </p:pic>
    </p:spTree>
    <p:extLst>
      <p:ext uri="{BB962C8B-B14F-4D97-AF65-F5344CB8AC3E}">
        <p14:creationId xmlns:p14="http://schemas.microsoft.com/office/powerpoint/2010/main" val="227538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9956"/>
            <a:ext cx="10515600" cy="4904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8"/>
          </a:xfrm>
        </p:spPr>
        <p:txBody>
          <a:bodyPr>
            <a:normAutofit fontScale="92500" lnSpcReduction="10000"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полі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«Автори, співавтори»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вносити повністю ПІБ всіх авторів та співавторів твору.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рекомендується вносити </a:t>
            </a:r>
            <a:r>
              <a:rPr lang="uk-UA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назву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повністю великими літерами, великою має бути лише перша.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Бібліографічний опис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опублікованих матеріалів має бути згідно рекомендаціям ДСТУ ГОСТ 7.1:206.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Кожне </a:t>
            </a:r>
            <a:r>
              <a:rPr lang="uk-UA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ключове слово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повинно бути в окремому полі, маленькими літерами, без ком , крапки з комою і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тд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Анотацію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різними мовами слід вносити кожну в окремому полі, користуючись кнопкою </a:t>
            </a:r>
            <a:r>
              <a:rPr lang="uk-UA" sz="16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«Додати ще».</a:t>
            </a:r>
            <a:endParaRPr lang="ru-RU" sz="16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Видавець – це назва організації. Як приклад, - Національний авіаційний університет.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 документи, що стосуються дисертації (дисертація, автореферат, відгуки та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повинні знаходитися в одному описі.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 конференцій потрібно зберігати постатейно, вказуючи назву докладу, автора, ключові слова, анотації, тощо. Формат збереження – </a:t>
            </a:r>
            <a:r>
              <a:rPr lang="uk-UA" sz="16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endParaRPr lang="uk-UA" sz="16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Файли до електронного архіву завантажуються поодинці.</a:t>
            </a:r>
            <a:endParaRPr lang="uk-UA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полі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«опис»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вказувати зміст матеріалу, відгуки, коментарі про матеріал або інші дані, для яких немає окремих полів.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2332"/>
            <a:ext cx="9601196" cy="822960"/>
          </a:xfrm>
        </p:spPr>
        <p:txBody>
          <a:bodyPr>
            <a:normAutofit/>
          </a:bodyPr>
          <a:lstStyle/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29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uk-UA" sz="29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2" y="1402914"/>
            <a:ext cx="10333973" cy="4835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2438"/>
            <a:ext cx="9601196" cy="700477"/>
          </a:xfrm>
        </p:spPr>
        <p:txBody>
          <a:bodyPr>
            <a:normAutofit/>
          </a:bodyPr>
          <a:lstStyle/>
          <a:p>
            <a:r>
              <a:rPr lang="uk-UA" sz="29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29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265129"/>
            <a:ext cx="9601198" cy="876822"/>
          </a:xfrm>
        </p:spPr>
        <p:txBody>
          <a:bodyPr/>
          <a:lstStyle/>
          <a:p>
            <a:r>
              <a:rPr lang="uk-UA" sz="2000" b="1" dirty="0" smtClean="0"/>
              <a:t>Серед ідентифікаторів треба вибрати потрібне і заповнити. Опція «Додати ще» дозволяє додавати додаткові поля для заповнення УДК, </a:t>
            </a:r>
            <a:r>
              <a:rPr lang="en-US" sz="2000" b="1" dirty="0" smtClean="0"/>
              <a:t>DOI</a:t>
            </a:r>
            <a:r>
              <a:rPr lang="uk-UA" sz="2000" b="1" dirty="0" smtClean="0"/>
              <a:t>, ББК</a:t>
            </a:r>
            <a:r>
              <a:rPr lang="en-US" sz="2000" b="1" dirty="0" smtClean="0"/>
              <a:t>, ISSN </a:t>
            </a:r>
            <a:r>
              <a:rPr lang="uk-UA" sz="2000" b="1" dirty="0" smtClean="0"/>
              <a:t>або інші ідентифікатори, що присутні у матеріалі.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29633"/>
            <a:ext cx="6884096" cy="4020355"/>
          </a:xfrm>
        </p:spPr>
      </p:pic>
    </p:spTree>
    <p:extLst>
      <p:ext uri="{BB962C8B-B14F-4D97-AF65-F5344CB8AC3E}">
        <p14:creationId xmlns:p14="http://schemas.microsoft.com/office/powerpoint/2010/main" val="27735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2332"/>
            <a:ext cx="9601196" cy="822960"/>
          </a:xfrm>
        </p:spPr>
        <p:txBody>
          <a:bodyPr>
            <a:normAutofit/>
          </a:bodyPr>
          <a:lstStyle/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29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uk-UA" sz="29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1" y="1352550"/>
            <a:ext cx="9569885" cy="4885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64088"/>
            <a:ext cx="9601196" cy="663879"/>
          </a:xfrm>
        </p:spPr>
        <p:txBody>
          <a:bodyPr>
            <a:normAutofit/>
          </a:bodyPr>
          <a:lstStyle/>
          <a:p>
            <a:r>
              <a:rPr lang="uk-UA" sz="2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в </a:t>
            </a:r>
            <a:r>
              <a:rPr lang="en-US" sz="2400" b="1" u="sng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sz="2400" b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27967"/>
            <a:ext cx="9601196" cy="4447901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розмістити матеріали у зібраннях потрібно пройти реєстрацію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переході за посиланням «Зареєструватися» з'являється діалогове вікно реєстрації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див.наступ.слайди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цій формі потрібно ввести адресу електронної пошти. Після натискання кнопки «Зареєструватися» на вказану електронну адресу буде надіслано електронний лист підтвердження.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переходу за вказаним у листі посиланням потрібно заповнити додаткову інформацію.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цього можна авторизуватися в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2332"/>
            <a:ext cx="9601196" cy="822960"/>
          </a:xfrm>
        </p:spPr>
        <p:txBody>
          <a:bodyPr>
            <a:normAutofit/>
          </a:bodyPr>
          <a:lstStyle/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29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uk-UA" sz="29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15293"/>
            <a:ext cx="9601200" cy="4597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3984"/>
            <a:ext cx="9601196" cy="701457"/>
          </a:xfrm>
        </p:spPr>
        <p:txBody>
          <a:bodyPr>
            <a:normAutofit/>
          </a:bodyPr>
          <a:lstStyle/>
          <a:p>
            <a:r>
              <a:rPr lang="uk-UA" sz="29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29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6" y="1640910"/>
            <a:ext cx="10549346" cy="4571999"/>
          </a:xfrm>
        </p:spPr>
      </p:pic>
    </p:spTree>
    <p:extLst>
      <p:ext uri="{BB962C8B-B14F-4D97-AF65-F5344CB8AC3E}">
        <p14:creationId xmlns:p14="http://schemas.microsoft.com/office/powerpoint/2010/main" val="358642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26510"/>
            <a:ext cx="9601196" cy="588723"/>
          </a:xfrm>
        </p:spPr>
        <p:txBody>
          <a:bodyPr>
            <a:normAutofit/>
          </a:bodyPr>
          <a:lstStyle/>
          <a:p>
            <a:r>
              <a:rPr lang="uk-UA" sz="2900" b="1" dirty="0">
                <a:solidFill>
                  <a:srgbClr val="3C977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електронних матеріалів у </a:t>
            </a:r>
            <a:r>
              <a:rPr lang="en-US" sz="2900" b="1" dirty="0" err="1">
                <a:solidFill>
                  <a:srgbClr val="3C977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1561" y="1227551"/>
            <a:ext cx="9720197" cy="638827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</a:rPr>
              <a:t>На останньому етапі можна ознайомитися з текстом договору на розміщення матеріалу 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2" y="2079321"/>
            <a:ext cx="5711868" cy="4034400"/>
          </a:xfrm>
        </p:spPr>
      </p:pic>
      <p:sp>
        <p:nvSpPr>
          <p:cNvPr id="7" name="Стрелка вниз 6"/>
          <p:cNvSpPr/>
          <p:nvPr/>
        </p:nvSpPr>
        <p:spPr>
          <a:xfrm>
            <a:off x="5373666" y="1872641"/>
            <a:ext cx="225468" cy="413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30" y="2417523"/>
            <a:ext cx="4935255" cy="3255620"/>
          </a:xfrm>
        </p:spPr>
      </p:pic>
      <p:sp>
        <p:nvSpPr>
          <p:cNvPr id="15" name="Стрелка вправо 14"/>
          <p:cNvSpPr/>
          <p:nvPr/>
        </p:nvSpPr>
        <p:spPr>
          <a:xfrm>
            <a:off x="5874707" y="5060515"/>
            <a:ext cx="789140" cy="65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66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1" y="744584"/>
            <a:ext cx="3866606" cy="120178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навчальних програм у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uk-UA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21" y="2416629"/>
            <a:ext cx="3984170" cy="3052840"/>
          </a:xfrm>
        </p:spPr>
        <p:txBody>
          <a:bodyPr/>
          <a:lstStyle/>
          <a:p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файли:</a:t>
            </a:r>
          </a:p>
          <a:p>
            <a:pPr algn="l"/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програма</a:t>
            </a:r>
          </a:p>
          <a:p>
            <a:pPr algn="l"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Робоча програма</a:t>
            </a:r>
          </a:p>
          <a:p>
            <a:pPr algn="l"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Конспект лекцій</a:t>
            </a:r>
          </a:p>
          <a:p>
            <a:pPr algn="l"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Лабораторні роботи</a:t>
            </a:r>
          </a:p>
          <a:p>
            <a:pPr algn="l"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Питання модулів</a:t>
            </a:r>
          </a:p>
          <a:p>
            <a:pPr algn="l"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Домашні роботи і т.д.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58" y="744584"/>
            <a:ext cx="7164886" cy="500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31520"/>
            <a:ext cx="9601196" cy="56170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навчальних програм у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uk-UA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8" y="1293224"/>
            <a:ext cx="6964471" cy="4944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6406"/>
            <a:ext cx="9601196" cy="613776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електронного матеріалу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6614" y="1152395"/>
            <a:ext cx="5237090" cy="1114815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</a:rPr>
              <a:t>Для редагування потрібно натиснути на розміщений матеріал і через панель у правому верхньому куті вибрати опцію «Редагування»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69" y="1152395"/>
            <a:ext cx="5355801" cy="1114815"/>
          </a:xfrm>
        </p:spPr>
        <p:txBody>
          <a:bodyPr/>
          <a:lstStyle/>
          <a:p>
            <a:r>
              <a:rPr lang="uk-UA" sz="1800" dirty="0" smtClean="0">
                <a:solidFill>
                  <a:schemeClr val="tx1"/>
                </a:solidFill>
              </a:rPr>
              <a:t>Через Редагування можна </a:t>
            </a:r>
            <a:r>
              <a:rPr lang="uk-UA" sz="1800" dirty="0" err="1" smtClean="0">
                <a:solidFill>
                  <a:schemeClr val="tx1"/>
                </a:solidFill>
              </a:rPr>
              <a:t>внести</a:t>
            </a:r>
            <a:r>
              <a:rPr lang="uk-UA" sz="1800" dirty="0" smtClean="0">
                <a:solidFill>
                  <a:schemeClr val="tx1"/>
                </a:solidFill>
              </a:rPr>
              <a:t> зміни у ПІБ, назві матеріалу, бібліографічному описі, видавництві, видалити, замінити або ж додати електронні файли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9" y="2379947"/>
            <a:ext cx="5355802" cy="383846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4" y="2267211"/>
            <a:ext cx="5404055" cy="3832964"/>
          </a:xfrm>
        </p:spPr>
      </p:pic>
      <p:sp>
        <p:nvSpPr>
          <p:cNvPr id="11" name="Стрелка вниз 10"/>
          <p:cNvSpPr/>
          <p:nvPr/>
        </p:nvSpPr>
        <p:spPr>
          <a:xfrm>
            <a:off x="11205556" y="2053244"/>
            <a:ext cx="330915" cy="673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27716" y="2053244"/>
            <a:ext cx="349135" cy="798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4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844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 зібрань та колекцій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878676"/>
            <a:ext cx="4214350" cy="407799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sz="2000" b="1" dirty="0" smtClean="0"/>
              <a:t>Адміністратору зібрання доступні такі можливості:</a:t>
            </a:r>
          </a:p>
          <a:p>
            <a:pPr marL="285750" indent="-285750" algn="l">
              <a:buFontTx/>
              <a:buChar char="-"/>
            </a:pPr>
            <a:r>
              <a:rPr lang="uk-UA" sz="1800" b="1" dirty="0" smtClean="0"/>
              <a:t>Створення та редагування зібрань та колекцій</a:t>
            </a:r>
          </a:p>
          <a:p>
            <a:pPr marL="285750" indent="-285750" algn="l">
              <a:buFontTx/>
              <a:buChar char="-"/>
            </a:pPr>
            <a:r>
              <a:rPr lang="uk-UA" sz="1800" b="1" dirty="0" smtClean="0"/>
              <a:t>Встановлення та вилучення посилань на матеріали з інших зібрань</a:t>
            </a:r>
          </a:p>
          <a:p>
            <a:pPr marL="285750" indent="-285750" algn="l">
              <a:buFontTx/>
              <a:buChar char="-"/>
            </a:pPr>
            <a:r>
              <a:rPr lang="uk-UA" sz="1800" b="1" dirty="0" smtClean="0"/>
              <a:t>Редагувати перелік відправників</a:t>
            </a:r>
          </a:p>
          <a:p>
            <a:pPr marL="285750" indent="-285750" algn="l">
              <a:buFontTx/>
              <a:buChar char="-"/>
            </a:pPr>
            <a:r>
              <a:rPr lang="uk-UA" sz="1800" b="1" dirty="0" smtClean="0"/>
              <a:t>Експорт матеріалів та усього зібрання</a:t>
            </a:r>
          </a:p>
          <a:p>
            <a:pPr marL="285750" indent="-285750">
              <a:buFontTx/>
              <a:buChar char="-"/>
            </a:pPr>
            <a:endParaRPr lang="uk-UA" sz="1800" b="1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38" y="789140"/>
            <a:ext cx="6394651" cy="5260931"/>
          </a:xfrm>
        </p:spPr>
      </p:pic>
    </p:spTree>
    <p:extLst>
      <p:ext uri="{BB962C8B-B14F-4D97-AF65-F5344CB8AC3E}">
        <p14:creationId xmlns:p14="http://schemas.microsoft.com/office/powerpoint/2010/main" val="1996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8457"/>
            <a:ext cx="9601196" cy="65314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розділів/колекцій у </a:t>
            </a:r>
            <a:r>
              <a:rPr lang="uk-UA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репозитарії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uk-UA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7" y="1371600"/>
            <a:ext cx="10359025" cy="4703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6406"/>
            <a:ext cx="9601196" cy="613775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розділів/колекцій у </a:t>
            </a:r>
            <a:r>
              <a:rPr lang="uk-UA" sz="2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репозитарії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035" y="1290182"/>
            <a:ext cx="10822487" cy="475546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На цьому етапі пропонується зробити опис зібрання з можливістю завантаження логотипу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6" y="1765730"/>
            <a:ext cx="8254652" cy="441015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786553" y="3832167"/>
            <a:ext cx="2774969" cy="2244437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Після закінчення натискаємо опцію «далі»</a:t>
            </a:r>
            <a:endParaRPr lang="ru-RU" sz="20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854683" y="1765729"/>
            <a:ext cx="414570" cy="901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9260378" y="5020887"/>
            <a:ext cx="814647" cy="31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0623665" y="5112327"/>
            <a:ext cx="272933" cy="698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87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14159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розділів/колекцій у </a:t>
            </a:r>
            <a:r>
              <a:rPr lang="uk-UA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репозитарії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2" y="1496291"/>
            <a:ext cx="10258817" cy="4628936"/>
          </a:xfrm>
        </p:spPr>
      </p:pic>
    </p:spTree>
    <p:extLst>
      <p:ext uri="{BB962C8B-B14F-4D97-AF65-F5344CB8AC3E}">
        <p14:creationId xmlns:p14="http://schemas.microsoft.com/office/powerpoint/2010/main" val="359888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5019"/>
            <a:ext cx="9601196" cy="57357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в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599"/>
            <a:ext cx="9601200" cy="4680065"/>
          </a:xfrm>
        </p:spPr>
      </p:pic>
    </p:spTree>
    <p:extLst>
      <p:ext uri="{BB962C8B-B14F-4D97-AF65-F5344CB8AC3E}">
        <p14:creationId xmlns:p14="http://schemas.microsoft.com/office/powerpoint/2010/main" val="129439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8932"/>
            <a:ext cx="9601196" cy="601249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3C977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розділів/колекцій у </a:t>
            </a:r>
            <a:r>
              <a:rPr lang="uk-UA" sz="2400" b="1" dirty="0" err="1">
                <a:solidFill>
                  <a:srgbClr val="3C977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репозитарії</a:t>
            </a:r>
            <a:r>
              <a:rPr lang="uk-UA" sz="2400" b="1" dirty="0">
                <a:solidFill>
                  <a:srgbClr val="3C977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C977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9" y="1286702"/>
            <a:ext cx="10471758" cy="4858965"/>
          </a:xfrm>
        </p:spPr>
      </p:pic>
    </p:spTree>
    <p:extLst>
      <p:ext uri="{BB962C8B-B14F-4D97-AF65-F5344CB8AC3E}">
        <p14:creationId xmlns:p14="http://schemas.microsoft.com/office/powerpoint/2010/main" val="409648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70710"/>
            <a:ext cx="9601196" cy="57476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розділів/колекцій у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репозитарії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uk-UA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45474"/>
            <a:ext cx="10383903" cy="4751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39036"/>
            <a:ext cx="9601196" cy="663879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A23C3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розділів/колекцій у </a:t>
            </a:r>
            <a:r>
              <a:rPr lang="uk-UA" sz="2400" b="1" dirty="0" err="1">
                <a:solidFill>
                  <a:srgbClr val="A23C3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репозитарії</a:t>
            </a:r>
            <a:r>
              <a:rPr lang="uk-UA" sz="2400" b="1" dirty="0">
                <a:solidFill>
                  <a:srgbClr val="A23C3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A23C3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718" y="1315233"/>
            <a:ext cx="5186986" cy="438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7" y="1315233"/>
            <a:ext cx="5462773" cy="479746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60" y="2167004"/>
            <a:ext cx="5075053" cy="3945698"/>
          </a:xfrm>
        </p:spPr>
      </p:pic>
      <p:sp>
        <p:nvSpPr>
          <p:cNvPr id="11" name="Стрелка вправо 10"/>
          <p:cNvSpPr/>
          <p:nvPr/>
        </p:nvSpPr>
        <p:spPr>
          <a:xfrm>
            <a:off x="5736921" y="4734838"/>
            <a:ext cx="1553227" cy="526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82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3984"/>
            <a:ext cx="9601196" cy="663879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існують в </a:t>
            </a:r>
            <a:r>
              <a:rPr lang="uk-UA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репозитарії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викладацькі профілі?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7" y="1290180"/>
            <a:ext cx="9970718" cy="4922729"/>
          </a:xfrm>
        </p:spPr>
      </p:pic>
    </p:spTree>
    <p:extLst>
      <p:ext uri="{BB962C8B-B14F-4D97-AF65-F5344CB8AC3E}">
        <p14:creationId xmlns:p14="http://schemas.microsoft.com/office/powerpoint/2010/main" val="1216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uk-UA" sz="6000" b="1" dirty="0">
                <a:ln>
                  <a:noFill/>
                </a:ln>
                <a:solidFill>
                  <a:srgbClr val="4470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Дякуємо за увагу!</a:t>
            </a:r>
            <a:br>
              <a:rPr lang="uk-UA" sz="6000" b="1" dirty="0">
                <a:ln>
                  <a:noFill/>
                </a:ln>
                <a:solidFill>
                  <a:srgbClr val="4470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49" y="5047988"/>
            <a:ext cx="10303820" cy="1215025"/>
          </a:xfrm>
        </p:spPr>
        <p:txBody>
          <a:bodyPr/>
          <a:lstStyle/>
          <a:p>
            <a:pPr lvl="0">
              <a:buClr>
                <a:srgbClr val="83992A"/>
              </a:buClr>
            </a:pPr>
            <a:endParaRPr lang="uk-UA" sz="1700" b="1" dirty="0" smtClean="0">
              <a:solidFill>
                <a:srgbClr val="4470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83992A"/>
              </a:buClr>
            </a:pPr>
            <a:r>
              <a:rPr lang="uk-UA" sz="1700" b="1" dirty="0" smtClean="0">
                <a:solidFill>
                  <a:srgbClr val="4470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НТБ </a:t>
            </a:r>
            <a:r>
              <a:rPr lang="uk-UA" sz="1700" b="1" dirty="0">
                <a:solidFill>
                  <a:srgbClr val="4470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НАУ, каб.18</a:t>
            </a:r>
          </a:p>
          <a:p>
            <a:pPr lvl="0">
              <a:buClr>
                <a:srgbClr val="83992A"/>
              </a:buClr>
            </a:pPr>
            <a:r>
              <a:rPr lang="uk-UA" sz="1700" b="1" dirty="0" err="1">
                <a:solidFill>
                  <a:srgbClr val="4470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Тел</a:t>
            </a:r>
            <a:r>
              <a:rPr lang="uk-UA" sz="1700" b="1" dirty="0">
                <a:solidFill>
                  <a:srgbClr val="4470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.: </a:t>
            </a:r>
            <a:r>
              <a:rPr lang="uk-UA" sz="1700" b="1" dirty="0" smtClean="0">
                <a:solidFill>
                  <a:srgbClr val="4470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78-53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uk-UA" sz="1700" b="1" dirty="0">
              <a:solidFill>
                <a:srgbClr val="4470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87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625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в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4" y="1515649"/>
            <a:ext cx="10571967" cy="4734839"/>
          </a:xfrm>
        </p:spPr>
      </p:pic>
    </p:spTree>
    <p:extLst>
      <p:ext uri="{BB962C8B-B14F-4D97-AF65-F5344CB8AC3E}">
        <p14:creationId xmlns:p14="http://schemas.microsoft.com/office/powerpoint/2010/main" val="23416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32" y="726510"/>
            <a:ext cx="10537933" cy="764087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83992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в </a:t>
            </a:r>
            <a:r>
              <a:rPr lang="en-US" sz="2800" b="1" dirty="0" err="1">
                <a:solidFill>
                  <a:srgbClr val="83992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2" y="1649385"/>
            <a:ext cx="10350043" cy="2922615"/>
          </a:xfrm>
        </p:spPr>
      </p:pic>
    </p:spTree>
    <p:extLst>
      <p:ext uri="{BB962C8B-B14F-4D97-AF65-F5344CB8AC3E}">
        <p14:creationId xmlns:p14="http://schemas.microsoft.com/office/powerpoint/2010/main" val="213526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33517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в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erNAU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7" y="1615858"/>
            <a:ext cx="10697226" cy="4634630"/>
          </a:xfrm>
        </p:spPr>
      </p:pic>
    </p:spTree>
    <p:extLst>
      <p:ext uri="{BB962C8B-B14F-4D97-AF65-F5344CB8AC3E}">
        <p14:creationId xmlns:p14="http://schemas.microsoft.com/office/powerpoint/2010/main" val="34231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634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Вхід в архів електронних ресурсів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1" y="1946366"/>
            <a:ext cx="3905793" cy="3523103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r>
              <a:rPr lang="uk-UA" sz="2000" b="1" dirty="0" smtClean="0"/>
              <a:t>Робота </a:t>
            </a:r>
            <a:r>
              <a:rPr lang="uk-UA" sz="2000" b="1" dirty="0"/>
              <a:t>з інституційним </a:t>
            </a:r>
            <a:r>
              <a:rPr lang="uk-UA" sz="2000" b="1" dirty="0" err="1"/>
              <a:t>репозитарієм</a:t>
            </a:r>
            <a:r>
              <a:rPr lang="uk-UA" sz="2000" b="1" dirty="0"/>
              <a:t> розпочинається з авторизації. </a:t>
            </a:r>
            <a:endParaRPr lang="uk-UA" sz="2000" b="1" dirty="0" smtClean="0"/>
          </a:p>
          <a:p>
            <a:endParaRPr lang="uk-UA" sz="2000" b="1" dirty="0" smtClean="0"/>
          </a:p>
          <a:p>
            <a:r>
              <a:rPr lang="uk-UA" sz="2000" b="1" dirty="0" smtClean="0"/>
              <a:t>Відновити </a:t>
            </a:r>
            <a:r>
              <a:rPr lang="uk-UA" sz="2000" b="1" dirty="0"/>
              <a:t>пароль можна, натиснувши на посилання «Ви забули пароль</a:t>
            </a:r>
            <a:r>
              <a:rPr lang="uk-UA" sz="2000" b="1" dirty="0" smtClean="0"/>
              <a:t>?»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Потрібно ввести адресу своєї електронної пошти, після цього буде надіслано лист із подальшими вказівками щодо встановлення нового паролю.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4" y="1703540"/>
            <a:ext cx="6757613" cy="4530866"/>
          </a:xfrm>
        </p:spPr>
      </p:pic>
    </p:spTree>
    <p:extLst>
      <p:ext uri="{BB962C8B-B14F-4D97-AF65-F5344CB8AC3E}">
        <p14:creationId xmlns:p14="http://schemas.microsoft.com/office/powerpoint/2010/main" val="19202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8932"/>
            <a:ext cx="9601196" cy="726509"/>
          </a:xfrm>
        </p:spPr>
        <p:txBody>
          <a:bodyPr/>
          <a:lstStyle/>
          <a:p>
            <a:r>
              <a:rPr lang="uk-UA" sz="2400" b="1" dirty="0">
                <a:solidFill>
                  <a:srgbClr val="A23C3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Вхід в архів електронних ресурсів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9" y="1415441"/>
            <a:ext cx="10308921" cy="4759891"/>
          </a:xfrm>
        </p:spPr>
      </p:pic>
    </p:spTree>
    <p:extLst>
      <p:ext uri="{BB962C8B-B14F-4D97-AF65-F5344CB8AC3E}">
        <p14:creationId xmlns:p14="http://schemas.microsoft.com/office/powerpoint/2010/main" val="380228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36022"/>
            <a:ext cx="8968091" cy="1005841"/>
          </a:xfrm>
        </p:spPr>
        <p:txBody>
          <a:bodyPr>
            <a:normAutofit/>
          </a:bodyPr>
          <a:lstStyle/>
          <a:p>
            <a:r>
              <a:rPr lang="uk-UA" sz="32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uk-UA" sz="32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«Мій архів електронних ресурсів»</a:t>
            </a:r>
            <a:endParaRPr lang="ru-RU" sz="32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1698171"/>
            <a:ext cx="9456920" cy="377129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Цей розділ дає змогу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розмістити новий матеріал або переглянути вже прийняті.</a:t>
            </a:r>
          </a:p>
          <a:p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Переглянути незавершені внесення або перелік підписки на нові надходження в певних зібраннях.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1030</TotalTime>
  <Words>753</Words>
  <Application>Microsoft Office PowerPoint</Application>
  <PresentationFormat>Широкоэкранный</PresentationFormat>
  <Paragraphs>96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Cooper Black</vt:lpstr>
      <vt:lpstr>Garamond</vt:lpstr>
      <vt:lpstr>Segoe Print</vt:lpstr>
      <vt:lpstr>Times New Roman</vt:lpstr>
      <vt:lpstr>Натуральные материалы</vt:lpstr>
      <vt:lpstr>Науково-технічна бібліотека Національного авіаційного університету Робота з інституційним репозитарієм erNAU</vt:lpstr>
      <vt:lpstr>Реєстрація в erNAU</vt:lpstr>
      <vt:lpstr>Реєстрація в erNAU</vt:lpstr>
      <vt:lpstr>Реєстрація в erNAU</vt:lpstr>
      <vt:lpstr>Реєстрація в erNAU</vt:lpstr>
      <vt:lpstr>Реєстрація в erNAU</vt:lpstr>
      <vt:lpstr>Вхід в архів електронних ресурсів</vt:lpstr>
      <vt:lpstr>Вхід в архів електронних ресурсів</vt:lpstr>
      <vt:lpstr>Розділ «Мій архів електронних ресурсів»</vt:lpstr>
      <vt:lpstr>Розділ «Мій архів електронних ресурсів»</vt:lpstr>
      <vt:lpstr> Розміщення електронних матеріалів у erNAU  </vt:lpstr>
      <vt:lpstr>Розміщення електронних матеріалів у erNAU   </vt:lpstr>
      <vt:lpstr>Розміщення електронних матеріалів у erNAU </vt:lpstr>
      <vt:lpstr>Розміщення електронних матеріалів у erNAU</vt:lpstr>
      <vt:lpstr>Розміщення електронних матеріалів у erNAU</vt:lpstr>
      <vt:lpstr>Розміщення електронних матеріалів у erNAU</vt:lpstr>
      <vt:lpstr>Розміщення електронних матеріалів у erNAU</vt:lpstr>
      <vt:lpstr>Розміщення електронних матеріалів у erNAU</vt:lpstr>
      <vt:lpstr>Розміщення електронних матеріалів у erNAU</vt:lpstr>
      <vt:lpstr>Розміщення електронних матеріалів у erNAU</vt:lpstr>
      <vt:lpstr>Розміщення електронних матеріалів у erNAU</vt:lpstr>
      <vt:lpstr>Розміщення електронних матеріалів у erNAU</vt:lpstr>
      <vt:lpstr>Розміщення навчальних програм у erNAU</vt:lpstr>
      <vt:lpstr>Розміщення навчальних програм у erNAU</vt:lpstr>
      <vt:lpstr>Редагування електронного матеріалу</vt:lpstr>
      <vt:lpstr>Адміністрування зібрань та колекцій</vt:lpstr>
      <vt:lpstr>Створення розділів/колекцій у репозитарії erNAU</vt:lpstr>
      <vt:lpstr>Створення розділів/колекцій у репозитарії erNAU</vt:lpstr>
      <vt:lpstr>Створення розділів/колекцій у репозитарії erNAU</vt:lpstr>
      <vt:lpstr>Створення розділів/колекцій у репозитарії erNAU</vt:lpstr>
      <vt:lpstr>Створення розділів/колекцій у репозитарії erNAU</vt:lpstr>
      <vt:lpstr>Редагування розділів/колекцій у репозитарії erNAU</vt:lpstr>
      <vt:lpstr>Чи існують в репозитарії викладацькі профілі? 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83</cp:revision>
  <dcterms:created xsi:type="dcterms:W3CDTF">2019-02-25T07:26:24Z</dcterms:created>
  <dcterms:modified xsi:type="dcterms:W3CDTF">2019-02-27T14:11:00Z</dcterms:modified>
</cp:coreProperties>
</file>