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3" autoAdjust="0"/>
    <p:restoredTop sz="94660"/>
  </p:normalViewPr>
  <p:slideViewPr>
    <p:cSldViewPr>
      <p:cViewPr varScale="1">
        <p:scale>
          <a:sx n="100" d="100"/>
          <a:sy n="100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9688276-9C9B-4A05-B261-1CB3AFA217B6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E06CFC7-916E-46A0-8213-192BD4A9B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A6E13-77A7-4EBC-87C3-612514361551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F0E7F-D12D-44A0-9ADE-7CD0282E6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0EF9-E0AE-4316-BACE-1E2EC00C334D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A422B-2082-42C8-B8F8-DA66EC4F3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3F8FC-1CF2-4C2A-935B-D47D9E02704B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B730F-1B66-4BFE-B8B8-DE111DB98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382F0B-D403-4B5C-BC80-2B5FB21BBFDD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8FEF49-33CA-4AB4-99E4-A0E1E485F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11CE7-5B28-43A5-BDD8-6FDB92A9BB49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B840-29AB-4D83-8BD8-BEC76A23E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07A4-E27F-4CEE-AE60-8C87585051C9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77383-3A91-4BDE-B1FD-477940F55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BED48-44E7-4E65-A47B-8756ACEDA19F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5946A-2B84-4299-8208-152C384EA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724B70-F34D-4592-8EBE-9DA2C478A369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3CFE65-B8A2-4F9F-A3D3-929DB82C0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3B92-53EC-4B20-A38A-64A52C72D5FE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FAF77-43A8-4B8F-9881-974D27D46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B3E78C-964B-49D3-87FF-646824ED1F77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0AED6C-F088-426F-895B-2D6E84559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B90F65-56E2-4C7D-9FC9-C8AB0D0F9F41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7E3FB4-8CBA-4143-95C8-75F382B14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8C3311-885D-4D37-883B-E2993BD938FC}" type="datetimeFigureOut">
              <a:rPr lang="ru-RU"/>
              <a:pPr>
                <a:defRPr/>
              </a:pPr>
              <a:t>29.06.2017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E209AAA-90DD-4550-93D1-907D5953B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0" r:id="rId4"/>
    <p:sldLayoutId id="2147483681" r:id="rId5"/>
    <p:sldLayoutId id="2147483688" r:id="rId6"/>
    <p:sldLayoutId id="2147483682" r:id="rId7"/>
    <p:sldLayoutId id="2147483689" r:id="rId8"/>
    <p:sldLayoutId id="2147483690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38" y="1071563"/>
            <a:ext cx="6172200" cy="18938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tx1"/>
                </a:solidFill>
              </a:rPr>
              <a:t>Being and consciousness</a:t>
            </a:r>
            <a:endParaRPr lang="ru-RU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4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/>
              <a:t>Plan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7467600" cy="5276850"/>
          </a:xfrm>
        </p:spPr>
        <p:txBody>
          <a:bodyPr>
            <a:normAutofit fontScale="92500"/>
          </a:bodyPr>
          <a:lstStyle/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ClrTx/>
              <a:buSzPct val="92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2800" b="1" dirty="0" smtClean="0">
                <a:latin typeface="Times New Roman"/>
                <a:ea typeface="Times New Roman"/>
              </a:rPr>
              <a:t>The conception of the world and being in philosophy.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ClrTx/>
              <a:buSzPct val="92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2800" b="1" dirty="0" smtClean="0">
                <a:latin typeface="Times New Roman"/>
                <a:ea typeface="Times New Roman"/>
              </a:rPr>
              <a:t>The general concept of Matter. Attributes of Matter: Motion, Space and Time.</a:t>
            </a:r>
            <a:endParaRPr lang="ru-RU" sz="2800" b="1" dirty="0" smtClean="0">
              <a:latin typeface="Times New Roman"/>
              <a:ea typeface="Times New Roman"/>
            </a:endParaRP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ClrTx/>
              <a:buSzPct val="92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2800" b="1" dirty="0" smtClean="0">
                <a:latin typeface="Times New Roman"/>
                <a:ea typeface="Times New Roman"/>
              </a:rPr>
              <a:t>Social Space and Social  Time.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ClrTx/>
              <a:buSzPct val="92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2800" b="1" dirty="0" smtClean="0">
                <a:latin typeface="Times New Roman"/>
              </a:rPr>
              <a:t>Consciousness: the essence and origin.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ClrTx/>
              <a:buSzPct val="92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Structure of Consciousness.</a:t>
            </a: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ClrTx/>
              <a:buSzPct val="92000"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en-US" sz="2800" b="1" dirty="0" smtClean="0"/>
              <a:t>Consciousness. Language. Communication. </a:t>
            </a:r>
            <a:endParaRPr lang="ru-RU" sz="2800" dirty="0" smtClean="0"/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ClrTx/>
              <a:buSzPct val="92000"/>
              <a:buFont typeface="Wingdings"/>
              <a:buNone/>
              <a:tabLst>
                <a:tab pos="457200" algn="l"/>
              </a:tabLst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ClrTx/>
              <a:buSzPct val="92000"/>
              <a:buFont typeface="+mj-lt"/>
              <a:buAutoNum type="arabicPeriod"/>
              <a:tabLst>
                <a:tab pos="457200" algn="l"/>
              </a:tabLst>
              <a:defRPr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lnSpc>
                <a:spcPct val="150000"/>
              </a:lnSpc>
              <a:spcAft>
                <a:spcPts val="0"/>
              </a:spcAft>
              <a:buClrTx/>
              <a:buSzPct val="92000"/>
              <a:buFont typeface="+mj-lt"/>
              <a:buAutoNum type="arabicPeriod"/>
              <a:tabLst>
                <a:tab pos="457200" algn="l"/>
              </a:tabLst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63" y="-57150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Literature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571500"/>
            <a:ext cx="8786812" cy="6286500"/>
          </a:xfrm>
          <a:blipFill dpi="0" rotWithShape="1">
            <a:blip r:embed="rId2" cstate="print">
              <a:alphaModFix amt="14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/>
              <a:t>Basic: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Alexander </a:t>
            </a:r>
            <a:r>
              <a:rPr lang="en-US" dirty="0" err="1" smtClean="0"/>
              <a:t>Spirkin</a:t>
            </a:r>
            <a:r>
              <a:rPr lang="en-US" dirty="0" smtClean="0"/>
              <a:t>. </a:t>
            </a:r>
            <a:r>
              <a:rPr lang="en-US" i="1" dirty="0" smtClean="0"/>
              <a:t>Dialectical Materialism</a:t>
            </a:r>
            <a:r>
              <a:rPr lang="en-US" dirty="0" smtClean="0"/>
              <a:t> / Alexander </a:t>
            </a:r>
            <a:r>
              <a:rPr lang="en-US" dirty="0" err="1" smtClean="0"/>
              <a:t>Spirkin</a:t>
            </a:r>
            <a:r>
              <a:rPr lang="en-US" dirty="0" smtClean="0"/>
              <a:t> : [transl. by Robert </a:t>
            </a:r>
            <a:r>
              <a:rPr lang="en-US" dirty="0" err="1" smtClean="0"/>
              <a:t>Daglish</a:t>
            </a:r>
            <a:r>
              <a:rPr lang="en-US" dirty="0" smtClean="0"/>
              <a:t>]. — M. : Progress Publishers, 1983. − 342 p. 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John </a:t>
            </a:r>
            <a:r>
              <a:rPr lang="en-US" dirty="0" err="1" smtClean="0"/>
              <a:t>Heil</a:t>
            </a:r>
            <a:r>
              <a:rPr lang="en-US" dirty="0" smtClean="0"/>
              <a:t>. </a:t>
            </a:r>
            <a:r>
              <a:rPr lang="en-US" i="1" dirty="0" smtClean="0"/>
              <a:t>From an Ontological Point of View</a:t>
            </a:r>
            <a:r>
              <a:rPr lang="en-US" dirty="0" smtClean="0"/>
              <a:t> / John </a:t>
            </a:r>
            <a:r>
              <a:rPr lang="en-US" dirty="0" err="1" smtClean="0"/>
              <a:t>Heil</a:t>
            </a:r>
            <a:r>
              <a:rPr lang="en-US" dirty="0" smtClean="0"/>
              <a:t>. — New York : Oxford University Press, 2003. — 267 p.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Jan </a:t>
            </a:r>
            <a:r>
              <a:rPr lang="en-US" dirty="0" err="1" smtClean="0"/>
              <a:t>Westerhoff</a:t>
            </a:r>
            <a:r>
              <a:rPr lang="en-US" dirty="0" smtClean="0"/>
              <a:t>.</a:t>
            </a:r>
            <a:r>
              <a:rPr lang="en-US" i="1" dirty="0" smtClean="0"/>
              <a:t> Ontological Categories: Their nature and Significance</a:t>
            </a:r>
            <a:r>
              <a:rPr lang="en-US" dirty="0" smtClean="0"/>
              <a:t> / Jan </a:t>
            </a:r>
            <a:r>
              <a:rPr lang="en-US" dirty="0" err="1" smtClean="0"/>
              <a:t>Westerhoff</a:t>
            </a:r>
            <a:r>
              <a:rPr lang="en-US" dirty="0" smtClean="0"/>
              <a:t>. — New York : Oxford University Press, 2005. − 261 p.</a:t>
            </a:r>
            <a:endParaRPr lang="ru-RU" b="1" u="sng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/>
              <a:t>Supplementary: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Essays in Ontology</a:t>
            </a:r>
            <a:r>
              <a:rPr lang="en-US" dirty="0" smtClean="0"/>
              <a:t> / [Edwin B. </a:t>
            </a:r>
            <a:r>
              <a:rPr lang="en-US" dirty="0" err="1" smtClean="0"/>
              <a:t>Allaire</a:t>
            </a:r>
            <a:r>
              <a:rPr lang="en-US" dirty="0" smtClean="0"/>
              <a:t> and others]. −  Iowa City :  University of Iowa, 1963. − 215 p.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Handbook of Metaphysics and Ontology</a:t>
            </a:r>
            <a:r>
              <a:rPr lang="en-US" dirty="0" smtClean="0"/>
              <a:t> / Hans </a:t>
            </a:r>
            <a:r>
              <a:rPr lang="en-US" dirty="0" err="1" smtClean="0"/>
              <a:t>Burkhardt</a:t>
            </a:r>
            <a:r>
              <a:rPr lang="en-US" dirty="0" smtClean="0"/>
              <a:t>, Barry Smith. −  Philadelphia : </a:t>
            </a:r>
            <a:r>
              <a:rPr lang="en-US" dirty="0" err="1" smtClean="0"/>
              <a:t>Philosophia</a:t>
            </a:r>
            <a:r>
              <a:rPr lang="en-US" dirty="0" smtClean="0"/>
              <a:t> </a:t>
            </a:r>
            <a:r>
              <a:rPr lang="en-US" dirty="0" err="1" smtClean="0"/>
              <a:t>Verlag</a:t>
            </a:r>
            <a:r>
              <a:rPr lang="en-US" dirty="0" smtClean="0"/>
              <a:t>, 1991. − 1005 p.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/>
              <a:t>Primary sources: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Aristotle. </a:t>
            </a:r>
            <a:r>
              <a:rPr lang="en-US" i="1" dirty="0" smtClean="0"/>
              <a:t>Metaphysics /</a:t>
            </a:r>
            <a:r>
              <a:rPr lang="en-US" b="1" dirty="0" smtClean="0"/>
              <a:t> </a:t>
            </a:r>
            <a:r>
              <a:rPr lang="en-US" dirty="0" smtClean="0"/>
              <a:t>Aristotle : [transl. by W. D. Ross]. </a:t>
            </a:r>
            <a:r>
              <a:rPr lang="en-US" b="1" dirty="0" smtClean="0"/>
              <a:t>– </a:t>
            </a:r>
            <a:r>
              <a:rPr lang="en-US" dirty="0" smtClean="0"/>
              <a:t>Nashotah, Wisconsin : The Classical Library, 2001. — P. 55−71.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err="1" smtClean="0"/>
              <a:t>Gebhard</a:t>
            </a:r>
            <a:r>
              <a:rPr lang="en-US" dirty="0" smtClean="0"/>
              <a:t> Geiger. </a:t>
            </a:r>
            <a:r>
              <a:rPr lang="en-US" i="1" dirty="0" smtClean="0"/>
              <a:t>Evolutionary Instability: Logical and Material Aspects of a Unified Theory of Biosocial Evolution</a:t>
            </a:r>
            <a:r>
              <a:rPr lang="en-US" dirty="0" smtClean="0"/>
              <a:t> / </a:t>
            </a:r>
            <a:r>
              <a:rPr lang="en-US" dirty="0" err="1" smtClean="0"/>
              <a:t>Gebhard</a:t>
            </a:r>
            <a:r>
              <a:rPr lang="en-US" dirty="0" smtClean="0"/>
              <a:t> Geiger. — New York : Springer-</a:t>
            </a:r>
            <a:r>
              <a:rPr lang="en-US" dirty="0" err="1" smtClean="0"/>
              <a:t>Verlag</a:t>
            </a:r>
            <a:r>
              <a:rPr lang="en-US" dirty="0" smtClean="0"/>
              <a:t>, 1990. — 167 p.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Martin Heidegger. </a:t>
            </a:r>
            <a:r>
              <a:rPr lang="en-US" i="1" dirty="0" smtClean="0"/>
              <a:t>Being and Time </a:t>
            </a:r>
            <a:r>
              <a:rPr lang="en-US" dirty="0" smtClean="0"/>
              <a:t>/ Martin Heidegger : [transl. by John </a:t>
            </a:r>
            <a:r>
              <a:rPr lang="en-US" dirty="0" err="1" smtClean="0"/>
              <a:t>Macquarrie</a:t>
            </a:r>
            <a:r>
              <a:rPr lang="en-US" dirty="0" smtClean="0"/>
              <a:t> and Edward Robinson]. — New York : Harper and Row, 1962. — P. 161−165.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1001</TotalTime>
  <Words>114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Being and consciousness</vt:lpstr>
      <vt:lpstr>Plan</vt:lpstr>
      <vt:lpstr>Literature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and consciousness</dc:title>
  <dc:creator>Admin</dc:creator>
  <cp:lastModifiedBy>Кафедра философии</cp:lastModifiedBy>
  <cp:revision>110</cp:revision>
  <dcterms:created xsi:type="dcterms:W3CDTF">2011-11-21T17:01:29Z</dcterms:created>
  <dcterms:modified xsi:type="dcterms:W3CDTF">2017-06-29T09:20:55Z</dcterms:modified>
</cp:coreProperties>
</file>