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07.09.2015</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07.09.2015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07.09.2015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07.09.2015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07.09.2015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07.09.2015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07.09.2015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07.09.2015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07.09.2015</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07.09.2015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07.09.2015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106E36-FD25-4E2D-B0AA-010F637433A0}" type="datetimeFigureOut">
              <a:rPr lang="ru-RU" smtClean="0"/>
              <a:pPr/>
              <a:t>07.09.2015</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5C68B6-61C2-468F-89AB-4B9F7531AA68}"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sophia.nau.edu.u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57290" y="357167"/>
            <a:ext cx="7100910" cy="2000263"/>
          </a:xfrm>
        </p:spPr>
        <p:txBody>
          <a:bodyPr>
            <a:normAutofit/>
          </a:bodyPr>
          <a:lstStyle/>
          <a:p>
            <a:pPr algn="l"/>
            <a:r>
              <a:rPr lang="uk-UA" sz="2800" dirty="0" smtClean="0"/>
              <a:t>Кафедра філософії</a:t>
            </a:r>
            <a:br>
              <a:rPr lang="uk-UA" sz="2800" dirty="0" smtClean="0"/>
            </a:br>
            <a:r>
              <a:rPr lang="uk-UA" sz="2800" dirty="0" smtClean="0"/>
              <a:t> 8 корпус, ауд.1005 </a:t>
            </a:r>
            <a:br>
              <a:rPr lang="uk-UA" sz="2800" dirty="0" smtClean="0"/>
            </a:br>
            <a:r>
              <a:rPr lang="en-US" sz="2800" dirty="0" smtClean="0">
                <a:hlinkClick r:id="rId2"/>
              </a:rPr>
              <a:t>www.sophia.nau.edu.ua</a:t>
            </a:r>
            <a:r>
              <a:rPr lang="en-US" sz="2800" dirty="0" smtClean="0"/>
              <a:t/>
            </a:r>
            <a:br>
              <a:rPr lang="en-US" sz="2800" dirty="0" smtClean="0"/>
            </a:br>
            <a:endParaRPr lang="ru-RU" sz="2800" dirty="0"/>
          </a:p>
        </p:txBody>
      </p:sp>
      <p:sp>
        <p:nvSpPr>
          <p:cNvPr id="3" name="Подзаголовок 2"/>
          <p:cNvSpPr>
            <a:spLocks noGrp="1"/>
          </p:cNvSpPr>
          <p:nvPr>
            <p:ph type="subTitle" idx="1"/>
          </p:nvPr>
        </p:nvSpPr>
        <p:spPr>
          <a:xfrm>
            <a:off x="1928794" y="2714620"/>
            <a:ext cx="5843606" cy="2924180"/>
          </a:xfrm>
        </p:spPr>
        <p:txBody>
          <a:bodyPr>
            <a:normAutofit/>
          </a:bodyPr>
          <a:lstStyle/>
          <a:p>
            <a:r>
              <a:rPr lang="uk-UA" sz="3600" dirty="0" smtClean="0">
                <a:solidFill>
                  <a:schemeClr val="tx1"/>
                </a:solidFill>
              </a:rPr>
              <a:t>Навчальна дисципліна: </a:t>
            </a:r>
            <a:endParaRPr lang="en-US" sz="3600" dirty="0" smtClean="0">
              <a:solidFill>
                <a:schemeClr val="tx1"/>
              </a:solidFill>
            </a:endParaRPr>
          </a:p>
          <a:p>
            <a:r>
              <a:rPr lang="uk-UA" sz="3600" dirty="0" err="1" smtClean="0">
                <a:solidFill>
                  <a:schemeClr val="tx1"/>
                </a:solidFill>
              </a:rPr>
              <a:t>“Філософія”</a:t>
            </a:r>
            <a:endParaRPr lang="en-US" sz="3600" dirty="0" smtClean="0">
              <a:solidFill>
                <a:schemeClr val="tx1"/>
              </a:solidFill>
            </a:endParaRPr>
          </a:p>
          <a:p>
            <a:r>
              <a:rPr lang="uk-UA" sz="2600" u="sng" dirty="0" smtClean="0">
                <a:solidFill>
                  <a:schemeClr val="tx1"/>
                </a:solidFill>
              </a:rPr>
              <a:t>Викладач:</a:t>
            </a:r>
            <a:r>
              <a:rPr lang="uk-UA" sz="2600" dirty="0" smtClean="0">
                <a:solidFill>
                  <a:schemeClr val="tx1"/>
                </a:solidFill>
              </a:rPr>
              <a:t> </a:t>
            </a:r>
          </a:p>
          <a:p>
            <a:r>
              <a:rPr lang="uk-UA" sz="2600" dirty="0" err="1" smtClean="0">
                <a:solidFill>
                  <a:schemeClr val="tx1"/>
                </a:solidFill>
              </a:rPr>
              <a:t>Пода</a:t>
            </a:r>
            <a:r>
              <a:rPr lang="uk-UA" sz="2600" dirty="0" smtClean="0">
                <a:solidFill>
                  <a:schemeClr val="tx1"/>
                </a:solidFill>
              </a:rPr>
              <a:t> Тетяна </a:t>
            </a:r>
            <a:r>
              <a:rPr lang="ru-RU" sz="2600" dirty="0" err="1" smtClean="0">
                <a:solidFill>
                  <a:schemeClr val="tx1"/>
                </a:solidFill>
              </a:rPr>
              <a:t>Анатол</a:t>
            </a:r>
            <a:r>
              <a:rPr lang="uk-UA" sz="2600" dirty="0" err="1" smtClean="0">
                <a:solidFill>
                  <a:schemeClr val="tx1"/>
                </a:solidFill>
              </a:rPr>
              <a:t>іївна</a:t>
            </a:r>
            <a:endParaRPr lang="uk-UA" sz="2600" dirty="0" smtClean="0">
              <a:solidFill>
                <a:schemeClr val="tx1"/>
              </a:solidFill>
            </a:endParaRPr>
          </a:p>
          <a:p>
            <a:r>
              <a:rPr lang="uk-UA" sz="2600" i="1" dirty="0" smtClean="0">
                <a:solidFill>
                  <a:schemeClr val="tx1"/>
                </a:solidFill>
              </a:rPr>
              <a:t>доцент кафедри філософії, </a:t>
            </a:r>
            <a:r>
              <a:rPr lang="uk-UA" sz="2600" i="1" dirty="0" err="1" smtClean="0">
                <a:solidFill>
                  <a:schemeClr val="tx1"/>
                </a:solidFill>
              </a:rPr>
              <a:t>к.філос.н</a:t>
            </a:r>
            <a:r>
              <a:rPr lang="uk-UA" sz="2600" i="1" dirty="0" smtClean="0">
                <a:solidFill>
                  <a:schemeClr val="tx1"/>
                </a:solidFill>
              </a:rPr>
              <a:t>.</a:t>
            </a:r>
          </a:p>
          <a:p>
            <a:endParaRPr lang="ru-RU" dirty="0"/>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153966"/>
          </a:xfrm>
        </p:spPr>
        <p:txBody>
          <a:bodyPr>
            <a:noAutofit/>
          </a:bodyPr>
          <a:lstStyle/>
          <a:p>
            <a:r>
              <a:rPr lang="ru-RU" sz="1000" dirty="0" err="1" smtClean="0"/>
              <a:t>продовження</a:t>
            </a:r>
            <a:endParaRPr lang="ru-RU" sz="1000" dirty="0"/>
          </a:p>
        </p:txBody>
      </p:sp>
      <p:sp>
        <p:nvSpPr>
          <p:cNvPr id="3" name="Содержимое 2"/>
          <p:cNvSpPr>
            <a:spLocks noGrp="1"/>
          </p:cNvSpPr>
          <p:nvPr>
            <p:ph idx="1"/>
          </p:nvPr>
        </p:nvSpPr>
        <p:spPr>
          <a:xfrm>
            <a:off x="1435608" y="571480"/>
            <a:ext cx="7498080" cy="5676920"/>
          </a:xfrm>
        </p:spPr>
        <p:txBody>
          <a:bodyPr>
            <a:normAutofit fontScale="92500" lnSpcReduction="20000"/>
          </a:bodyPr>
          <a:lstStyle/>
          <a:p>
            <a:r>
              <a:rPr lang="uk-UA" b="1" dirty="0" smtClean="0"/>
              <a:t>Геракліт </a:t>
            </a:r>
            <a:r>
              <a:rPr lang="uk-UA" dirty="0" smtClean="0"/>
              <a:t>першооснова всього </a:t>
            </a:r>
            <a:r>
              <a:rPr lang="uk-UA" b="1" i="1" dirty="0" smtClean="0"/>
              <a:t>- вогонь </a:t>
            </a:r>
            <a:r>
              <a:rPr lang="uk-UA" dirty="0" smtClean="0"/>
              <a:t>як найперша і </a:t>
            </a:r>
            <a:r>
              <a:rPr lang="uk-UA" dirty="0" err="1" smtClean="0"/>
              <a:t>найдинамічніша</a:t>
            </a:r>
            <a:r>
              <a:rPr lang="uk-UA" dirty="0" smtClean="0"/>
              <a:t> стихія.</a:t>
            </a:r>
          </a:p>
          <a:p>
            <a:pPr algn="just"/>
            <a:r>
              <a:rPr lang="ru-RU" dirty="0" err="1" smtClean="0"/>
              <a:t>є</a:t>
            </a:r>
            <a:r>
              <a:rPr lang="ru-RU" dirty="0" smtClean="0"/>
              <a:t> </a:t>
            </a:r>
            <a:r>
              <a:rPr lang="ru-RU" dirty="0" err="1" smtClean="0"/>
              <a:t>засновником</a:t>
            </a:r>
            <a:r>
              <a:rPr lang="ru-RU" dirty="0" smtClean="0"/>
              <a:t> </a:t>
            </a:r>
            <a:r>
              <a:rPr lang="ru-RU" i="1" dirty="0" err="1" smtClean="0"/>
              <a:t>діалектичного</a:t>
            </a:r>
            <a:r>
              <a:rPr lang="ru-RU" i="1" dirty="0" smtClean="0"/>
              <a:t> </a:t>
            </a:r>
            <a:r>
              <a:rPr lang="ru-RU" i="1" dirty="0" err="1" smtClean="0"/>
              <a:t>мислення</a:t>
            </a:r>
            <a:r>
              <a:rPr lang="ru-RU" dirty="0" smtClean="0"/>
              <a:t>, </a:t>
            </a:r>
            <a:r>
              <a:rPr lang="ru-RU" dirty="0" err="1" smtClean="0"/>
              <a:t>мислення</a:t>
            </a:r>
            <a:r>
              <a:rPr lang="ru-RU" dirty="0" smtClean="0"/>
              <a:t>, яке </a:t>
            </a:r>
            <a:r>
              <a:rPr lang="ru-RU" dirty="0" err="1" smtClean="0"/>
              <a:t>намагається</a:t>
            </a:r>
            <a:r>
              <a:rPr lang="ru-RU" dirty="0" smtClean="0"/>
              <a:t> </a:t>
            </a:r>
            <a:r>
              <a:rPr lang="uk-UA" dirty="0" smtClean="0"/>
              <a:t>пояснити буття як безперервний процес руху і зміни, єдністю й боротьбою протилежностей.</a:t>
            </a:r>
          </a:p>
          <a:p>
            <a:pPr algn="just"/>
            <a:r>
              <a:rPr lang="uk-UA" b="1" dirty="0" smtClean="0"/>
              <a:t>Піфагору</a:t>
            </a:r>
            <a:r>
              <a:rPr lang="uk-UA" dirty="0" smtClean="0"/>
              <a:t> </a:t>
            </a:r>
            <a:r>
              <a:rPr lang="ru-RU" dirty="0" err="1" smtClean="0"/>
              <a:t>прийшов</a:t>
            </a:r>
            <a:r>
              <a:rPr lang="ru-RU" dirty="0" smtClean="0"/>
              <a:t> до </a:t>
            </a:r>
            <a:r>
              <a:rPr lang="ru-RU" b="1" i="1" dirty="0" err="1" smtClean="0"/>
              <a:t>ідеї</a:t>
            </a:r>
            <a:r>
              <a:rPr lang="ru-RU" b="1" i="1" dirty="0" smtClean="0"/>
              <a:t> числа </a:t>
            </a:r>
            <a:r>
              <a:rPr lang="ru-RU" dirty="0" smtClean="0"/>
              <a:t>як </a:t>
            </a:r>
            <a:r>
              <a:rPr lang="ru-RU" dirty="0" err="1" smtClean="0"/>
              <a:t>вихідного</a:t>
            </a:r>
            <a:r>
              <a:rPr lang="ru-RU" dirty="0" smtClean="0"/>
              <a:t> </a:t>
            </a:r>
            <a:r>
              <a:rPr lang="ru-RU" dirty="0" err="1" smtClean="0"/>
              <a:t>виміру</a:t>
            </a:r>
            <a:r>
              <a:rPr lang="ru-RU" dirty="0" smtClean="0"/>
              <a:t> </a:t>
            </a:r>
            <a:r>
              <a:rPr lang="ru-RU" dirty="0" err="1" smtClean="0"/>
              <a:t>всього</a:t>
            </a:r>
            <a:r>
              <a:rPr lang="ru-RU" dirty="0" smtClean="0"/>
              <a:t>, </a:t>
            </a:r>
            <a:r>
              <a:rPr lang="ru-RU" dirty="0" err="1" smtClean="0"/>
              <a:t>що</a:t>
            </a:r>
            <a:r>
              <a:rPr lang="ru-RU" dirty="0" smtClean="0"/>
              <a:t> </a:t>
            </a:r>
            <a:r>
              <a:rPr lang="ru-RU" dirty="0" err="1" smtClean="0"/>
              <a:t>існує</a:t>
            </a:r>
            <a:r>
              <a:rPr lang="ru-RU" dirty="0" smtClean="0"/>
              <a:t>; </a:t>
            </a:r>
            <a:r>
              <a:rPr lang="uk-UA" dirty="0" smtClean="0"/>
              <a:t>розвинув принципи раціонального мислення, запровадив сам термін філософія; </a:t>
            </a:r>
          </a:p>
          <a:p>
            <a:pPr algn="just"/>
            <a:r>
              <a:rPr lang="uk-UA" dirty="0" smtClean="0"/>
              <a:t>необхідним для досягнення мудрості Піфагор вважав пізнання гармонії світу. </a:t>
            </a:r>
          </a:p>
          <a:p>
            <a:pPr algn="just"/>
            <a:endParaRPr lang="ru-RU" dirty="0" smtClean="0"/>
          </a:p>
          <a:p>
            <a:pPr algn="just"/>
            <a:endParaRPr lang="ru-RU" dirty="0"/>
          </a:p>
        </p:txBody>
      </p:sp>
    </p:spTree>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286000" y="642918"/>
            <a:ext cx="6000776" cy="1846659"/>
          </a:xfrm>
          <a:prstGeom prst="rect">
            <a:avLst/>
          </a:prstGeom>
        </p:spPr>
        <p:txBody>
          <a:bodyPr wrap="square">
            <a:spAutoFit/>
          </a:bodyPr>
          <a:lstStyle/>
          <a:p>
            <a:pPr algn="just"/>
            <a:r>
              <a:rPr lang="ru-RU" sz="2400" i="1" dirty="0" err="1" smtClean="0"/>
              <a:t>Елейськ</a:t>
            </a:r>
            <a:r>
              <a:rPr lang="uk-UA" sz="2400" i="1" dirty="0" smtClean="0"/>
              <a:t>а</a:t>
            </a:r>
            <a:r>
              <a:rPr lang="ru-RU" sz="2400" i="1" dirty="0" smtClean="0"/>
              <a:t> </a:t>
            </a:r>
            <a:r>
              <a:rPr lang="ru-RU" sz="2400" i="1" dirty="0" err="1" smtClean="0"/>
              <a:t>шко</a:t>
            </a:r>
            <a:r>
              <a:rPr lang="uk-UA" sz="2400" i="1" dirty="0" err="1" smtClean="0"/>
              <a:t>лу</a:t>
            </a:r>
            <a:r>
              <a:rPr lang="ru-RU" sz="2400" dirty="0" smtClean="0"/>
              <a:t> (за </a:t>
            </a:r>
            <a:r>
              <a:rPr lang="ru-RU" sz="2400" dirty="0" err="1" smtClean="0"/>
              <a:t>назвою</a:t>
            </a:r>
            <a:r>
              <a:rPr lang="ru-RU" sz="2400" dirty="0" smtClean="0"/>
              <a:t> </a:t>
            </a:r>
            <a:r>
              <a:rPr lang="ru-RU" sz="2400" dirty="0" err="1" smtClean="0"/>
              <a:t>міста</a:t>
            </a:r>
            <a:r>
              <a:rPr lang="ru-RU" sz="2400" dirty="0" smtClean="0"/>
              <a:t> Елея). </a:t>
            </a:r>
            <a:r>
              <a:rPr lang="ru-RU" sz="2400" dirty="0" err="1" smtClean="0"/>
              <a:t>Найвідоміші</a:t>
            </a:r>
            <a:r>
              <a:rPr lang="ru-RU" sz="2400" dirty="0" smtClean="0"/>
              <a:t> </a:t>
            </a:r>
            <a:r>
              <a:rPr lang="ru-RU" sz="2400" dirty="0" err="1" smtClean="0"/>
              <a:t>представники</a:t>
            </a:r>
            <a:r>
              <a:rPr lang="ru-RU" sz="2400" dirty="0" smtClean="0"/>
              <a:t> </a:t>
            </a:r>
            <a:r>
              <a:rPr lang="ru-RU" sz="2400" dirty="0" err="1" smtClean="0"/>
              <a:t>Парменід</a:t>
            </a:r>
            <a:r>
              <a:rPr lang="ru-RU" sz="2400" dirty="0" smtClean="0"/>
              <a:t> та Зенон</a:t>
            </a:r>
            <a:r>
              <a:rPr lang="uk-UA" sz="2400" dirty="0" smtClean="0"/>
              <a:t>. </a:t>
            </a:r>
          </a:p>
          <a:p>
            <a:pPr algn="just"/>
            <a:endParaRPr lang="uk-UA" sz="2400" dirty="0" smtClean="0"/>
          </a:p>
          <a:p>
            <a:endParaRPr lang="ru-RU" dirty="0"/>
          </a:p>
        </p:txBody>
      </p:sp>
      <p:sp>
        <p:nvSpPr>
          <p:cNvPr id="4" name="Прямоугольник 3"/>
          <p:cNvSpPr/>
          <p:nvPr/>
        </p:nvSpPr>
        <p:spPr>
          <a:xfrm>
            <a:off x="2286000" y="1928802"/>
            <a:ext cx="6000776" cy="1569660"/>
          </a:xfrm>
          <a:prstGeom prst="rect">
            <a:avLst/>
          </a:prstGeom>
        </p:spPr>
        <p:txBody>
          <a:bodyPr wrap="square">
            <a:spAutoFit/>
          </a:bodyPr>
          <a:lstStyle/>
          <a:p>
            <a:pPr algn="just"/>
            <a:r>
              <a:rPr lang="uk-UA" sz="2400" dirty="0" smtClean="0"/>
              <a:t>Філософи </a:t>
            </a:r>
            <a:r>
              <a:rPr lang="uk-UA" sz="2400" dirty="0" err="1" smtClean="0"/>
              <a:t>елейської</a:t>
            </a:r>
            <a:r>
              <a:rPr lang="uk-UA" sz="2400" dirty="0" smtClean="0"/>
              <a:t> школи на противагу діалектичним поглядам Геракліта і </a:t>
            </a:r>
            <a:r>
              <a:rPr lang="uk-UA" sz="2400" dirty="0" err="1" smtClean="0"/>
              <a:t>мілетської</a:t>
            </a:r>
            <a:r>
              <a:rPr lang="uk-UA" sz="2400" dirty="0" smtClean="0"/>
              <a:t> школи висунули вчення про незмінну сутність буття.</a:t>
            </a:r>
            <a:endParaRPr lang="ru-RU" sz="2400" dirty="0"/>
          </a:p>
        </p:txBody>
      </p:sp>
      <p:sp>
        <p:nvSpPr>
          <p:cNvPr id="6" name="Прямоугольник 5"/>
          <p:cNvSpPr/>
          <p:nvPr/>
        </p:nvSpPr>
        <p:spPr>
          <a:xfrm>
            <a:off x="2286000" y="3643314"/>
            <a:ext cx="6072214" cy="1200329"/>
          </a:xfrm>
          <a:prstGeom prst="rect">
            <a:avLst/>
          </a:prstGeom>
        </p:spPr>
        <p:txBody>
          <a:bodyPr wrap="square">
            <a:spAutoFit/>
          </a:bodyPr>
          <a:lstStyle/>
          <a:p>
            <a:pPr algn="just"/>
            <a:r>
              <a:rPr lang="uk-UA" sz="2400" b="1" dirty="0" err="1" smtClean="0"/>
              <a:t>Парменід</a:t>
            </a:r>
            <a:r>
              <a:rPr lang="uk-UA" sz="2400" dirty="0" smtClean="0"/>
              <a:t> уперше замість поняття першооснови запропонував поняття буття, як єдність сущого.</a:t>
            </a:r>
            <a:endParaRPr lang="ru-RU" sz="2400" dirty="0"/>
          </a:p>
        </p:txBody>
      </p:sp>
    </p:spTree>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1868478"/>
          </a:xfrm>
        </p:spPr>
        <p:txBody>
          <a:bodyPr>
            <a:normAutofit fontScale="90000"/>
          </a:bodyPr>
          <a:lstStyle/>
          <a:p>
            <a:pPr algn="just"/>
            <a:r>
              <a:rPr lang="uk-UA" sz="2400" dirty="0" smtClean="0">
                <a:solidFill>
                  <a:schemeClr val="tx1"/>
                </a:solidFill>
                <a:effectLst/>
                <a:latin typeface="+mn-lt"/>
                <a:cs typeface="Times New Roman" pitchFamily="18" charset="0"/>
              </a:rPr>
              <a:t>За допомогою апорій </a:t>
            </a:r>
            <a:r>
              <a:rPr lang="uk-UA" sz="2400" b="1" dirty="0" smtClean="0">
                <a:solidFill>
                  <a:schemeClr val="tx1"/>
                </a:solidFill>
                <a:effectLst/>
                <a:latin typeface="+mn-lt"/>
                <a:cs typeface="Times New Roman" pitchFamily="18" charset="0"/>
              </a:rPr>
              <a:t>Зенон </a:t>
            </a:r>
            <a:r>
              <a:rPr lang="uk-UA" sz="2400" dirty="0" smtClean="0">
                <a:solidFill>
                  <a:schemeClr val="tx1"/>
                </a:solidFill>
                <a:effectLst/>
                <a:latin typeface="+mn-lt"/>
                <a:cs typeface="Times New Roman" pitchFamily="18" charset="0"/>
              </a:rPr>
              <a:t>прагнув довести, що </a:t>
            </a:r>
            <a:r>
              <a:rPr lang="uk-UA" sz="2400" dirty="0" err="1" smtClean="0">
                <a:solidFill>
                  <a:schemeClr val="tx1"/>
                </a:solidFill>
                <a:effectLst/>
                <a:latin typeface="+mn-lt"/>
                <a:cs typeface="Times New Roman" pitchFamily="18" charset="0"/>
              </a:rPr>
              <a:t>що</a:t>
            </a:r>
            <a:r>
              <a:rPr lang="uk-UA" sz="2400" dirty="0" smtClean="0">
                <a:solidFill>
                  <a:schemeClr val="tx1"/>
                </a:solidFill>
                <a:effectLst/>
                <a:latin typeface="+mn-lt"/>
                <a:cs typeface="Times New Roman" pitchFamily="18" charset="0"/>
              </a:rPr>
              <a:t> буття є єдиним і непорушним. Рух не можна уявити собі без суперечностей, тому його неможливо охопити розумом. Це була перша спроба у філософії показати різницю раціонального і чуттєвого сприйняття.</a:t>
            </a:r>
            <a:endParaRPr lang="ru-RU" sz="2400" dirty="0">
              <a:solidFill>
                <a:schemeClr val="tx1"/>
              </a:solidFill>
              <a:effectLst/>
              <a:latin typeface="+mn-lt"/>
              <a:cs typeface="Times New Roman" pitchFamily="18" charset="0"/>
            </a:endParaRPr>
          </a:p>
        </p:txBody>
      </p:sp>
      <p:sp>
        <p:nvSpPr>
          <p:cNvPr id="3" name="Содержимое 2"/>
          <p:cNvSpPr>
            <a:spLocks noGrp="1"/>
          </p:cNvSpPr>
          <p:nvPr>
            <p:ph idx="1"/>
          </p:nvPr>
        </p:nvSpPr>
        <p:spPr>
          <a:xfrm>
            <a:off x="1435608" y="2786058"/>
            <a:ext cx="7498080" cy="2357454"/>
          </a:xfrm>
        </p:spPr>
        <p:txBody>
          <a:bodyPr>
            <a:normAutofit/>
          </a:bodyPr>
          <a:lstStyle/>
          <a:p>
            <a:pPr algn="just"/>
            <a:r>
              <a:rPr lang="uk-UA" sz="2400" dirty="0" smtClean="0"/>
              <a:t>Найвідоміший давньогрецький представник </a:t>
            </a:r>
            <a:r>
              <a:rPr lang="uk-UA" sz="2400" i="1" dirty="0" smtClean="0"/>
              <a:t>Школи атомізму</a:t>
            </a:r>
            <a:r>
              <a:rPr lang="uk-UA" sz="2400" dirty="0" smtClean="0"/>
              <a:t> </a:t>
            </a:r>
            <a:r>
              <a:rPr lang="uk-UA" sz="2400" b="1" dirty="0" err="1" smtClean="0"/>
              <a:t>Демокріт</a:t>
            </a:r>
            <a:r>
              <a:rPr lang="uk-UA" sz="2400" dirty="0" smtClean="0"/>
              <a:t> виходив із тези, що </a:t>
            </a:r>
            <a:r>
              <a:rPr lang="uk-UA" sz="2400" dirty="0" err="1" smtClean="0"/>
              <a:t>“ніщо</a:t>
            </a:r>
            <a:r>
              <a:rPr lang="uk-UA" sz="2400" dirty="0" smtClean="0"/>
              <a:t> не виникає з нічого і не перетворюється у </a:t>
            </a:r>
            <a:r>
              <a:rPr lang="uk-UA" sz="2400" dirty="0" err="1" smtClean="0"/>
              <a:t>ніщо”</a:t>
            </a:r>
            <a:r>
              <a:rPr lang="uk-UA" sz="2400" dirty="0" smtClean="0"/>
              <a:t>.  </a:t>
            </a:r>
          </a:p>
          <a:p>
            <a:pPr algn="just"/>
            <a:r>
              <a:rPr lang="ru-RU" sz="2400" dirty="0" smtClean="0"/>
              <a:t>З </a:t>
            </a:r>
            <a:r>
              <a:rPr lang="ru-RU" sz="2400" dirty="0" err="1" smtClean="0"/>
              <a:t>атомів</a:t>
            </a:r>
            <a:r>
              <a:rPr lang="ru-RU" sz="2400" dirty="0" smtClean="0"/>
              <a:t> </a:t>
            </a:r>
            <a:r>
              <a:rPr lang="ru-RU" sz="2400" dirty="0" err="1" smtClean="0"/>
              <a:t>утворюються</a:t>
            </a:r>
            <a:r>
              <a:rPr lang="ru-RU" sz="2400" dirty="0" smtClean="0"/>
              <a:t> </a:t>
            </a:r>
            <a:r>
              <a:rPr lang="ru-RU" sz="2400" dirty="0" err="1" smtClean="0"/>
              <a:t>світові</a:t>
            </a:r>
            <a:r>
              <a:rPr lang="ru-RU" sz="2400" dirty="0" smtClean="0"/>
              <a:t> </a:t>
            </a:r>
            <a:r>
              <a:rPr lang="ru-RU" sz="2400" dirty="0" err="1" smtClean="0"/>
              <a:t>стихії</a:t>
            </a:r>
            <a:r>
              <a:rPr lang="ru-RU" sz="2400" dirty="0" smtClean="0"/>
              <a:t>, а </a:t>
            </a:r>
            <a:r>
              <a:rPr lang="ru-RU" sz="2400" dirty="0" err="1" smtClean="0"/>
              <a:t>з</a:t>
            </a:r>
            <a:r>
              <a:rPr lang="ru-RU" sz="2400" dirty="0" smtClean="0"/>
              <a:t> </a:t>
            </a:r>
            <a:r>
              <a:rPr lang="ru-RU" sz="2400" dirty="0" err="1" smtClean="0"/>
              <a:t>останніх</a:t>
            </a:r>
            <a:r>
              <a:rPr lang="ru-RU" sz="2400" dirty="0" smtClean="0"/>
              <a:t> — усе, </a:t>
            </a:r>
            <a:r>
              <a:rPr lang="ru-RU" sz="2400" dirty="0" err="1" smtClean="0"/>
              <a:t>що</a:t>
            </a:r>
            <a:r>
              <a:rPr lang="ru-RU" sz="2400" dirty="0" smtClean="0"/>
              <a:t> </a:t>
            </a:r>
            <a:r>
              <a:rPr lang="ru-RU" sz="2400" dirty="0" err="1" smtClean="0"/>
              <a:t>існує</a:t>
            </a:r>
            <a:r>
              <a:rPr lang="ru-RU" sz="2400" dirty="0" smtClean="0"/>
              <a:t>. </a:t>
            </a:r>
            <a:endParaRPr lang="ru-RU" sz="2400" dirty="0"/>
          </a:p>
        </p:txBody>
      </p:sp>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5368940"/>
          </a:xfrm>
        </p:spPr>
        <p:txBody>
          <a:bodyPr>
            <a:normAutofit fontScale="90000"/>
          </a:bodyPr>
          <a:lstStyle/>
          <a:p>
            <a:pPr>
              <a:buFont typeface="Wingdings" pitchFamily="2" charset="2"/>
              <a:buChar char="§"/>
            </a:pPr>
            <a:r>
              <a:rPr lang="uk-UA" sz="3100" i="1" dirty="0" smtClean="0"/>
              <a:t>Висновок:</a:t>
            </a:r>
            <a:r>
              <a:rPr lang="ru-RU" sz="2400" dirty="0" smtClean="0"/>
              <a:t/>
            </a:r>
            <a:br>
              <a:rPr lang="ru-RU" sz="2400" dirty="0" smtClean="0"/>
            </a:br>
            <a:r>
              <a:rPr lang="uk-UA" sz="2400" dirty="0" smtClean="0"/>
              <a:t> </a:t>
            </a:r>
            <a:r>
              <a:rPr lang="uk-UA" sz="2700" dirty="0" smtClean="0">
                <a:solidFill>
                  <a:schemeClr val="tx1"/>
                </a:solidFill>
                <a:effectLst/>
              </a:rPr>
              <a:t>давньогрецька філософія на перший план висунула проблему пошуку першооснови;</a:t>
            </a:r>
            <a:r>
              <a:rPr lang="ru-RU" sz="2700" dirty="0" smtClean="0">
                <a:solidFill>
                  <a:schemeClr val="tx1"/>
                </a:solidFill>
                <a:effectLst/>
              </a:rPr>
              <a:t/>
            </a:r>
            <a:br>
              <a:rPr lang="ru-RU" sz="2700" dirty="0" smtClean="0">
                <a:solidFill>
                  <a:schemeClr val="tx1"/>
                </a:solidFill>
                <a:effectLst/>
              </a:rPr>
            </a:br>
            <a:r>
              <a:rPr lang="uk-UA" sz="2700" dirty="0" smtClean="0">
                <a:solidFill>
                  <a:schemeClr val="tx1"/>
                </a:solidFill>
                <a:effectLst/>
              </a:rPr>
              <a:t>виникає діалектика, як вчення про всезагальний розвиток;</a:t>
            </a:r>
            <a:r>
              <a:rPr lang="ru-RU" sz="2700" dirty="0" smtClean="0">
                <a:solidFill>
                  <a:schemeClr val="tx1"/>
                </a:solidFill>
                <a:effectLst/>
              </a:rPr>
              <a:t/>
            </a:r>
            <a:br>
              <a:rPr lang="ru-RU" sz="2700" dirty="0" smtClean="0">
                <a:solidFill>
                  <a:schemeClr val="tx1"/>
                </a:solidFill>
                <a:effectLst/>
              </a:rPr>
            </a:br>
            <a:r>
              <a:rPr lang="uk-UA" sz="2700" dirty="0" smtClean="0">
                <a:solidFill>
                  <a:schemeClr val="tx1"/>
                </a:solidFill>
                <a:effectLst/>
              </a:rPr>
              <a:t>було сформульоване базове поняття філософії - буття;</a:t>
            </a:r>
            <a:r>
              <a:rPr lang="ru-RU" sz="2700" dirty="0" smtClean="0">
                <a:solidFill>
                  <a:schemeClr val="tx1"/>
                </a:solidFill>
                <a:effectLst/>
              </a:rPr>
              <a:t/>
            </a:r>
            <a:br>
              <a:rPr lang="ru-RU" sz="2700" dirty="0" smtClean="0">
                <a:solidFill>
                  <a:schemeClr val="tx1"/>
                </a:solidFill>
                <a:effectLst/>
              </a:rPr>
            </a:br>
            <a:r>
              <a:rPr lang="uk-UA" sz="2700" dirty="0" smtClean="0">
                <a:solidFill>
                  <a:schemeClr val="tx1"/>
                </a:solidFill>
                <a:effectLst/>
              </a:rPr>
              <a:t>здійснено перехід від міфологічного до раціонального осмислення буття;</a:t>
            </a:r>
            <a:r>
              <a:rPr lang="ru-RU" sz="2700" dirty="0" smtClean="0">
                <a:solidFill>
                  <a:schemeClr val="tx1"/>
                </a:solidFill>
                <a:effectLst/>
              </a:rPr>
              <a:t/>
            </a:r>
            <a:br>
              <a:rPr lang="ru-RU" sz="2700" dirty="0" smtClean="0">
                <a:solidFill>
                  <a:schemeClr val="tx1"/>
                </a:solidFill>
                <a:effectLst/>
              </a:rPr>
            </a:br>
            <a:r>
              <a:rPr lang="uk-UA" sz="2700" dirty="0" smtClean="0">
                <a:solidFill>
                  <a:schemeClr val="tx1"/>
                </a:solidFill>
                <a:effectLst/>
              </a:rPr>
              <a:t>почав формуватися понятійний апарат філософії, я к науки.</a:t>
            </a:r>
            <a:r>
              <a:rPr lang="ru-RU" sz="2700" dirty="0" smtClean="0">
                <a:solidFill>
                  <a:schemeClr val="tx1"/>
                </a:solidFill>
                <a:effectLst/>
              </a:rPr>
              <a:t/>
            </a:r>
            <a:br>
              <a:rPr lang="ru-RU" sz="2700" dirty="0" smtClean="0">
                <a:solidFill>
                  <a:schemeClr val="tx1"/>
                </a:solidFill>
                <a:effectLst/>
              </a:rPr>
            </a:br>
            <a:r>
              <a:rPr lang="uk-UA" sz="2700" dirty="0" smtClean="0">
                <a:solidFill>
                  <a:schemeClr val="tx1"/>
                </a:solidFill>
                <a:effectLst/>
              </a:rPr>
              <a:t>перший період розвитку античної філософії є дуже визначним для філософської думки загалом. Він дав початок багатьом ідеям і напрямам європейської науки та філософії. </a:t>
            </a:r>
            <a:r>
              <a:rPr lang="ru-RU" sz="2400" dirty="0" smtClean="0"/>
              <a:t/>
            </a:r>
            <a:br>
              <a:rPr lang="ru-RU" sz="2400" dirty="0" smtClean="0"/>
            </a:br>
            <a:endParaRPr lang="ru-RU" sz="2400" dirty="0"/>
          </a:p>
        </p:txBody>
      </p:sp>
      <p:sp>
        <p:nvSpPr>
          <p:cNvPr id="3" name="Содержимое 2"/>
          <p:cNvSpPr>
            <a:spLocks noGrp="1"/>
          </p:cNvSpPr>
          <p:nvPr>
            <p:ph idx="1"/>
          </p:nvPr>
        </p:nvSpPr>
        <p:spPr>
          <a:xfrm>
            <a:off x="1435608" y="6143644"/>
            <a:ext cx="7498080" cy="104756"/>
          </a:xfrm>
        </p:spPr>
        <p:txBody>
          <a:bodyPr>
            <a:normAutofit fontScale="25000" lnSpcReduction="20000"/>
          </a:bodyPr>
          <a:lstStyle/>
          <a:p>
            <a:endParaRPr lang="ru-RU" dirty="0"/>
          </a:p>
        </p:txBody>
      </p:sp>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428604"/>
            <a:ext cx="7498080" cy="785818"/>
          </a:xfrm>
        </p:spPr>
        <p:txBody>
          <a:bodyPr>
            <a:normAutofit fontScale="90000"/>
          </a:bodyPr>
          <a:lstStyle/>
          <a:p>
            <a:r>
              <a:rPr lang="uk-UA" sz="3100" dirty="0" smtClean="0">
                <a:effectLst/>
              </a:rPr>
              <a:t>3. Філософські ідеї періоду «високої класики».</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85000" lnSpcReduction="20000"/>
          </a:bodyPr>
          <a:lstStyle/>
          <a:p>
            <a:pPr algn="just"/>
            <a:r>
              <a:rPr lang="ru-RU" dirty="0" err="1" smtClean="0"/>
              <a:t>Софісти</a:t>
            </a:r>
            <a:r>
              <a:rPr lang="ru-RU" dirty="0" smtClean="0"/>
              <a:t> - </a:t>
            </a:r>
            <a:r>
              <a:rPr lang="ru-RU" dirty="0" err="1" smtClean="0"/>
              <a:t>це</a:t>
            </a:r>
            <a:r>
              <a:rPr lang="ru-RU" dirty="0" smtClean="0"/>
              <a:t> </a:t>
            </a:r>
            <a:r>
              <a:rPr lang="uk-UA" dirty="0" smtClean="0"/>
              <a:t>с</a:t>
            </a:r>
            <a:r>
              <a:rPr lang="ru-RU" dirty="0" err="1" smtClean="0"/>
              <a:t>тарогрецькі</a:t>
            </a:r>
            <a:r>
              <a:rPr lang="ru-RU" dirty="0" smtClean="0"/>
              <a:t> </a:t>
            </a:r>
            <a:r>
              <a:rPr lang="ru-RU" dirty="0" err="1" smtClean="0"/>
              <a:t>філософи</a:t>
            </a:r>
            <a:r>
              <a:rPr lang="ru-RU" dirty="0" smtClean="0"/>
              <a:t> </a:t>
            </a:r>
            <a:r>
              <a:rPr lang="ru-RU" dirty="0" err="1" smtClean="0"/>
              <a:t>середини</a:t>
            </a:r>
            <a:r>
              <a:rPr lang="ru-RU" dirty="0" smtClean="0"/>
              <a:t> V - </a:t>
            </a:r>
            <a:r>
              <a:rPr lang="ru-RU" dirty="0" err="1" smtClean="0"/>
              <a:t>першої</a:t>
            </a:r>
            <a:r>
              <a:rPr lang="ru-RU" dirty="0" smtClean="0"/>
              <a:t> </a:t>
            </a:r>
            <a:r>
              <a:rPr lang="ru-RU" dirty="0" err="1" smtClean="0"/>
              <a:t>половини</a:t>
            </a:r>
            <a:r>
              <a:rPr lang="ru-RU" dirty="0" smtClean="0"/>
              <a:t> ІV ст. до н.е. Протагор, </a:t>
            </a:r>
            <a:r>
              <a:rPr lang="ru-RU" dirty="0" err="1" smtClean="0"/>
              <a:t>Горгій</a:t>
            </a:r>
            <a:r>
              <a:rPr lang="ru-RU" dirty="0" smtClean="0"/>
              <a:t> та </a:t>
            </a:r>
            <a:r>
              <a:rPr lang="ru-RU" dirty="0" err="1" smtClean="0"/>
              <a:t>ін</a:t>
            </a:r>
            <a:r>
              <a:rPr lang="ru-RU" dirty="0" smtClean="0"/>
              <a:t>.</a:t>
            </a:r>
          </a:p>
          <a:p>
            <a:pPr algn="just"/>
            <a:r>
              <a:rPr lang="uk-UA" i="1" dirty="0" smtClean="0"/>
              <a:t>С</a:t>
            </a:r>
            <a:r>
              <a:rPr lang="ru-RU" i="1" dirty="0" err="1" smtClean="0"/>
              <a:t>офісти</a:t>
            </a:r>
            <a:r>
              <a:rPr lang="ru-RU" dirty="0" smtClean="0"/>
              <a:t> </a:t>
            </a:r>
            <a:r>
              <a:rPr lang="uk-UA" dirty="0" smtClean="0"/>
              <a:t>п</a:t>
            </a:r>
            <a:r>
              <a:rPr lang="ru-RU" dirty="0" err="1" smtClean="0"/>
              <a:t>ершими</a:t>
            </a:r>
            <a:r>
              <a:rPr lang="ru-RU" dirty="0" smtClean="0"/>
              <a:t> </a:t>
            </a:r>
            <a:r>
              <a:rPr lang="ru-RU" dirty="0" err="1" smtClean="0"/>
              <a:t>здійснили</a:t>
            </a:r>
            <a:r>
              <a:rPr lang="ru-RU" dirty="0" smtClean="0"/>
              <a:t> </a:t>
            </a:r>
            <a:r>
              <a:rPr lang="ru-RU" dirty="0" err="1" smtClean="0"/>
              <a:t>повернення</a:t>
            </a:r>
            <a:r>
              <a:rPr lang="ru-RU" dirty="0" smtClean="0"/>
              <a:t> проблематики </a:t>
            </a:r>
            <a:r>
              <a:rPr lang="ru-RU" dirty="0" err="1" smtClean="0"/>
              <a:t>від</a:t>
            </a:r>
            <a:r>
              <a:rPr lang="ru-RU" dirty="0" smtClean="0"/>
              <a:t> </a:t>
            </a:r>
            <a:r>
              <a:rPr lang="ru-RU" dirty="0" err="1" smtClean="0"/>
              <a:t>пізнання</a:t>
            </a:r>
            <a:r>
              <a:rPr lang="ru-RU" dirty="0" smtClean="0"/>
              <a:t> </a:t>
            </a:r>
            <a:r>
              <a:rPr lang="ru-RU" dirty="0" err="1" smtClean="0"/>
              <a:t>природи</a:t>
            </a:r>
            <a:r>
              <a:rPr lang="ru-RU" dirty="0" smtClean="0"/>
              <a:t> в </a:t>
            </a:r>
            <a:r>
              <a:rPr lang="ru-RU" dirty="0" err="1" smtClean="0"/>
              <a:t>напрямі</a:t>
            </a:r>
            <a:r>
              <a:rPr lang="ru-RU" dirty="0" smtClean="0"/>
              <a:t> </a:t>
            </a:r>
            <a:r>
              <a:rPr lang="ru-RU" dirty="0" err="1" smtClean="0"/>
              <a:t>людини</a:t>
            </a:r>
            <a:r>
              <a:rPr lang="ru-RU" dirty="0" smtClean="0"/>
              <a:t> та </a:t>
            </a:r>
            <a:r>
              <a:rPr lang="ru-RU" dirty="0" err="1" smtClean="0"/>
              <a:t>реалій</a:t>
            </a:r>
            <a:r>
              <a:rPr lang="ru-RU" dirty="0" smtClean="0"/>
              <a:t> </a:t>
            </a:r>
            <a:r>
              <a:rPr lang="ru-RU" dirty="0" err="1" smtClean="0"/>
              <a:t>її</a:t>
            </a:r>
            <a:r>
              <a:rPr lang="ru-RU" dirty="0" smtClean="0"/>
              <a:t> бут</a:t>
            </a:r>
            <a:r>
              <a:rPr lang="uk-UA" dirty="0" smtClean="0"/>
              <a:t>т</a:t>
            </a:r>
            <a:r>
              <a:rPr lang="ru-RU" dirty="0" smtClean="0"/>
              <a:t>я</a:t>
            </a:r>
            <a:r>
              <a:rPr lang="uk-UA" dirty="0" smtClean="0"/>
              <a:t>.</a:t>
            </a:r>
          </a:p>
          <a:p>
            <a:pPr algn="just"/>
            <a:r>
              <a:rPr lang="ru-RU" dirty="0" err="1" smtClean="0"/>
              <a:t>Основна</a:t>
            </a:r>
            <a:r>
              <a:rPr lang="ru-RU" dirty="0" smtClean="0"/>
              <a:t> проблема, </a:t>
            </a:r>
            <a:r>
              <a:rPr lang="ru-RU" dirty="0" err="1" smtClean="0"/>
              <a:t>котру</a:t>
            </a:r>
            <a:r>
              <a:rPr lang="ru-RU" dirty="0" smtClean="0"/>
              <a:t> </a:t>
            </a:r>
            <a:r>
              <a:rPr lang="ru-RU" dirty="0" err="1" smtClean="0"/>
              <a:t>вирішують</a:t>
            </a:r>
            <a:r>
              <a:rPr lang="ru-RU" dirty="0" smtClean="0"/>
              <a:t> </a:t>
            </a:r>
            <a:r>
              <a:rPr lang="ru-RU" dirty="0" err="1" smtClean="0"/>
              <a:t>софісти</a:t>
            </a:r>
            <a:r>
              <a:rPr lang="ru-RU" dirty="0" smtClean="0"/>
              <a:t> - </a:t>
            </a:r>
            <a:r>
              <a:rPr lang="ru-RU" dirty="0" err="1" smtClean="0"/>
              <a:t>це</a:t>
            </a:r>
            <a:r>
              <a:rPr lang="ru-RU" dirty="0" smtClean="0"/>
              <a:t> </a:t>
            </a:r>
            <a:r>
              <a:rPr lang="ru-RU" dirty="0" err="1" smtClean="0"/>
              <a:t>реальність</a:t>
            </a:r>
            <a:r>
              <a:rPr lang="ru-RU" dirty="0" smtClean="0"/>
              <a:t> </a:t>
            </a:r>
            <a:r>
              <a:rPr lang="ru-RU" dirty="0" err="1" smtClean="0"/>
              <a:t>сущого</a:t>
            </a:r>
            <a:r>
              <a:rPr lang="ru-RU" dirty="0" smtClean="0"/>
              <a:t>.</a:t>
            </a:r>
            <a:r>
              <a:rPr lang="uk-UA" dirty="0" smtClean="0"/>
              <a:t> </a:t>
            </a:r>
          </a:p>
          <a:p>
            <a:pPr algn="just"/>
            <a:r>
              <a:rPr lang="uk-UA" dirty="0" smtClean="0"/>
              <a:t>Здійснили революційний переворот, поставивши в центр проблему людини та її життя як члена суспільства. Вони розвивали політичну теорію, етику, риторику, тобто осмислювали життєвий світ людини.</a:t>
            </a:r>
            <a:endParaRPr lang="ru-RU" dirty="0" smtClean="0"/>
          </a:p>
          <a:p>
            <a:endParaRPr lang="ru-RU" dirty="0" smtClean="0"/>
          </a:p>
          <a:p>
            <a:endParaRPr lang="ru-RU" dirty="0"/>
          </a:p>
        </p:txBody>
      </p:sp>
    </p:spTree>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571480"/>
            <a:ext cx="2743200" cy="5143536"/>
          </a:xfrm>
        </p:spPr>
        <p:txBody>
          <a:bodyPr/>
          <a:lstStyle/>
          <a:p>
            <a:pPr algn="just"/>
            <a:r>
              <a:rPr lang="ru-RU" sz="2400" dirty="0" err="1" smtClean="0"/>
              <a:t>Його</a:t>
            </a:r>
            <a:r>
              <a:rPr lang="ru-RU" sz="2400" dirty="0" smtClean="0"/>
              <a:t> </a:t>
            </a:r>
            <a:r>
              <a:rPr lang="ru-RU" sz="2400" dirty="0" err="1" smtClean="0"/>
              <a:t>внесок</a:t>
            </a:r>
            <a:r>
              <a:rPr lang="ru-RU" sz="2400" dirty="0" smtClean="0"/>
              <a:t> у </a:t>
            </a:r>
            <a:r>
              <a:rPr lang="ru-RU" sz="2400" dirty="0" err="1" smtClean="0"/>
              <a:t>розвиток</a:t>
            </a:r>
            <a:r>
              <a:rPr lang="ru-RU" sz="2400" dirty="0" smtClean="0"/>
              <a:t> </a:t>
            </a:r>
            <a:r>
              <a:rPr lang="ru-RU" sz="2400" dirty="0" err="1" smtClean="0"/>
              <a:t>філософської</a:t>
            </a:r>
            <a:r>
              <a:rPr lang="ru-RU" sz="2400" dirty="0" smtClean="0"/>
              <a:t> думки </a:t>
            </a:r>
            <a:r>
              <a:rPr lang="ru-RU" sz="2400" dirty="0" err="1" smtClean="0"/>
              <a:t>визначають</a:t>
            </a:r>
            <a:r>
              <a:rPr lang="ru-RU" sz="2400" dirty="0" smtClean="0"/>
              <a:t> як "</a:t>
            </a:r>
            <a:r>
              <a:rPr lang="ru-RU" sz="2400" dirty="0" err="1" smtClean="0"/>
              <a:t>сократовський</a:t>
            </a:r>
            <a:r>
              <a:rPr lang="ru-RU" sz="2400" dirty="0" smtClean="0"/>
              <a:t> поворот" у </a:t>
            </a:r>
            <a:r>
              <a:rPr lang="ru-RU" sz="2400" dirty="0" err="1" smtClean="0"/>
              <a:t>філософії</a:t>
            </a:r>
            <a:r>
              <a:rPr lang="ru-RU" sz="2400" dirty="0" smtClean="0"/>
              <a:t>.</a:t>
            </a:r>
            <a:r>
              <a:rPr lang="uk-UA" sz="2400" dirty="0" smtClean="0"/>
              <a:t> Його філософія це поворот до проблеми людини. В центрі філософії Сократа – людина та її життя.</a:t>
            </a:r>
            <a:endParaRPr lang="ru-RU" sz="2400" dirty="0"/>
          </a:p>
        </p:txBody>
      </p:sp>
      <p:sp>
        <p:nvSpPr>
          <p:cNvPr id="4" name="Текст 3"/>
          <p:cNvSpPr>
            <a:spLocks noGrp="1"/>
          </p:cNvSpPr>
          <p:nvPr>
            <p:ph type="body" sz="half" idx="2"/>
          </p:nvPr>
        </p:nvSpPr>
        <p:spPr/>
        <p:txBody>
          <a:bodyPr>
            <a:normAutofit/>
          </a:bodyPr>
          <a:lstStyle/>
          <a:p>
            <a:r>
              <a:rPr lang="uk-UA" sz="2800" dirty="0" smtClean="0"/>
              <a:t>СОКРАТ (469-399 до н.е.)</a:t>
            </a:r>
            <a:endParaRPr lang="ru-RU" sz="2800" dirty="0"/>
          </a:p>
        </p:txBody>
      </p:sp>
      <p:pic>
        <p:nvPicPr>
          <p:cNvPr id="5" name="Picture 7" descr="450px-Socrates_Louvre[1]"/>
          <p:cNvPicPr>
            <a:picLocks noGrp="1" noChangeAspect="1" noChangeArrowheads="1"/>
          </p:cNvPicPr>
          <p:nvPr>
            <p:ph type="pic" idx="1"/>
          </p:nvPr>
        </p:nvPicPr>
        <p:blipFill>
          <a:blip r:embed="rId2"/>
          <a:srcRect t="20178" b="20178"/>
          <a:stretch>
            <a:fillRect/>
          </a:stretch>
        </p:blipFill>
        <p:spPr>
          <a:xfrm>
            <a:off x="838200" y="714356"/>
            <a:ext cx="4419600" cy="4214841"/>
          </a:xfrm>
        </p:spPr>
      </p:pic>
    </p:spTree>
  </p:cSld>
  <p:clrMapOvr>
    <a:masterClrMapping/>
  </p:clrMapOvr>
  <p:transition>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2368544"/>
          </a:xfrm>
        </p:spPr>
        <p:txBody>
          <a:bodyPr>
            <a:normAutofit/>
          </a:bodyPr>
          <a:lstStyle/>
          <a:p>
            <a:pPr algn="just"/>
            <a:r>
              <a:rPr lang="ru-RU" sz="2800" dirty="0" smtClean="0"/>
              <a:t>У </a:t>
            </a:r>
            <a:r>
              <a:rPr lang="ru-RU" sz="2800" dirty="0" err="1" smtClean="0"/>
              <a:t>бесідах</a:t>
            </a:r>
            <a:r>
              <a:rPr lang="ru-RU" sz="2800" dirty="0" smtClean="0"/>
              <a:t> Сократ, як </a:t>
            </a:r>
            <a:r>
              <a:rPr lang="ru-RU" sz="2800" dirty="0" err="1" smtClean="0"/>
              <a:t>звичайно</a:t>
            </a:r>
            <a:r>
              <a:rPr lang="ru-RU" sz="2800" dirty="0" smtClean="0"/>
              <a:t>, ставив </a:t>
            </a:r>
            <a:r>
              <a:rPr lang="ru-RU" sz="2800" dirty="0" err="1" smtClean="0"/>
              <a:t>запитання</a:t>
            </a:r>
            <a:r>
              <a:rPr lang="ru-RU" sz="2800" dirty="0" smtClean="0"/>
              <a:t>, а </a:t>
            </a:r>
            <a:r>
              <a:rPr lang="ru-RU" sz="2800" dirty="0" err="1" smtClean="0"/>
              <a:t>співбесідник</a:t>
            </a:r>
            <a:r>
              <a:rPr lang="ru-RU" sz="2800" dirty="0" smtClean="0"/>
              <a:t> на них </a:t>
            </a:r>
            <a:r>
              <a:rPr lang="ru-RU" sz="2800" dirty="0" err="1" smtClean="0"/>
              <a:t>відповідав</a:t>
            </a:r>
            <a:r>
              <a:rPr lang="ru-RU" sz="2800" dirty="0" smtClean="0"/>
              <a:t>. </a:t>
            </a:r>
            <a:r>
              <a:rPr lang="ru-RU" sz="2800" dirty="0" err="1" smtClean="0"/>
              <a:t>Задля</a:t>
            </a:r>
            <a:r>
              <a:rPr lang="ru-RU" sz="2800" dirty="0" smtClean="0"/>
              <a:t> </a:t>
            </a:r>
            <a:r>
              <a:rPr lang="ru-RU" sz="2800" dirty="0" err="1" smtClean="0"/>
              <a:t>досягнення</a:t>
            </a:r>
            <a:r>
              <a:rPr lang="ru-RU" sz="2800" dirty="0" smtClean="0"/>
              <a:t> </a:t>
            </a:r>
            <a:r>
              <a:rPr lang="ru-RU" sz="2800" dirty="0" err="1" smtClean="0"/>
              <a:t>своєї</a:t>
            </a:r>
            <a:r>
              <a:rPr lang="ru-RU" sz="2800" dirty="0" smtClean="0"/>
              <a:t> мети Сократ </a:t>
            </a:r>
            <a:r>
              <a:rPr lang="ru-RU" sz="2800" dirty="0" err="1" smtClean="0"/>
              <a:t>розробив</a:t>
            </a:r>
            <a:r>
              <a:rPr lang="ru-RU" sz="2800" dirty="0" smtClean="0"/>
              <a:t> </a:t>
            </a:r>
            <a:r>
              <a:rPr lang="ru-RU" sz="2800" i="1" dirty="0" err="1" smtClean="0"/>
              <a:t>спеціальний</a:t>
            </a:r>
            <a:r>
              <a:rPr lang="ru-RU" sz="2800" i="1" dirty="0" smtClean="0"/>
              <a:t> метод</a:t>
            </a:r>
            <a:r>
              <a:rPr lang="ru-RU" sz="2800" dirty="0" smtClean="0"/>
              <a:t> “</a:t>
            </a:r>
            <a:r>
              <a:rPr lang="ru-RU" sz="2800" dirty="0" err="1" smtClean="0"/>
              <a:t>маєвтик</a:t>
            </a:r>
            <a:r>
              <a:rPr lang="uk-UA" sz="2800" dirty="0" smtClean="0"/>
              <a:t>а</a:t>
            </a:r>
            <a:r>
              <a:rPr lang="ru-RU" sz="2800" dirty="0" smtClean="0"/>
              <a:t>”.</a:t>
            </a:r>
            <a:endParaRPr lang="ru-RU" sz="2800" dirty="0"/>
          </a:p>
        </p:txBody>
      </p:sp>
      <p:sp>
        <p:nvSpPr>
          <p:cNvPr id="3" name="Содержимое 2"/>
          <p:cNvSpPr>
            <a:spLocks noGrp="1"/>
          </p:cNvSpPr>
          <p:nvPr>
            <p:ph idx="1"/>
          </p:nvPr>
        </p:nvSpPr>
        <p:spPr>
          <a:xfrm>
            <a:off x="1435608" y="2786058"/>
            <a:ext cx="7498080" cy="3462342"/>
          </a:xfrm>
        </p:spPr>
        <p:txBody>
          <a:bodyPr>
            <a:noAutofit/>
          </a:bodyPr>
          <a:lstStyle/>
          <a:p>
            <a:pPr algn="just"/>
            <a:r>
              <a:rPr lang="uk-UA" sz="2800" dirty="0" smtClean="0"/>
              <a:t>Філософія Сократа покликана навчити людину жити осмислено. Усвідомити свої вчинки, свої цілі. Сократ відокремив поняття від речі, сутність речі від самої речі. Він прагнув усе одиничне підняти до рівня узагальнення за допомогою розуму. Він прагнув знайти загальну ідею (</a:t>
            </a:r>
            <a:r>
              <a:rPr lang="uk-UA" sz="2800" dirty="0" err="1" smtClean="0"/>
              <a:t>ейдос</a:t>
            </a:r>
            <a:r>
              <a:rPr lang="uk-UA" sz="2800" dirty="0" smtClean="0"/>
              <a:t>) доброчесності.</a:t>
            </a:r>
            <a:endParaRPr lang="ru-RU" sz="2800" dirty="0"/>
          </a:p>
        </p:txBody>
      </p:sp>
    </p:spTree>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5291158"/>
          </a:xfrm>
        </p:spPr>
        <p:txBody>
          <a:bodyPr/>
          <a:lstStyle/>
          <a:p>
            <a:pPr algn="just"/>
            <a:r>
              <a:rPr lang="uk-UA" sz="2400" dirty="0" smtClean="0"/>
              <a:t>Сформулював систему об’єктивного ідеалізму. </a:t>
            </a:r>
            <a:r>
              <a:rPr lang="uk-UA" sz="2400" i="1" dirty="0" smtClean="0"/>
              <a:t>Ідеї </a:t>
            </a:r>
            <a:r>
              <a:rPr lang="uk-UA" sz="2400" dirty="0" smtClean="0"/>
              <a:t>— незмінні сутнісні основи буття усього сущого. </a:t>
            </a:r>
            <a:r>
              <a:rPr lang="uk-UA" sz="2400" i="1" dirty="0" smtClean="0"/>
              <a:t>Речі</a:t>
            </a:r>
            <a:r>
              <a:rPr lang="uk-UA" sz="2400" dirty="0" smtClean="0"/>
              <a:t> течуть і змінюються, міркував Платон, але світ не зникає; отже, в основі речей лежать деякі </a:t>
            </a:r>
            <a:r>
              <a:rPr lang="uk-UA" sz="2400" i="1" dirty="0" smtClean="0"/>
              <a:t>ідеальні незмінні сутності.</a:t>
            </a:r>
            <a:endParaRPr lang="ru-RU" sz="2400" dirty="0"/>
          </a:p>
        </p:txBody>
      </p:sp>
      <p:sp>
        <p:nvSpPr>
          <p:cNvPr id="3" name="Рисунок 2"/>
          <p:cNvSpPr>
            <a:spLocks noGrp="1"/>
          </p:cNvSpPr>
          <p:nvPr>
            <p:ph type="pic" idx="1"/>
          </p:nvPr>
        </p:nvSpPr>
        <p:spPr/>
      </p:sp>
      <p:sp>
        <p:nvSpPr>
          <p:cNvPr id="4" name="Текст 3"/>
          <p:cNvSpPr>
            <a:spLocks noGrp="1"/>
          </p:cNvSpPr>
          <p:nvPr>
            <p:ph type="body" sz="half" idx="2"/>
          </p:nvPr>
        </p:nvSpPr>
        <p:spPr/>
        <p:txBody>
          <a:bodyPr>
            <a:normAutofit/>
          </a:bodyPr>
          <a:lstStyle/>
          <a:p>
            <a:r>
              <a:rPr lang="uk-UA" sz="2800" dirty="0" smtClean="0">
                <a:solidFill>
                  <a:schemeClr val="tx1"/>
                </a:solidFill>
              </a:rPr>
              <a:t>ПЛАТОН  (427-327 до </a:t>
            </a:r>
            <a:r>
              <a:rPr lang="uk-UA" sz="2800" dirty="0" err="1" smtClean="0">
                <a:solidFill>
                  <a:schemeClr val="tx1"/>
                </a:solidFill>
              </a:rPr>
              <a:t>н.е</a:t>
            </a:r>
            <a:r>
              <a:rPr lang="uk-UA" sz="2800" dirty="0" smtClean="0">
                <a:solidFill>
                  <a:schemeClr val="tx1"/>
                </a:solidFill>
              </a:rPr>
              <a:t>)</a:t>
            </a:r>
            <a:endParaRPr lang="ru-RU" sz="2800" dirty="0">
              <a:solidFill>
                <a:schemeClr val="tx1"/>
              </a:solidFill>
            </a:endParaRPr>
          </a:p>
        </p:txBody>
      </p:sp>
      <p:pic>
        <p:nvPicPr>
          <p:cNvPr id="5" name="Picture 7" descr="Платон"/>
          <p:cNvPicPr>
            <a:picLocks noChangeAspect="1" noChangeArrowheads="1"/>
          </p:cNvPicPr>
          <p:nvPr/>
        </p:nvPicPr>
        <p:blipFill>
          <a:blip r:embed="rId2"/>
          <a:srcRect/>
          <a:stretch>
            <a:fillRect/>
          </a:stretch>
        </p:blipFill>
        <p:spPr>
          <a:xfrm>
            <a:off x="785786" y="785794"/>
            <a:ext cx="4500594" cy="3857652"/>
          </a:xfrm>
          <a:prstGeom prst="roundRect">
            <a:avLst>
              <a:gd name="adj" fmla="val 783"/>
            </a:avLst>
          </a:prstGeom>
          <a:solidFill>
            <a:schemeClr val="bg2"/>
          </a:solidFill>
          <a:ln w="127000">
            <a:noFill/>
            <a:miter lim="800000"/>
          </a:ln>
          <a:effectLst/>
        </p:spPr>
      </p:pic>
    </p:spTree>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2800" b="1" dirty="0" err="1" smtClean="0"/>
              <a:t>Арістотель</a:t>
            </a:r>
            <a:r>
              <a:rPr lang="uk-UA" sz="2800" dirty="0" smtClean="0"/>
              <a:t> виступив проти відірваності ідеального світу від матеріального.</a:t>
            </a:r>
            <a:r>
              <a:rPr lang="ru-RU" sz="2800" dirty="0" smtClean="0"/>
              <a:t> </a:t>
            </a:r>
            <a:r>
              <a:rPr lang="ru-RU" sz="2800" dirty="0" err="1" smtClean="0"/>
              <a:t>Арістотель</a:t>
            </a:r>
            <a:r>
              <a:rPr lang="ru-RU" sz="2800" dirty="0" smtClean="0"/>
              <a:t> </a:t>
            </a:r>
            <a:r>
              <a:rPr lang="ru-RU" sz="2800" dirty="0" err="1" smtClean="0"/>
              <a:t>піддає</a:t>
            </a:r>
            <a:r>
              <a:rPr lang="ru-RU" sz="2800" dirty="0" smtClean="0"/>
              <a:t> </a:t>
            </a:r>
            <a:r>
              <a:rPr lang="ru-RU" sz="2800" dirty="0" err="1" smtClean="0"/>
              <a:t>критиці</a:t>
            </a:r>
            <a:r>
              <a:rPr lang="ru-RU" sz="2800" dirty="0" smtClean="0"/>
              <a:t> </a:t>
            </a:r>
            <a:r>
              <a:rPr lang="ru-RU" sz="2800" dirty="0" err="1" smtClean="0"/>
              <a:t>вчення</a:t>
            </a:r>
            <a:r>
              <a:rPr lang="ru-RU" sz="2800" dirty="0" smtClean="0"/>
              <a:t> </a:t>
            </a:r>
            <a:r>
              <a:rPr lang="ru-RU" sz="2800" dirty="0" err="1" smtClean="0"/>
              <a:t>свого</a:t>
            </a:r>
            <a:r>
              <a:rPr lang="ru-RU" sz="2800" dirty="0" smtClean="0"/>
              <a:t> </a:t>
            </a:r>
            <a:r>
              <a:rPr lang="ru-RU" sz="2800" dirty="0" err="1" smtClean="0"/>
              <a:t>вчителя</a:t>
            </a:r>
            <a:r>
              <a:rPr lang="ru-RU" sz="2800" dirty="0" smtClean="0"/>
              <a:t> Платона.</a:t>
            </a:r>
            <a:endParaRPr lang="ru-RU" sz="2800" dirty="0"/>
          </a:p>
        </p:txBody>
      </p:sp>
      <p:sp>
        <p:nvSpPr>
          <p:cNvPr id="3" name="Содержимое 2"/>
          <p:cNvSpPr>
            <a:spLocks noGrp="1"/>
          </p:cNvSpPr>
          <p:nvPr>
            <p:ph idx="1"/>
          </p:nvPr>
        </p:nvSpPr>
        <p:spPr/>
        <p:txBody>
          <a:bodyPr>
            <a:normAutofit fontScale="85000" lnSpcReduction="20000"/>
          </a:bodyPr>
          <a:lstStyle/>
          <a:p>
            <a:r>
              <a:rPr lang="ru-RU" dirty="0" smtClean="0"/>
              <a:t>проголосив, </a:t>
            </a:r>
            <a:r>
              <a:rPr lang="ru-RU" dirty="0" err="1" smtClean="0"/>
              <a:t>що</a:t>
            </a:r>
            <a:r>
              <a:rPr lang="ru-RU" dirty="0" smtClean="0"/>
              <a:t> </a:t>
            </a:r>
            <a:r>
              <a:rPr lang="ru-RU" i="1" dirty="0" err="1" smtClean="0"/>
              <a:t>ідея</a:t>
            </a:r>
            <a:r>
              <a:rPr lang="ru-RU" i="1" dirty="0" smtClean="0"/>
              <a:t> та </a:t>
            </a:r>
            <a:r>
              <a:rPr lang="ru-RU" i="1" dirty="0" err="1" smtClean="0"/>
              <a:t>річ</a:t>
            </a:r>
            <a:r>
              <a:rPr lang="ru-RU" i="1" dirty="0" smtClean="0"/>
              <a:t> — </a:t>
            </a:r>
            <a:r>
              <a:rPr lang="ru-RU" i="1" dirty="0" err="1" smtClean="0"/>
              <a:t>це</a:t>
            </a:r>
            <a:r>
              <a:rPr lang="ru-RU" i="1" dirty="0" smtClean="0"/>
              <a:t> те ж </a:t>
            </a:r>
            <a:r>
              <a:rPr lang="ru-RU" i="1" dirty="0" err="1" smtClean="0"/>
              <a:t>саме</a:t>
            </a:r>
            <a:r>
              <a:rPr lang="ru-RU" dirty="0" smtClean="0"/>
              <a:t>, </a:t>
            </a:r>
            <a:r>
              <a:rPr lang="ru-RU" dirty="0" err="1" smtClean="0"/>
              <a:t>тільки</a:t>
            </a:r>
            <a:r>
              <a:rPr lang="ru-RU" dirty="0" smtClean="0"/>
              <a:t> </a:t>
            </a:r>
            <a:r>
              <a:rPr lang="ru-RU" dirty="0" err="1" smtClean="0"/>
              <a:t>річ</a:t>
            </a:r>
            <a:r>
              <a:rPr lang="ru-RU" dirty="0" smtClean="0"/>
              <a:t> </a:t>
            </a:r>
            <a:r>
              <a:rPr lang="ru-RU" dirty="0" err="1" smtClean="0"/>
              <a:t>існує</a:t>
            </a:r>
            <a:r>
              <a:rPr lang="ru-RU" dirty="0" smtClean="0"/>
              <a:t> у </a:t>
            </a:r>
            <a:r>
              <a:rPr lang="ru-RU" dirty="0" err="1" smtClean="0"/>
              <a:t>реальності</a:t>
            </a:r>
            <a:r>
              <a:rPr lang="ru-RU" dirty="0" smtClean="0"/>
              <a:t>, а </a:t>
            </a:r>
            <a:r>
              <a:rPr lang="ru-RU" dirty="0" err="1" smtClean="0"/>
              <a:t>ідея</a:t>
            </a:r>
            <a:r>
              <a:rPr lang="ru-RU" dirty="0" smtClean="0"/>
              <a:t> — у </a:t>
            </a:r>
            <a:r>
              <a:rPr lang="ru-RU" dirty="0" err="1" smtClean="0"/>
              <a:t>нашому</a:t>
            </a:r>
            <a:r>
              <a:rPr lang="ru-RU" dirty="0" smtClean="0"/>
              <a:t> </a:t>
            </a:r>
            <a:r>
              <a:rPr lang="ru-RU" dirty="0" err="1" smtClean="0"/>
              <a:t>пізнанні</a:t>
            </a:r>
            <a:r>
              <a:rPr lang="uk-UA" dirty="0" smtClean="0"/>
              <a:t>.</a:t>
            </a:r>
          </a:p>
          <a:p>
            <a:r>
              <a:rPr lang="ru-RU" dirty="0" smtClean="0"/>
              <a:t>За </a:t>
            </a:r>
            <a:r>
              <a:rPr lang="ru-RU" dirty="0" err="1" smtClean="0"/>
              <a:t>своєю</a:t>
            </a:r>
            <a:r>
              <a:rPr lang="ru-RU" dirty="0" smtClean="0"/>
              <a:t> </a:t>
            </a:r>
            <a:r>
              <a:rPr lang="ru-RU" dirty="0" err="1" smtClean="0"/>
              <a:t>будовою</a:t>
            </a:r>
            <a:r>
              <a:rPr lang="ru-RU" dirty="0" smtClean="0"/>
              <a:t> </a:t>
            </a:r>
            <a:r>
              <a:rPr lang="ru-RU" dirty="0" err="1" smtClean="0"/>
              <a:t>речі</a:t>
            </a:r>
            <a:r>
              <a:rPr lang="ru-RU" dirty="0" smtClean="0"/>
              <a:t> </a:t>
            </a:r>
            <a:r>
              <a:rPr lang="ru-RU" dirty="0" err="1" smtClean="0"/>
              <a:t>складаються</a:t>
            </a:r>
            <a:r>
              <a:rPr lang="ru-RU" dirty="0" smtClean="0"/>
              <a:t> </a:t>
            </a:r>
            <a:r>
              <a:rPr lang="ru-RU" dirty="0" err="1" smtClean="0"/>
              <a:t>з</a:t>
            </a:r>
            <a:r>
              <a:rPr lang="ru-RU" dirty="0" smtClean="0"/>
              <a:t> </a:t>
            </a:r>
            <a:r>
              <a:rPr lang="ru-RU" i="1" dirty="0" err="1" smtClean="0"/>
              <a:t>матерії</a:t>
            </a:r>
            <a:r>
              <a:rPr lang="ru-RU" i="1" dirty="0" smtClean="0"/>
              <a:t> </a:t>
            </a:r>
            <a:r>
              <a:rPr lang="ru-RU" i="1" dirty="0" err="1" smtClean="0"/>
              <a:t>і</a:t>
            </a:r>
            <a:r>
              <a:rPr lang="ru-RU" i="1" dirty="0" smtClean="0"/>
              <a:t> </a:t>
            </a:r>
            <a:r>
              <a:rPr lang="ru-RU" i="1" dirty="0" err="1" smtClean="0"/>
              <a:t>форми</a:t>
            </a:r>
            <a:r>
              <a:rPr lang="ru-RU" dirty="0" smtClean="0"/>
              <a:t>. </a:t>
            </a:r>
          </a:p>
          <a:p>
            <a:r>
              <a:rPr lang="uk-UA" dirty="0" smtClean="0"/>
              <a:t>Форма, за </a:t>
            </a:r>
            <a:r>
              <a:rPr lang="ru-RU" dirty="0" err="1" smtClean="0"/>
              <a:t>Арістотелем</a:t>
            </a:r>
            <a:r>
              <a:rPr lang="ru-RU" dirty="0" smtClean="0"/>
              <a:t>, </a:t>
            </a:r>
            <a:r>
              <a:rPr lang="ru-RU" dirty="0" err="1" smtClean="0"/>
              <a:t>є</a:t>
            </a:r>
            <a:r>
              <a:rPr lang="ru-RU" dirty="0" smtClean="0"/>
              <a:t> </a:t>
            </a:r>
            <a:r>
              <a:rPr lang="ru-RU" dirty="0" err="1" smtClean="0"/>
              <a:t>активний</a:t>
            </a:r>
            <a:r>
              <a:rPr lang="ru-RU" dirty="0" smtClean="0"/>
              <a:t> початок, </a:t>
            </a:r>
            <a:r>
              <a:rPr lang="ru-RU" dirty="0" err="1" smtClean="0"/>
              <a:t>тоді</a:t>
            </a:r>
            <a:r>
              <a:rPr lang="ru-RU" dirty="0" smtClean="0"/>
              <a:t> як </a:t>
            </a:r>
            <a:r>
              <a:rPr lang="ru-RU" dirty="0" err="1" smtClean="0"/>
              <a:t>матерія</a:t>
            </a:r>
            <a:r>
              <a:rPr lang="ru-RU" dirty="0" smtClean="0"/>
              <a:t> - </a:t>
            </a:r>
            <a:r>
              <a:rPr lang="ru-RU" dirty="0" err="1" smtClean="0"/>
              <a:t>пасивна</a:t>
            </a:r>
            <a:r>
              <a:rPr lang="ru-RU" dirty="0" smtClean="0"/>
              <a:t>.</a:t>
            </a:r>
          </a:p>
          <a:p>
            <a:pPr algn="just"/>
            <a:r>
              <a:rPr lang="uk-UA" dirty="0" err="1" smtClean="0"/>
              <a:t>Арістотель</a:t>
            </a:r>
            <a:r>
              <a:rPr lang="uk-UA" dirty="0" smtClean="0"/>
              <a:t> розробив в</a:t>
            </a:r>
            <a:r>
              <a:rPr lang="ru-RU" dirty="0" err="1" smtClean="0"/>
              <a:t>чення</a:t>
            </a:r>
            <a:r>
              <a:rPr lang="ru-RU" dirty="0" smtClean="0"/>
              <a:t> про </a:t>
            </a:r>
            <a:r>
              <a:rPr lang="ru-RU" dirty="0" err="1" smtClean="0"/>
              <a:t>пізнання</a:t>
            </a:r>
            <a:r>
              <a:rPr lang="ru-RU" dirty="0" smtClean="0"/>
              <a:t>. Знати, за </a:t>
            </a:r>
            <a:r>
              <a:rPr lang="ru-RU" dirty="0" err="1" smtClean="0"/>
              <a:t>Арістотелем</a:t>
            </a:r>
            <a:r>
              <a:rPr lang="ru-RU" dirty="0" smtClean="0"/>
              <a:t>, - значить знати </a:t>
            </a:r>
            <a:r>
              <a:rPr lang="ru-RU" dirty="0" err="1" smtClean="0"/>
              <a:t>загальне</a:t>
            </a:r>
            <a:r>
              <a:rPr lang="ru-RU" dirty="0" smtClean="0"/>
              <a:t>, </a:t>
            </a:r>
            <a:r>
              <a:rPr lang="ru-RU" dirty="0" err="1" smtClean="0"/>
              <a:t>бо</a:t>
            </a:r>
            <a:r>
              <a:rPr lang="ru-RU" dirty="0" smtClean="0"/>
              <a:t> </a:t>
            </a:r>
            <a:r>
              <a:rPr lang="ru-RU" dirty="0" err="1" smtClean="0"/>
              <a:t>воно</a:t>
            </a:r>
            <a:r>
              <a:rPr lang="ru-RU" dirty="0" smtClean="0"/>
              <a:t> </a:t>
            </a:r>
            <a:r>
              <a:rPr lang="ru-RU" dirty="0" err="1" smtClean="0"/>
              <a:t>є</a:t>
            </a:r>
            <a:r>
              <a:rPr lang="ru-RU" dirty="0" smtClean="0"/>
              <a:t> </a:t>
            </a:r>
            <a:r>
              <a:rPr lang="ru-RU" dirty="0" err="1" smtClean="0"/>
              <a:t>першопочатком</a:t>
            </a:r>
            <a:r>
              <a:rPr lang="ru-RU" dirty="0" smtClean="0"/>
              <a:t> за </a:t>
            </a:r>
            <a:r>
              <a:rPr lang="ru-RU" dirty="0" err="1" smtClean="0"/>
              <a:t>своїм</a:t>
            </a:r>
            <a:r>
              <a:rPr lang="ru-RU" dirty="0" smtClean="0"/>
              <a:t> </a:t>
            </a:r>
            <a:r>
              <a:rPr lang="ru-RU" dirty="0" err="1" smtClean="0"/>
              <a:t>буттям</a:t>
            </a:r>
            <a:r>
              <a:rPr lang="ru-RU" dirty="0" smtClean="0"/>
              <a:t>. </a:t>
            </a:r>
          </a:p>
          <a:p>
            <a:pPr algn="just"/>
            <a:r>
              <a:rPr lang="ru-RU" dirty="0" smtClean="0"/>
              <a:t>Створив науку про </a:t>
            </a:r>
            <a:r>
              <a:rPr lang="ru-RU" dirty="0" err="1" smtClean="0"/>
              <a:t>закони</a:t>
            </a:r>
            <a:r>
              <a:rPr lang="ru-RU" dirty="0" smtClean="0"/>
              <a:t> та </a:t>
            </a:r>
            <a:r>
              <a:rPr lang="ru-RU" dirty="0" err="1" smtClean="0"/>
              <a:t>форми</a:t>
            </a:r>
            <a:r>
              <a:rPr lang="ru-RU" dirty="0" smtClean="0"/>
              <a:t> правильного </a:t>
            </a:r>
            <a:r>
              <a:rPr lang="ru-RU" dirty="0" err="1" smtClean="0"/>
              <a:t>мислення</a:t>
            </a:r>
            <a:r>
              <a:rPr lang="ru-RU" dirty="0" smtClean="0"/>
              <a:t>, назвавши </a:t>
            </a:r>
            <a:r>
              <a:rPr lang="ru-RU" dirty="0" err="1" smtClean="0"/>
              <a:t>її</a:t>
            </a:r>
            <a:r>
              <a:rPr lang="ru-RU" dirty="0" smtClean="0"/>
              <a:t> </a:t>
            </a:r>
            <a:r>
              <a:rPr lang="ru-RU" i="1" dirty="0" err="1" smtClean="0"/>
              <a:t>логікою</a:t>
            </a:r>
            <a:r>
              <a:rPr lang="ru-RU" i="1" dirty="0" smtClean="0"/>
              <a:t>. </a:t>
            </a:r>
            <a:endParaRPr lang="ru-RU" dirty="0"/>
          </a:p>
        </p:txBody>
      </p:sp>
    </p:spTree>
  </p:cSld>
  <p:clrMapOvr>
    <a:masterClrMapping/>
  </p:clrMapOvr>
  <p:transition>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Висновки</a:t>
            </a:r>
            <a:endParaRPr lang="ru-RU" dirty="0"/>
          </a:p>
        </p:txBody>
      </p:sp>
      <p:sp>
        <p:nvSpPr>
          <p:cNvPr id="3" name="Содержимое 2"/>
          <p:cNvSpPr>
            <a:spLocks noGrp="1"/>
          </p:cNvSpPr>
          <p:nvPr>
            <p:ph idx="1"/>
          </p:nvPr>
        </p:nvSpPr>
        <p:spPr/>
        <p:txBody>
          <a:bodyPr>
            <a:normAutofit fontScale="92500" lnSpcReduction="10000"/>
          </a:bodyPr>
          <a:lstStyle/>
          <a:p>
            <a:pPr algn="just"/>
            <a:r>
              <a:rPr lang="uk-UA" dirty="0" smtClean="0"/>
              <a:t>для більшості філософів класичного періоду характерне дуалістичне протиставлення двох початків: </a:t>
            </a:r>
          </a:p>
          <a:p>
            <a:r>
              <a:rPr lang="uk-UA" dirty="0" smtClean="0"/>
              <a:t>буття і небуття у </a:t>
            </a:r>
            <a:r>
              <a:rPr lang="uk-UA" dirty="0" err="1" smtClean="0"/>
              <a:t>Парменіда</a:t>
            </a:r>
            <a:r>
              <a:rPr lang="uk-UA" dirty="0" smtClean="0"/>
              <a:t>, </a:t>
            </a:r>
          </a:p>
          <a:p>
            <a:r>
              <a:rPr lang="uk-UA" dirty="0" smtClean="0"/>
              <a:t>і пустоти - у </a:t>
            </a:r>
            <a:r>
              <a:rPr lang="uk-UA" dirty="0" err="1" smtClean="0"/>
              <a:t>Демокріта</a:t>
            </a:r>
            <a:r>
              <a:rPr lang="uk-UA" dirty="0" smtClean="0"/>
              <a:t>, </a:t>
            </a:r>
          </a:p>
          <a:p>
            <a:r>
              <a:rPr lang="uk-UA" dirty="0" smtClean="0"/>
              <a:t>ідеї і матерії -у Платона, </a:t>
            </a:r>
          </a:p>
          <a:p>
            <a:r>
              <a:rPr lang="uk-UA" dirty="0" smtClean="0"/>
              <a:t>форми і матерії – у </a:t>
            </a:r>
            <a:r>
              <a:rPr lang="uk-UA" dirty="0" err="1" smtClean="0"/>
              <a:t>Арістотеля</a:t>
            </a:r>
            <a:r>
              <a:rPr lang="uk-UA" dirty="0" smtClean="0"/>
              <a:t>. </a:t>
            </a:r>
          </a:p>
          <a:p>
            <a:pPr algn="just"/>
            <a:r>
              <a:rPr lang="ru-RU" dirty="0" smtClean="0"/>
              <a:t>За </a:t>
            </a:r>
            <a:r>
              <a:rPr lang="ru-RU" dirty="0" err="1" smtClean="0"/>
              <a:t>допомогою</a:t>
            </a:r>
            <a:r>
              <a:rPr lang="ru-RU" dirty="0" smtClean="0"/>
              <a:t> </a:t>
            </a:r>
            <a:r>
              <a:rPr lang="ru-RU" dirty="0" err="1" smtClean="0"/>
              <a:t>цих</a:t>
            </a:r>
            <a:r>
              <a:rPr lang="ru-RU" dirty="0" smtClean="0"/>
              <a:t> </a:t>
            </a:r>
            <a:r>
              <a:rPr lang="ru-RU" dirty="0" err="1" smtClean="0"/>
              <a:t>двох</a:t>
            </a:r>
            <a:r>
              <a:rPr lang="ru-RU" dirty="0" smtClean="0"/>
              <a:t> </a:t>
            </a:r>
            <a:r>
              <a:rPr lang="ru-RU" dirty="0" err="1" smtClean="0"/>
              <a:t>початків</a:t>
            </a:r>
            <a:r>
              <a:rPr lang="ru-RU" dirty="0" smtClean="0"/>
              <a:t> </a:t>
            </a:r>
            <a:r>
              <a:rPr lang="ru-RU" dirty="0" err="1" smtClean="0"/>
              <a:t>філософії</a:t>
            </a:r>
            <a:r>
              <a:rPr lang="ru-RU" dirty="0" smtClean="0"/>
              <a:t> </a:t>
            </a:r>
            <a:r>
              <a:rPr lang="ru-RU" dirty="0" err="1" smtClean="0"/>
              <a:t>намагались</a:t>
            </a:r>
            <a:r>
              <a:rPr lang="ru-RU" dirty="0" smtClean="0"/>
              <a:t> </a:t>
            </a:r>
            <a:r>
              <a:rPr lang="ru-RU" dirty="0" err="1" smtClean="0"/>
              <a:t>пояснити</a:t>
            </a:r>
            <a:r>
              <a:rPr lang="ru-RU" dirty="0" smtClean="0"/>
              <a:t> </a:t>
            </a:r>
            <a:r>
              <a:rPr lang="ru-RU" dirty="0" err="1" smtClean="0"/>
              <a:t>буття</a:t>
            </a:r>
            <a:r>
              <a:rPr lang="ru-RU" dirty="0" smtClean="0"/>
              <a:t> </a:t>
            </a:r>
            <a:r>
              <a:rPr lang="ru-RU" dirty="0" err="1" smtClean="0"/>
              <a:t>світу</a:t>
            </a:r>
            <a:r>
              <a:rPr lang="ru-RU" dirty="0" smtClean="0"/>
              <a:t> та </a:t>
            </a:r>
            <a:r>
              <a:rPr lang="ru-RU" dirty="0" err="1" smtClean="0"/>
              <a:t>людини</a:t>
            </a:r>
            <a:r>
              <a:rPr lang="ru-RU" dirty="0" smtClean="0"/>
              <a:t>.</a:t>
            </a:r>
          </a:p>
          <a:p>
            <a:endParaRPr lang="ru-RU" dirty="0"/>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solidFill>
            <a:schemeClr val="accent2">
              <a:lumMod val="20000"/>
              <a:lumOff val="80000"/>
            </a:schemeClr>
          </a:solidFill>
        </p:spPr>
        <p:txBody>
          <a:bodyPr/>
          <a:lstStyle/>
          <a:p>
            <a:r>
              <a:rPr lang="uk-UA" dirty="0" smtClean="0"/>
              <a:t>Тема 2 </a:t>
            </a:r>
            <a:r>
              <a:rPr lang="uk-UA" dirty="0" err="1" smtClean="0"/>
              <a:t>“Антична</a:t>
            </a:r>
            <a:r>
              <a:rPr lang="uk-UA" dirty="0" smtClean="0"/>
              <a:t> </a:t>
            </a:r>
            <a:r>
              <a:rPr lang="uk-UA" dirty="0" err="1" smtClean="0"/>
              <a:t>філософія”</a:t>
            </a:r>
            <a:endParaRPr lang="ru-RU" dirty="0"/>
          </a:p>
        </p:txBody>
      </p:sp>
      <p:sp>
        <p:nvSpPr>
          <p:cNvPr id="3" name="Подзаголовок 2"/>
          <p:cNvSpPr>
            <a:spLocks noGrp="1"/>
          </p:cNvSpPr>
          <p:nvPr>
            <p:ph type="subTitle" idx="1"/>
          </p:nvPr>
        </p:nvSpPr>
        <p:spPr>
          <a:xfrm>
            <a:off x="1432560" y="1850064"/>
            <a:ext cx="7406640" cy="4507894"/>
          </a:xfrm>
        </p:spPr>
        <p:txBody>
          <a:bodyPr>
            <a:normAutofit/>
          </a:bodyPr>
          <a:lstStyle/>
          <a:p>
            <a:pPr algn="ctr"/>
            <a:r>
              <a:rPr lang="uk-UA" sz="3200" dirty="0" smtClean="0">
                <a:solidFill>
                  <a:schemeClr val="tx1"/>
                </a:solidFill>
                <a:latin typeface="Times New Roman" pitchFamily="18" charset="0"/>
                <a:cs typeface="Times New Roman" pitchFamily="18" charset="0"/>
              </a:rPr>
              <a:t>План:</a:t>
            </a:r>
          </a:p>
          <a:p>
            <a:pPr marL="0" algn="just">
              <a:spcBef>
                <a:spcPts val="0"/>
              </a:spcBef>
              <a:spcAft>
                <a:spcPts val="600"/>
              </a:spcAft>
            </a:pPr>
            <a:r>
              <a:rPr lang="ru-RU" dirty="0" smtClean="0">
                <a:solidFill>
                  <a:schemeClr val="tx1"/>
                </a:solidFill>
                <a:latin typeface="Times New Roman" pitchFamily="18" charset="0"/>
                <a:cs typeface="Times New Roman" pitchFamily="18" charset="0"/>
              </a:rPr>
              <a:t>1. </a:t>
            </a:r>
            <a:r>
              <a:rPr lang="ru-RU" dirty="0" err="1" smtClean="0">
                <a:solidFill>
                  <a:schemeClr val="tx1"/>
                </a:solidFill>
                <a:latin typeface="Times New Roman" pitchFamily="18" charset="0"/>
                <a:cs typeface="Times New Roman" pitchFamily="18" charset="0"/>
              </a:rPr>
              <a:t>Умови</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виникнення</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особливості</a:t>
            </a:r>
            <a:r>
              <a:rPr lang="ru-RU" dirty="0" smtClean="0">
                <a:solidFill>
                  <a:schemeClr val="tx1"/>
                </a:solidFill>
                <a:latin typeface="Times New Roman" pitchFamily="18" charset="0"/>
                <a:cs typeface="Times New Roman" pitchFamily="18" charset="0"/>
              </a:rPr>
              <a:t> та </a:t>
            </a:r>
            <a:r>
              <a:rPr lang="ru-RU" dirty="0" err="1" smtClean="0">
                <a:solidFill>
                  <a:schemeClr val="tx1"/>
                </a:solidFill>
                <a:latin typeface="Times New Roman" pitchFamily="18" charset="0"/>
                <a:cs typeface="Times New Roman" pitchFamily="18" charset="0"/>
              </a:rPr>
              <a:t>етапи</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розвитку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античної</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філософії</a:t>
            </a:r>
            <a:r>
              <a:rPr lang="ru-RU" dirty="0" smtClean="0">
                <a:solidFill>
                  <a:schemeClr val="tx1"/>
                </a:solidFill>
                <a:latin typeface="Times New Roman" pitchFamily="18" charset="0"/>
                <a:cs typeface="Times New Roman" pitchFamily="18" charset="0"/>
              </a:rPr>
              <a:t>.</a:t>
            </a:r>
          </a:p>
          <a:p>
            <a:pPr marL="0" algn="just">
              <a:spcBef>
                <a:spcPts val="0"/>
              </a:spcBef>
              <a:spcAft>
                <a:spcPts val="600"/>
              </a:spcAft>
            </a:pPr>
            <a:r>
              <a:rPr lang="ru-RU" dirty="0" smtClean="0">
                <a:solidFill>
                  <a:schemeClr val="tx1"/>
                </a:solidFill>
                <a:latin typeface="Times New Roman" pitchFamily="18" charset="0"/>
                <a:cs typeface="Times New Roman" pitchFamily="18" charset="0"/>
              </a:rPr>
              <a:t>2. </a:t>
            </a:r>
            <a:r>
              <a:rPr lang="ru-RU" dirty="0" err="1" smtClean="0">
                <a:solidFill>
                  <a:schemeClr val="tx1"/>
                </a:solidFill>
                <a:latin typeface="Times New Roman" pitchFamily="18" charset="0"/>
                <a:cs typeface="Times New Roman" pitchFamily="18" charset="0"/>
              </a:rPr>
              <a:t>Розвиток</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ідей</a:t>
            </a:r>
            <a:r>
              <a:rPr lang="ru-RU" dirty="0" smtClean="0">
                <a:solidFill>
                  <a:schemeClr val="tx1"/>
                </a:solidFill>
                <a:latin typeface="Times New Roman" pitchFamily="18" charset="0"/>
                <a:cs typeface="Times New Roman" pitchFamily="18" charset="0"/>
              </a:rPr>
              <a:t> у </a:t>
            </a:r>
            <a:r>
              <a:rPr lang="ru-RU" dirty="0" err="1" smtClean="0">
                <a:solidFill>
                  <a:schemeClr val="tx1"/>
                </a:solidFill>
                <a:latin typeface="Times New Roman" pitchFamily="18" charset="0"/>
                <a:cs typeface="Times New Roman" pitchFamily="18" charset="0"/>
              </a:rPr>
              <a:t>натурфілософських</a:t>
            </a:r>
            <a:r>
              <a:rPr lang="ru-RU" dirty="0" smtClean="0">
                <a:solidFill>
                  <a:schemeClr val="tx1"/>
                </a:solidFill>
                <a:latin typeface="Times New Roman" pitchFamily="18" charset="0"/>
                <a:cs typeface="Times New Roman" pitchFamily="18" charset="0"/>
              </a:rPr>
              <a:t> школах </a:t>
            </a:r>
            <a:r>
              <a:rPr lang="ru-RU" dirty="0" err="1" smtClean="0">
                <a:solidFill>
                  <a:schemeClr val="tx1"/>
                </a:solidFill>
                <a:latin typeface="Times New Roman" pitchFamily="18" charset="0"/>
                <a:cs typeface="Times New Roman" pitchFamily="18" charset="0"/>
              </a:rPr>
              <a:t>Стародавньої</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Греції</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мілетська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піфагорійська</a:t>
            </a:r>
            <a:r>
              <a:rPr lang="ru-RU" dirty="0" smtClean="0">
                <a:solidFill>
                  <a:schemeClr val="tx1"/>
                </a:solidFill>
                <a:latin typeface="Times New Roman" pitchFamily="18" charset="0"/>
                <a:cs typeface="Times New Roman" pitchFamily="18" charset="0"/>
              </a:rPr>
              <a:t> школа, </a:t>
            </a:r>
            <a:r>
              <a:rPr lang="ru-RU" dirty="0" err="1" smtClean="0">
                <a:solidFill>
                  <a:schemeClr val="tx1"/>
                </a:solidFill>
                <a:latin typeface="Times New Roman" pitchFamily="18" charset="0"/>
                <a:cs typeface="Times New Roman" pitchFamily="18" charset="0"/>
              </a:rPr>
              <a:t>Геракліт</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елеати</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античний</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атомізм</a:t>
            </a:r>
            <a:r>
              <a:rPr lang="ru-RU" dirty="0" smtClean="0">
                <a:solidFill>
                  <a:schemeClr val="tx1"/>
                </a:solidFill>
                <a:latin typeface="Times New Roman" pitchFamily="18" charset="0"/>
                <a:cs typeface="Times New Roman" pitchFamily="18" charset="0"/>
              </a:rPr>
              <a:t>).</a:t>
            </a:r>
          </a:p>
          <a:p>
            <a:pPr marL="0" algn="just">
              <a:spcBef>
                <a:spcPts val="0"/>
              </a:spcBef>
              <a:spcAft>
                <a:spcPts val="600"/>
              </a:spcAft>
            </a:pPr>
            <a:r>
              <a:rPr lang="ru-RU" dirty="0" smtClean="0">
                <a:solidFill>
                  <a:schemeClr val="tx1"/>
                </a:solidFill>
                <a:latin typeface="Times New Roman" pitchFamily="18" charset="0"/>
                <a:cs typeface="Times New Roman" pitchFamily="18" charset="0"/>
              </a:rPr>
              <a:t>3. </a:t>
            </a:r>
            <a:r>
              <a:rPr lang="ru-RU" dirty="0" err="1" smtClean="0">
                <a:solidFill>
                  <a:schemeClr val="tx1"/>
                </a:solidFill>
                <a:latin typeface="Times New Roman" pitchFamily="18" charset="0"/>
                <a:cs typeface="Times New Roman" pitchFamily="18" charset="0"/>
              </a:rPr>
              <a:t>Філософські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ідеї</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періоду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високої</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класики</a:t>
            </a:r>
            <a:r>
              <a:rPr lang="ru-RU" dirty="0" smtClean="0">
                <a:solidFill>
                  <a:schemeClr val="tx1"/>
                </a:solidFill>
                <a:latin typeface="Times New Roman" pitchFamily="18" charset="0"/>
                <a:cs typeface="Times New Roman" pitchFamily="18" charset="0"/>
              </a:rPr>
              <a:t>».</a:t>
            </a:r>
          </a:p>
          <a:p>
            <a:pPr marL="0" algn="just">
              <a:spcBef>
                <a:spcPts val="0"/>
              </a:spcBef>
              <a:spcAft>
                <a:spcPts val="600"/>
              </a:spcAft>
            </a:pPr>
            <a:r>
              <a:rPr lang="ru-RU" dirty="0" smtClean="0">
                <a:solidFill>
                  <a:schemeClr val="tx1"/>
                </a:solidFill>
                <a:latin typeface="Times New Roman" pitchFamily="18" charset="0"/>
                <a:cs typeface="Times New Roman" pitchFamily="18" charset="0"/>
              </a:rPr>
              <a:t>4. </a:t>
            </a:r>
            <a:r>
              <a:rPr lang="ru-RU" dirty="0" err="1" smtClean="0">
                <a:solidFill>
                  <a:schemeClr val="tx1"/>
                </a:solidFill>
                <a:latin typeface="Times New Roman" pitchFamily="18" charset="0"/>
                <a:cs typeface="Times New Roman" pitchFamily="18" charset="0"/>
              </a:rPr>
              <a:t>Ідеї</a:t>
            </a:r>
            <a:r>
              <a:rPr lang="ru-RU" dirty="0" smtClean="0">
                <a:solidFill>
                  <a:schemeClr val="tx1"/>
                </a:solidFill>
                <a:latin typeface="Times New Roman" pitchFamily="18" charset="0"/>
                <a:cs typeface="Times New Roman" pitchFamily="18" charset="0"/>
              </a:rPr>
              <a:t> та </a:t>
            </a:r>
            <a:r>
              <a:rPr lang="ru-RU" dirty="0" err="1" smtClean="0">
                <a:solidFill>
                  <a:schemeClr val="tx1"/>
                </a:solidFill>
                <a:latin typeface="Times New Roman" pitchFamily="18" charset="0"/>
                <a:cs typeface="Times New Roman" pitchFamily="18" charset="0"/>
              </a:rPr>
              <a:t>школи</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завершального</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етапу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розвитку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античної</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філософії</a:t>
            </a:r>
            <a:r>
              <a:rPr lang="ru-RU" dirty="0" smtClean="0">
                <a:solidFill>
                  <a:schemeClr val="tx1"/>
                </a:solidFill>
                <a:latin typeface="Times New Roman" pitchFamily="18" charset="0"/>
                <a:cs typeface="Times New Roman" pitchFamily="18" charset="0"/>
              </a:rPr>
              <a:t>. </a:t>
            </a:r>
          </a:p>
          <a:p>
            <a:pPr algn="just"/>
            <a:endParaRPr lang="ru-RU" dirty="0"/>
          </a:p>
        </p:txBody>
      </p:sp>
    </p:spTree>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ru-RU" sz="3600" b="1" dirty="0" err="1" smtClean="0"/>
              <a:t>Ідеї</a:t>
            </a:r>
            <a:r>
              <a:rPr lang="ru-RU" sz="3600" b="1" dirty="0" smtClean="0"/>
              <a:t> та </a:t>
            </a:r>
            <a:r>
              <a:rPr lang="ru-RU" sz="3600" b="1" dirty="0" err="1" smtClean="0"/>
              <a:t>школи</a:t>
            </a:r>
            <a:r>
              <a:rPr lang="ru-RU" sz="3600" b="1" dirty="0" smtClean="0"/>
              <a:t> </a:t>
            </a:r>
            <a:r>
              <a:rPr lang="ru-RU" sz="3600" b="1" dirty="0" err="1" smtClean="0"/>
              <a:t>завершального</a:t>
            </a:r>
            <a:r>
              <a:rPr lang="ru-RU" sz="3600" b="1" dirty="0" smtClean="0"/>
              <a:t> </a:t>
            </a:r>
            <a:r>
              <a:rPr lang="ru-RU" sz="3600" b="1" dirty="0" err="1" smtClean="0"/>
              <a:t>етапу</a:t>
            </a:r>
            <a:r>
              <a:rPr lang="ru-RU" sz="3600" b="1" dirty="0" smtClean="0"/>
              <a:t> </a:t>
            </a:r>
            <a:r>
              <a:rPr lang="ru-RU" sz="3600" b="1" dirty="0" err="1" smtClean="0"/>
              <a:t>розвитку</a:t>
            </a:r>
            <a:r>
              <a:rPr lang="ru-RU" sz="3600" b="1" dirty="0" smtClean="0"/>
              <a:t> </a:t>
            </a:r>
            <a:r>
              <a:rPr lang="ru-RU" sz="3600" b="1" dirty="0" err="1" smtClean="0"/>
              <a:t>античної</a:t>
            </a:r>
            <a:r>
              <a:rPr lang="ru-RU" sz="3600" b="1" dirty="0" smtClean="0"/>
              <a:t> </a:t>
            </a:r>
            <a:r>
              <a:rPr lang="ru-RU" sz="3600" b="1" dirty="0" err="1" smtClean="0"/>
              <a:t>філософії</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70000" lnSpcReduction="20000"/>
          </a:bodyPr>
          <a:lstStyle/>
          <a:p>
            <a:pPr algn="just"/>
            <a:r>
              <a:rPr lang="uk-UA" dirty="0" smtClean="0"/>
              <a:t>Цей етап розпочинається з кінця І</a:t>
            </a:r>
            <a:r>
              <a:rPr lang="ru-RU" dirty="0" smtClean="0"/>
              <a:t>V</a:t>
            </a:r>
            <a:r>
              <a:rPr lang="uk-UA" dirty="0" smtClean="0"/>
              <a:t> ст. до н.е. і закінчується у</a:t>
            </a:r>
            <a:r>
              <a:rPr lang="ru-RU" dirty="0" smtClean="0"/>
              <a:t>V</a:t>
            </a:r>
            <a:r>
              <a:rPr lang="uk-UA" dirty="0" err="1" smtClean="0"/>
              <a:t>Іст</a:t>
            </a:r>
            <a:r>
              <a:rPr lang="uk-UA" dirty="0" smtClean="0"/>
              <a:t>. н.е. Цей період охоплює близько восьми століть. </a:t>
            </a:r>
            <a:r>
              <a:rPr lang="uk-UA" dirty="0" err="1" smtClean="0"/>
              <a:t>Філо</a:t>
            </a:r>
            <a:r>
              <a:rPr lang="ru-RU" dirty="0" err="1" smtClean="0"/>
              <a:t>софія</a:t>
            </a:r>
            <a:r>
              <a:rPr lang="ru-RU" dirty="0" smtClean="0"/>
              <a:t> </a:t>
            </a:r>
            <a:r>
              <a:rPr lang="ru-RU" dirty="0" err="1" smtClean="0"/>
              <a:t>цього</a:t>
            </a:r>
            <a:r>
              <a:rPr lang="ru-RU" dirty="0" smtClean="0"/>
              <a:t> </a:t>
            </a:r>
            <a:r>
              <a:rPr lang="ru-RU" dirty="0" err="1" smtClean="0"/>
              <a:t>періоду</a:t>
            </a:r>
            <a:r>
              <a:rPr lang="ru-RU" dirty="0" smtClean="0"/>
              <a:t> </a:t>
            </a:r>
            <a:r>
              <a:rPr lang="ru-RU" dirty="0" err="1" smtClean="0"/>
              <a:t>існує</a:t>
            </a:r>
            <a:r>
              <a:rPr lang="ru-RU" dirty="0" smtClean="0"/>
              <a:t> у </a:t>
            </a:r>
            <a:r>
              <a:rPr lang="ru-RU" dirty="0" err="1" smtClean="0"/>
              <a:t>вигляді</a:t>
            </a:r>
            <a:r>
              <a:rPr lang="ru-RU" dirty="0" smtClean="0"/>
              <a:t> </a:t>
            </a:r>
            <a:r>
              <a:rPr lang="ru-RU" dirty="0" err="1" smtClean="0"/>
              <a:t>декількох</a:t>
            </a:r>
            <a:r>
              <a:rPr lang="ru-RU" dirty="0" smtClean="0"/>
              <a:t> </a:t>
            </a:r>
            <a:r>
              <a:rPr lang="ru-RU" dirty="0" err="1" smtClean="0"/>
              <a:t>основних</a:t>
            </a:r>
            <a:r>
              <a:rPr lang="ru-RU" dirty="0" smtClean="0"/>
              <a:t> </a:t>
            </a:r>
            <a:r>
              <a:rPr lang="ru-RU" dirty="0" err="1" smtClean="0"/>
              <a:t>напрямків</a:t>
            </a:r>
            <a:r>
              <a:rPr lang="ru-RU" dirty="0" smtClean="0"/>
              <a:t>:</a:t>
            </a:r>
          </a:p>
          <a:p>
            <a:pPr algn="just"/>
            <a:r>
              <a:rPr lang="ru-RU" dirty="0" smtClean="0"/>
              <a:t> </a:t>
            </a:r>
            <a:r>
              <a:rPr lang="ru-RU" dirty="0" err="1" smtClean="0"/>
              <a:t>епікуреїзм</a:t>
            </a:r>
            <a:r>
              <a:rPr lang="ru-RU" dirty="0" smtClean="0"/>
              <a:t> /</a:t>
            </a:r>
            <a:r>
              <a:rPr lang="ru-RU" dirty="0" err="1" smtClean="0"/>
              <a:t>засновник</a:t>
            </a:r>
            <a:r>
              <a:rPr lang="ru-RU" dirty="0" smtClean="0"/>
              <a:t> </a:t>
            </a:r>
            <a:r>
              <a:rPr lang="ru-RU" dirty="0" err="1" smtClean="0"/>
              <a:t>Епікур</a:t>
            </a:r>
            <a:r>
              <a:rPr lang="ru-RU" dirty="0" smtClean="0"/>
              <a:t>/, </a:t>
            </a:r>
          </a:p>
          <a:p>
            <a:pPr algn="just"/>
            <a:r>
              <a:rPr lang="ru-RU" dirty="0" smtClean="0"/>
              <a:t>скептицизм /</a:t>
            </a:r>
            <a:r>
              <a:rPr lang="ru-RU" dirty="0" err="1" smtClean="0"/>
              <a:t>Піррон</a:t>
            </a:r>
            <a:r>
              <a:rPr lang="ru-RU" dirty="0" smtClean="0"/>
              <a:t>/, </a:t>
            </a:r>
          </a:p>
          <a:p>
            <a:pPr algn="just"/>
            <a:r>
              <a:rPr lang="ru-RU" dirty="0" err="1" smtClean="0"/>
              <a:t>стоїцизм</a:t>
            </a:r>
            <a:r>
              <a:rPr lang="ru-RU" dirty="0" smtClean="0"/>
              <a:t> /Зенон </a:t>
            </a:r>
            <a:r>
              <a:rPr lang="ru-RU" dirty="0" err="1" smtClean="0"/>
              <a:t>із</a:t>
            </a:r>
            <a:r>
              <a:rPr lang="ru-RU" dirty="0" smtClean="0"/>
              <a:t> </a:t>
            </a:r>
            <a:r>
              <a:rPr lang="ru-RU" dirty="0" err="1" smtClean="0"/>
              <a:t>Кітіону</a:t>
            </a:r>
            <a:r>
              <a:rPr lang="ru-RU" dirty="0" smtClean="0"/>
              <a:t>/,</a:t>
            </a:r>
          </a:p>
          <a:p>
            <a:pPr algn="just"/>
            <a:r>
              <a:rPr lang="uk-UA" dirty="0" smtClean="0"/>
              <a:t>неоплатонізм /</a:t>
            </a:r>
            <a:r>
              <a:rPr lang="uk-UA" dirty="0" err="1" smtClean="0"/>
              <a:t>Плотін</a:t>
            </a:r>
            <a:r>
              <a:rPr lang="uk-UA" dirty="0" smtClean="0"/>
              <a:t>/. </a:t>
            </a:r>
            <a:endParaRPr lang="ru-RU" dirty="0" smtClean="0"/>
          </a:p>
          <a:p>
            <a:pPr algn="just"/>
            <a:r>
              <a:rPr lang="uk-UA" dirty="0" smtClean="0"/>
              <a:t>Філософія завершального етапу розвитку античної філософії була чітко орієнтована на </a:t>
            </a:r>
            <a:r>
              <a:rPr lang="uk-UA" i="1" dirty="0" smtClean="0"/>
              <a:t>захист окремого індивіда.</a:t>
            </a:r>
          </a:p>
          <a:p>
            <a:pPr algn="just"/>
            <a:r>
              <a:rPr lang="ru-RU" i="1" dirty="0" smtClean="0"/>
              <a:t> </a:t>
            </a:r>
            <a:r>
              <a:rPr lang="ru-RU" i="1" dirty="0" err="1" smtClean="0"/>
              <a:t>Пізня</a:t>
            </a:r>
            <a:r>
              <a:rPr lang="ru-RU" i="1" dirty="0" smtClean="0"/>
              <a:t> </a:t>
            </a:r>
            <a:r>
              <a:rPr lang="ru-RU" i="1" dirty="0" err="1" smtClean="0"/>
              <a:t>антична</a:t>
            </a:r>
            <a:r>
              <a:rPr lang="ru-RU" i="1" dirty="0" smtClean="0"/>
              <a:t> </a:t>
            </a:r>
            <a:r>
              <a:rPr lang="ru-RU" i="1" dirty="0" err="1" smtClean="0"/>
              <a:t>філософія</a:t>
            </a:r>
            <a:r>
              <a:rPr lang="ru-RU" i="1" dirty="0" smtClean="0"/>
              <a:t> </a:t>
            </a:r>
            <a:r>
              <a:rPr lang="ru-RU" i="1" dirty="0" err="1" smtClean="0"/>
              <a:t>зробила</a:t>
            </a:r>
            <a:r>
              <a:rPr lang="ru-RU" i="1" dirty="0" smtClean="0"/>
              <a:t> </a:t>
            </a:r>
            <a:r>
              <a:rPr lang="ru-RU" i="1" dirty="0" err="1" smtClean="0"/>
              <a:t>своє</a:t>
            </a:r>
            <a:r>
              <a:rPr lang="ru-RU" i="1" dirty="0" smtClean="0"/>
              <a:t> </a:t>
            </a:r>
            <a:r>
              <a:rPr lang="ru-RU" i="1" dirty="0" err="1" smtClean="0"/>
              <a:t>основне</a:t>
            </a:r>
            <a:r>
              <a:rPr lang="ru-RU" i="1" dirty="0" smtClean="0"/>
              <a:t> </a:t>
            </a:r>
            <a:r>
              <a:rPr lang="ru-RU" i="1" dirty="0" err="1" smtClean="0"/>
              <a:t>відкриття</a:t>
            </a:r>
            <a:r>
              <a:rPr lang="ru-RU" i="1" dirty="0" smtClean="0"/>
              <a:t>: дух </a:t>
            </a:r>
            <a:r>
              <a:rPr lang="ru-RU" i="1" dirty="0" err="1" smtClean="0"/>
              <a:t>може</a:t>
            </a:r>
            <a:r>
              <a:rPr lang="ru-RU" i="1" dirty="0" smtClean="0"/>
              <a:t> бути </a:t>
            </a:r>
            <a:r>
              <a:rPr lang="ru-RU" i="1" dirty="0" err="1" smtClean="0"/>
              <a:t>автономним</a:t>
            </a:r>
            <a:r>
              <a:rPr lang="ru-RU" i="1" dirty="0" smtClean="0"/>
              <a:t> </a:t>
            </a:r>
            <a:r>
              <a:rPr lang="ru-RU" i="1" dirty="0" err="1" smtClean="0"/>
              <a:t>від</a:t>
            </a:r>
            <a:r>
              <a:rPr lang="ru-RU" i="1" dirty="0" smtClean="0"/>
              <a:t> </a:t>
            </a:r>
            <a:r>
              <a:rPr lang="ru-RU" i="1" dirty="0" err="1" smtClean="0"/>
              <a:t>обставин</a:t>
            </a:r>
            <a:r>
              <a:rPr lang="ru-RU" i="1" dirty="0" smtClean="0"/>
              <a:t> </a:t>
            </a:r>
            <a:r>
              <a:rPr lang="ru-RU" i="1" dirty="0" err="1" smtClean="0"/>
              <a:t>життя</a:t>
            </a:r>
            <a:r>
              <a:rPr lang="ru-RU" i="1" dirty="0" smtClean="0"/>
              <a:t>, </a:t>
            </a:r>
            <a:r>
              <a:rPr lang="ru-RU" i="1" dirty="0" err="1" smtClean="0"/>
              <a:t>протистояти</a:t>
            </a:r>
            <a:r>
              <a:rPr lang="ru-RU" i="1" dirty="0" smtClean="0"/>
              <a:t> </a:t>
            </a:r>
            <a:r>
              <a:rPr lang="ru-RU" i="1" dirty="0" err="1" smtClean="0"/>
              <a:t>цим</a:t>
            </a:r>
            <a:r>
              <a:rPr lang="ru-RU" i="1" dirty="0" smtClean="0"/>
              <a:t> </a:t>
            </a:r>
            <a:r>
              <a:rPr lang="ru-RU" i="1" dirty="0" err="1" smtClean="0"/>
              <a:t>обставинам</a:t>
            </a:r>
            <a:endParaRPr lang="ru-RU" dirty="0" smtClean="0"/>
          </a:p>
          <a:p>
            <a:pPr algn="just"/>
            <a:endParaRPr lang="ru-RU" dirty="0" smtClean="0"/>
          </a:p>
          <a:p>
            <a:endParaRPr lang="ru-RU" dirty="0"/>
          </a:p>
        </p:txBody>
      </p:sp>
    </p:spTree>
  </p:cSld>
  <p:clrMapOvr>
    <a:masterClrMapping/>
  </p:clrMapOvr>
  <p:transition>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Висновок до теми:</a:t>
            </a:r>
            <a:endParaRPr lang="ru-RU" dirty="0"/>
          </a:p>
        </p:txBody>
      </p:sp>
      <p:sp>
        <p:nvSpPr>
          <p:cNvPr id="3" name="Содержимое 2"/>
          <p:cNvSpPr>
            <a:spLocks noGrp="1"/>
          </p:cNvSpPr>
          <p:nvPr>
            <p:ph idx="1"/>
          </p:nvPr>
        </p:nvSpPr>
        <p:spPr/>
        <p:txBody>
          <a:bodyPr>
            <a:normAutofit fontScale="85000" lnSpcReduction="20000"/>
          </a:bodyPr>
          <a:lstStyle/>
          <a:p>
            <a:pPr lvl="0" algn="just"/>
            <a:r>
              <a:rPr lang="uk-UA" dirty="0" smtClean="0"/>
              <a:t>1. Антична філософія – початок європейської філософії; в Стародавній Греції вона вперше відокремилась від інших напрямів людської життєдіяльності. Накреслила майже всі основні напрями розвитку філософсько-світоглядної проблематики.</a:t>
            </a:r>
          </a:p>
          <a:p>
            <a:pPr lvl="0" algn="just"/>
            <a:r>
              <a:rPr lang="uk-UA" dirty="0" smtClean="0"/>
              <a:t>2. В класичний період були створені теорії світових стихій, рухливого та пов’язаного єдиним законом космосу, </a:t>
            </a:r>
            <a:r>
              <a:rPr lang="uk-UA" dirty="0" err="1" smtClean="0"/>
              <a:t>космосу</a:t>
            </a:r>
            <a:r>
              <a:rPr lang="uk-UA" dirty="0" smtClean="0"/>
              <a:t>, пронизаного математичною гармонією, теорії атомізму, світового розуму; при цьому антична філософія продемонструвала неперервний розвиток думки у напрямі її деталізацій та поглиблення.</a:t>
            </a:r>
            <a:endParaRPr lang="ru-RU" dirty="0" smtClean="0"/>
          </a:p>
          <a:p>
            <a:endParaRPr lang="ru-RU" dirty="0"/>
          </a:p>
        </p:txBody>
      </p:sp>
    </p:spTree>
  </p:cSld>
  <p:clrMapOvr>
    <a:masterClrMapping/>
  </p:clrMapOvr>
  <p:transition>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0100" y="274320"/>
            <a:ext cx="7933588" cy="6369390"/>
          </a:xfrm>
        </p:spPr>
        <p:txBody>
          <a:bodyPr>
            <a:normAutofit fontScale="90000"/>
          </a:bodyPr>
          <a:lstStyle/>
          <a:p>
            <a:pPr lvl="0"/>
            <a:r>
              <a:rPr lang="uk-UA" sz="2000" dirty="0" smtClean="0">
                <a:solidFill>
                  <a:schemeClr val="tx1"/>
                </a:solidFill>
              </a:rPr>
              <a:t>3</a:t>
            </a:r>
            <a:r>
              <a:rPr lang="uk-UA" sz="2600" dirty="0" smtClean="0">
                <a:solidFill>
                  <a:schemeClr val="tx1"/>
                </a:solidFill>
                <a:latin typeface="+mn-lt"/>
              </a:rPr>
              <a:t>. </a:t>
            </a:r>
            <a:r>
              <a:rPr lang="uk-UA" sz="2900" dirty="0" smtClean="0">
                <a:solidFill>
                  <a:schemeClr val="tx1"/>
                </a:solidFill>
                <a:effectLst/>
                <a:latin typeface="+mn-lt"/>
                <a:cs typeface="Times New Roman" pitchFamily="18" charset="0"/>
              </a:rPr>
              <a:t>В період високої класики в поле зору філософії поступово входять всі основні сфери людської життєдіяльності; філософія стає деталізованою, систематизованою, розгалуженою; основна увага тут переноситься на вироблення виправданий, надійних способів осмислення дійсності: Платон і </a:t>
            </a:r>
            <a:r>
              <a:rPr lang="uk-UA" sz="2900" dirty="0" err="1" smtClean="0">
                <a:solidFill>
                  <a:schemeClr val="tx1"/>
                </a:solidFill>
                <a:effectLst/>
                <a:latin typeface="+mn-lt"/>
                <a:cs typeface="Times New Roman" pitchFamily="18" charset="0"/>
              </a:rPr>
              <a:t>Арістотель</a:t>
            </a:r>
            <a:r>
              <a:rPr lang="uk-UA" sz="2900" dirty="0" smtClean="0">
                <a:solidFill>
                  <a:schemeClr val="tx1"/>
                </a:solidFill>
                <a:effectLst/>
                <a:latin typeface="+mn-lt"/>
                <a:cs typeface="Times New Roman" pitchFamily="18" charset="0"/>
              </a:rPr>
              <a:t> – створюють дві провідні парадигми європейського мислення і пізнання: парадигму екзистенціально-містичну та раціонально-логічну.</a:t>
            </a:r>
            <a:br>
              <a:rPr lang="uk-UA" sz="2900" dirty="0" smtClean="0">
                <a:solidFill>
                  <a:schemeClr val="tx1"/>
                </a:solidFill>
                <a:effectLst/>
                <a:latin typeface="+mn-lt"/>
                <a:cs typeface="Times New Roman" pitchFamily="18" charset="0"/>
              </a:rPr>
            </a:br>
            <a:r>
              <a:rPr lang="ru-RU" sz="2900" dirty="0" smtClean="0">
                <a:solidFill>
                  <a:schemeClr val="tx1"/>
                </a:solidFill>
                <a:effectLst/>
                <a:latin typeface="+mn-lt"/>
                <a:cs typeface="Times New Roman" pitchFamily="18" charset="0"/>
              </a:rPr>
              <a:t>4. </a:t>
            </a:r>
            <a:r>
              <a:rPr lang="uk-UA" sz="2900" dirty="0" smtClean="0">
                <a:solidFill>
                  <a:schemeClr val="tx1"/>
                </a:solidFill>
                <a:effectLst/>
                <a:latin typeface="+mn-lt"/>
                <a:cs typeface="Times New Roman" pitchFamily="18" charset="0"/>
              </a:rPr>
              <a:t>Пізня антична філософія за умов руйнування античного полісу спрямовує свої зусилля на захист окремого індивіда, а тому стає суб’єктивно спрямованою, еклектичною; на цьому шляху вона робить грандіозне відкриття – </a:t>
            </a:r>
            <a:r>
              <a:rPr lang="uk-UA" sz="2900" dirty="0" err="1" smtClean="0">
                <a:solidFill>
                  <a:schemeClr val="tx1"/>
                </a:solidFill>
                <a:effectLst/>
                <a:latin typeface="+mn-lt"/>
                <a:cs typeface="Times New Roman" pitchFamily="18" charset="0"/>
              </a:rPr>
              <a:t>відкриття</a:t>
            </a:r>
            <a:r>
              <a:rPr lang="uk-UA" sz="2900" dirty="0" smtClean="0">
                <a:solidFill>
                  <a:schemeClr val="tx1"/>
                </a:solidFill>
                <a:effectLst/>
                <a:latin typeface="+mn-lt"/>
                <a:cs typeface="Times New Roman" pitchFamily="18" charset="0"/>
              </a:rPr>
              <a:t> автономії людського розуму щодо обставин життя</a:t>
            </a:r>
            <a:r>
              <a:rPr lang="uk-UA" sz="2900" dirty="0" smtClean="0">
                <a:solidFill>
                  <a:schemeClr val="tx1"/>
                </a:solidFill>
                <a:effectLst/>
                <a:latin typeface="Times New Roman" pitchFamily="18" charset="0"/>
                <a:cs typeface="Times New Roman" pitchFamily="18" charset="0"/>
              </a:rPr>
              <a:t>.</a:t>
            </a:r>
            <a:r>
              <a:rPr lang="ru-RU" sz="2200" dirty="0" smtClean="0">
                <a:effectLst/>
                <a:latin typeface="Times New Roman" pitchFamily="18" charset="0"/>
                <a:cs typeface="Times New Roman" pitchFamily="18" charset="0"/>
              </a:rPr>
              <a:t/>
            </a:r>
            <a:br>
              <a:rPr lang="ru-RU" sz="2200" dirty="0" smtClean="0">
                <a:effectLst/>
                <a:latin typeface="Times New Roman" pitchFamily="18" charset="0"/>
                <a:cs typeface="Times New Roman" pitchFamily="18" charset="0"/>
              </a:rPr>
            </a:br>
            <a:r>
              <a:rPr lang="ru-RU" sz="1400" dirty="0" smtClean="0"/>
              <a:t/>
            </a:r>
            <a:br>
              <a:rPr lang="ru-RU" sz="1400" dirty="0" smtClean="0"/>
            </a:br>
            <a:endParaRPr lang="ru-RU" sz="1400" dirty="0">
              <a:latin typeface="+mn-lt"/>
            </a:endParaRPr>
          </a:p>
        </p:txBody>
      </p:sp>
    </p:spTree>
  </p:cSld>
  <p:clrMapOvr>
    <a:masterClrMapping/>
  </p:clrMapOvr>
  <p:transition>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t>Питання для бліц-контролю:</a:t>
            </a:r>
            <a:r>
              <a:rPr lang="ru-RU" dirty="0" smtClean="0"/>
              <a:t/>
            </a:r>
            <a:br>
              <a:rPr lang="ru-RU" dirty="0" smtClean="0"/>
            </a:br>
            <a:endParaRPr lang="ru-RU" dirty="0"/>
          </a:p>
        </p:txBody>
      </p:sp>
      <p:sp>
        <p:nvSpPr>
          <p:cNvPr id="3" name="Содержимое 2"/>
          <p:cNvSpPr>
            <a:spLocks noGrp="1"/>
          </p:cNvSpPr>
          <p:nvPr>
            <p:ph idx="1"/>
          </p:nvPr>
        </p:nvSpPr>
        <p:spPr/>
        <p:txBody>
          <a:bodyPr/>
          <a:lstStyle/>
          <a:p>
            <a:pPr lvl="0"/>
            <a:r>
              <a:rPr lang="uk-UA" dirty="0" smtClean="0"/>
              <a:t>Які фактори сприяли виникненню філософії в Стародавній Греції?</a:t>
            </a:r>
            <a:endParaRPr lang="ru-RU" dirty="0" smtClean="0"/>
          </a:p>
          <a:p>
            <a:pPr lvl="0"/>
            <a:r>
              <a:rPr lang="uk-UA" dirty="0" smtClean="0"/>
              <a:t>Що приймав за першооснову Фалес?</a:t>
            </a:r>
            <a:endParaRPr lang="ru-RU" dirty="0" smtClean="0"/>
          </a:p>
          <a:p>
            <a:pPr lvl="0"/>
            <a:r>
              <a:rPr lang="uk-UA" dirty="0" smtClean="0"/>
              <a:t>Хто сказав: «Все тече, все змінюється»?</a:t>
            </a:r>
            <a:endParaRPr lang="ru-RU" dirty="0" smtClean="0"/>
          </a:p>
          <a:p>
            <a:pPr lvl="0"/>
            <a:r>
              <a:rPr lang="uk-UA" dirty="0" smtClean="0"/>
              <a:t>Хто сказав: «Я знаю, що я нічого не знаю»?</a:t>
            </a:r>
            <a:endParaRPr lang="ru-RU" dirty="0" smtClean="0"/>
          </a:p>
          <a:p>
            <a:pPr lvl="0"/>
            <a:r>
              <a:rPr lang="uk-UA" dirty="0" smtClean="0"/>
              <a:t>Хто був учнем софістів?</a:t>
            </a:r>
            <a:endParaRPr lang="ru-RU" dirty="0" smtClean="0"/>
          </a:p>
          <a:p>
            <a:endParaRPr lang="ru-RU" dirty="0"/>
          </a:p>
        </p:txBody>
      </p:sp>
    </p:spTree>
  </p:cSld>
  <p:clrMapOvr>
    <a:masterClrMapping/>
  </p:clrMapOvr>
  <p:transition>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5655010"/>
          </a:xfrm>
          <a:solidFill>
            <a:schemeClr val="accent6">
              <a:lumMod val="20000"/>
              <a:lumOff val="80000"/>
            </a:schemeClr>
          </a:solidFill>
        </p:spPr>
        <p:txBody>
          <a:bodyPr>
            <a:normAutofit/>
          </a:bodyPr>
          <a:lstStyle/>
          <a:p>
            <a:pPr algn="ctr"/>
            <a:r>
              <a:rPr lang="uk-UA" sz="6000" i="1" dirty="0" smtClean="0">
                <a:effectLst/>
              </a:rPr>
              <a:t/>
            </a:r>
            <a:br>
              <a:rPr lang="uk-UA" sz="6000" i="1" dirty="0" smtClean="0">
                <a:effectLst/>
              </a:rPr>
            </a:br>
            <a:r>
              <a:rPr lang="uk-UA" sz="6000" i="1" dirty="0" smtClean="0">
                <a:effectLst/>
              </a:rPr>
              <a:t>ДЯКУЮ ЗА УВАГУ!</a:t>
            </a:r>
            <a:r>
              <a:rPr lang="uk-UA" dirty="0" smtClean="0"/>
              <a:t/>
            </a:r>
            <a:br>
              <a:rPr lang="uk-UA" dirty="0" smtClean="0"/>
            </a:br>
            <a:r>
              <a:rPr lang="uk-UA" dirty="0" smtClean="0"/>
              <a:t> </a:t>
            </a:r>
            <a:br>
              <a:rPr lang="uk-UA" dirty="0" smtClean="0"/>
            </a:br>
            <a:endParaRPr lang="ru-RU" dirty="0"/>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511156"/>
          </a:xfrm>
        </p:spPr>
        <p:txBody>
          <a:bodyPr>
            <a:normAutofit fontScale="90000"/>
          </a:bodyPr>
          <a:lstStyle/>
          <a:p>
            <a:r>
              <a:rPr lang="uk-UA" dirty="0" smtClean="0"/>
              <a:t>Список літератури до теми</a:t>
            </a:r>
            <a:endParaRPr lang="ru-RU" dirty="0"/>
          </a:p>
        </p:txBody>
      </p:sp>
      <p:sp>
        <p:nvSpPr>
          <p:cNvPr id="3" name="Содержимое 2"/>
          <p:cNvSpPr>
            <a:spLocks noGrp="1"/>
          </p:cNvSpPr>
          <p:nvPr>
            <p:ph idx="1"/>
          </p:nvPr>
        </p:nvSpPr>
        <p:spPr>
          <a:xfrm>
            <a:off x="1435608" y="928670"/>
            <a:ext cx="7498080" cy="5643602"/>
          </a:xfrm>
        </p:spPr>
        <p:txBody>
          <a:bodyPr>
            <a:normAutofit fontScale="25000" lnSpcReduction="20000"/>
          </a:bodyPr>
          <a:lstStyle/>
          <a:p>
            <a:r>
              <a:rPr lang="uk-UA" sz="9600" b="1" dirty="0" smtClean="0"/>
              <a:t>Основна література:</a:t>
            </a:r>
          </a:p>
          <a:p>
            <a:endParaRPr lang="uk-UA" b="1" dirty="0" smtClean="0"/>
          </a:p>
          <a:p>
            <a:pPr marL="596646" indent="-514350">
              <a:buFont typeface="+mj-lt"/>
              <a:buAutoNum type="arabicPeriod"/>
            </a:pPr>
            <a:r>
              <a:rPr lang="ru-RU" sz="8000" dirty="0" smtClean="0"/>
              <a:t>ВВЕДЕНИЕ в философию: Учебник для вузов. В 2 ч. / Фролов И.Т., </a:t>
            </a:r>
            <a:r>
              <a:rPr lang="ru-RU" sz="8000" dirty="0" err="1" smtClean="0"/>
              <a:t>Араб-Оглы</a:t>
            </a:r>
            <a:r>
              <a:rPr lang="ru-RU" sz="8000" dirty="0" smtClean="0"/>
              <a:t> Э.А., Арефьева Г.С. и др. – М.: Политиздат, 1989. – Ч. 1 – С. 93-114.</a:t>
            </a:r>
          </a:p>
          <a:p>
            <a:pPr marL="596646" indent="-514350">
              <a:buFont typeface="+mj-lt"/>
              <a:buAutoNum type="arabicPeriod"/>
            </a:pPr>
            <a:r>
              <a:rPr lang="ru-RU" sz="8000" dirty="0" smtClean="0"/>
              <a:t>ВВЕДЕНИЕ в философию: Учебное пособие для вузов. / </a:t>
            </a:r>
            <a:r>
              <a:rPr lang="ru-RU" sz="8000" dirty="0" err="1" smtClean="0"/>
              <a:t>авт</a:t>
            </a:r>
            <a:r>
              <a:rPr lang="ru-RU" sz="8000" dirty="0" smtClean="0"/>
              <a:t> кол. Фролов И.Т и др. – М.: Республика, 2004.– С. 42-58.</a:t>
            </a:r>
          </a:p>
          <a:p>
            <a:pPr marL="596646" indent="-514350">
              <a:buFont typeface="+mj-lt"/>
              <a:buAutoNum type="arabicPeriod"/>
            </a:pPr>
            <a:r>
              <a:rPr lang="ru-RU" sz="8000" dirty="0" smtClean="0"/>
              <a:t>ІСТОРІЯ ФІЛОСОФІЇ: </a:t>
            </a:r>
            <a:r>
              <a:rPr lang="ru-RU" sz="8000" dirty="0" err="1" smtClean="0"/>
              <a:t>Підручник</a:t>
            </a:r>
            <a:r>
              <a:rPr lang="ru-RU" sz="8000" dirty="0" smtClean="0"/>
              <a:t> /</a:t>
            </a:r>
            <a:r>
              <a:rPr lang="ru-RU" sz="8000" dirty="0" err="1" smtClean="0"/>
              <a:t>Бичко</a:t>
            </a:r>
            <a:r>
              <a:rPr lang="ru-RU" sz="8000" dirty="0" smtClean="0"/>
              <a:t> А.К., </a:t>
            </a:r>
            <a:r>
              <a:rPr lang="ru-RU" sz="8000" dirty="0" err="1" smtClean="0"/>
              <a:t>Бичко</a:t>
            </a:r>
            <a:r>
              <a:rPr lang="ru-RU" sz="8000" dirty="0" smtClean="0"/>
              <a:t> І.В., </a:t>
            </a:r>
            <a:r>
              <a:rPr lang="ru-RU" sz="8000" dirty="0" err="1" smtClean="0"/>
              <a:t>Табачковський</a:t>
            </a:r>
            <a:r>
              <a:rPr lang="ru-RU" sz="8000" dirty="0" smtClean="0"/>
              <a:t> В.Г. - К.: </a:t>
            </a:r>
            <a:r>
              <a:rPr lang="ru-RU" sz="8000" dirty="0" err="1" smtClean="0"/>
              <a:t>Либідь</a:t>
            </a:r>
            <a:r>
              <a:rPr lang="ru-RU" sz="8000" dirty="0" smtClean="0"/>
              <a:t>, 2001. – С. 17-50.</a:t>
            </a:r>
          </a:p>
          <a:p>
            <a:pPr marL="596646" indent="-514350">
              <a:buFont typeface="+mj-lt"/>
              <a:buAutoNum type="arabicPeriod"/>
            </a:pPr>
            <a:r>
              <a:rPr lang="ru-RU" sz="8000" dirty="0" smtClean="0"/>
              <a:t>КАНКЕ В.А. Философия. Исторический и систематический курс: Учебник для вузов. – М., 2002. –С.21-51.</a:t>
            </a:r>
          </a:p>
          <a:p>
            <a:pPr marL="596646" indent="-514350">
              <a:buFont typeface="+mj-lt"/>
              <a:buAutoNum type="arabicPeriod"/>
            </a:pPr>
            <a:r>
              <a:rPr lang="ru-RU" sz="8000" dirty="0" smtClean="0"/>
              <a:t>КРЕМЕНЬ В.Г., </a:t>
            </a:r>
            <a:r>
              <a:rPr lang="ru-RU" sz="8000" dirty="0" err="1" smtClean="0"/>
              <a:t>Ільїн</a:t>
            </a:r>
            <a:r>
              <a:rPr lang="ru-RU" sz="8000" dirty="0" smtClean="0"/>
              <a:t> В.В. </a:t>
            </a:r>
            <a:r>
              <a:rPr lang="ru-RU" sz="8000" dirty="0" err="1" smtClean="0"/>
              <a:t>Філософія</a:t>
            </a:r>
            <a:r>
              <a:rPr lang="ru-RU" sz="8000" dirty="0" smtClean="0"/>
              <a:t>: </a:t>
            </a:r>
            <a:r>
              <a:rPr lang="ru-RU" sz="8000" dirty="0" err="1" smtClean="0"/>
              <a:t>мислителі</a:t>
            </a:r>
            <a:r>
              <a:rPr lang="ru-RU" sz="8000" dirty="0" smtClean="0"/>
              <a:t>, </a:t>
            </a:r>
            <a:r>
              <a:rPr lang="ru-RU" sz="8000" dirty="0" err="1" smtClean="0"/>
              <a:t>ідеї</a:t>
            </a:r>
            <a:r>
              <a:rPr lang="ru-RU" sz="8000" dirty="0" smtClean="0"/>
              <a:t>, </a:t>
            </a:r>
            <a:r>
              <a:rPr lang="ru-RU" sz="8000" dirty="0" err="1" smtClean="0"/>
              <a:t>концепції</a:t>
            </a:r>
            <a:r>
              <a:rPr lang="ru-RU" sz="8000" dirty="0" smtClean="0"/>
              <a:t>. – К.6 Книга,2005.- С. 72-125.</a:t>
            </a:r>
          </a:p>
          <a:p>
            <a:pPr marL="596646" indent="-514350">
              <a:buFont typeface="+mj-lt"/>
              <a:buAutoNum type="arabicPeriod"/>
            </a:pPr>
            <a:r>
              <a:rPr lang="ru-RU" sz="8000" dirty="0" smtClean="0"/>
              <a:t>ПЕТРУШЕНКО В.Л. </a:t>
            </a:r>
            <a:r>
              <a:rPr lang="ru-RU" sz="8000" dirty="0" err="1" smtClean="0"/>
              <a:t>Філософія.-К</a:t>
            </a:r>
            <a:r>
              <a:rPr lang="ru-RU" sz="8000" dirty="0" smtClean="0"/>
              <a:t>.: </a:t>
            </a:r>
            <a:r>
              <a:rPr lang="ru-RU" sz="8000" dirty="0" err="1" smtClean="0"/>
              <a:t>Каравела</a:t>
            </a:r>
            <a:r>
              <a:rPr lang="ru-RU" sz="8000" dirty="0" smtClean="0"/>
              <a:t>, 2001.- С. 52-72.</a:t>
            </a:r>
          </a:p>
          <a:p>
            <a:pPr marL="596646" indent="-514350">
              <a:buFont typeface="+mj-lt"/>
              <a:buAutoNum type="arabicPeriod"/>
            </a:pPr>
            <a:r>
              <a:rPr lang="ru-RU" sz="8000" dirty="0" smtClean="0"/>
              <a:t>ФІЛОСОФІЯ. </a:t>
            </a:r>
            <a:r>
              <a:rPr lang="ru-RU" sz="8000" dirty="0" err="1" smtClean="0"/>
              <a:t>Підручник</a:t>
            </a:r>
            <a:r>
              <a:rPr lang="ru-RU" sz="8000" dirty="0" smtClean="0"/>
              <a:t>. За ред. </a:t>
            </a:r>
            <a:r>
              <a:rPr lang="ru-RU" sz="8000" dirty="0" err="1" smtClean="0"/>
              <a:t>Надольного</a:t>
            </a:r>
            <a:r>
              <a:rPr lang="ru-RU" sz="8000" dirty="0" smtClean="0"/>
              <a:t> І.Ф. -К.: </a:t>
            </a:r>
            <a:r>
              <a:rPr lang="ru-RU" sz="8000" dirty="0" err="1" smtClean="0"/>
              <a:t>Вікар</a:t>
            </a:r>
            <a:r>
              <a:rPr lang="ru-RU" sz="8000" dirty="0" smtClean="0"/>
              <a:t>, 2001. - С. 29-38.</a:t>
            </a:r>
          </a:p>
          <a:p>
            <a:pPr marL="596646" indent="-514350">
              <a:buFont typeface="+mj-lt"/>
              <a:buAutoNum type="arabicPeriod"/>
            </a:pPr>
            <a:r>
              <a:rPr lang="ru-RU" sz="8000" dirty="0" smtClean="0"/>
              <a:t>ФІЛОСОФІЯ: </a:t>
            </a:r>
            <a:r>
              <a:rPr lang="ru-RU" sz="8000" dirty="0" err="1" smtClean="0"/>
              <a:t>Посібник</a:t>
            </a:r>
            <a:r>
              <a:rPr lang="ru-RU" sz="8000" dirty="0" smtClean="0"/>
              <a:t> для </a:t>
            </a:r>
            <a:r>
              <a:rPr lang="ru-RU" sz="8000" dirty="0" err="1" smtClean="0"/>
              <a:t>студентів</a:t>
            </a:r>
            <a:r>
              <a:rPr lang="ru-RU" sz="8000" dirty="0" smtClean="0"/>
              <a:t> </a:t>
            </a:r>
            <a:r>
              <a:rPr lang="ru-RU" sz="8000" dirty="0" err="1" smtClean="0"/>
              <a:t>вищих</a:t>
            </a:r>
            <a:r>
              <a:rPr lang="ru-RU" sz="8000" dirty="0" smtClean="0"/>
              <a:t> </a:t>
            </a:r>
            <a:r>
              <a:rPr lang="ru-RU" sz="8000" dirty="0" err="1" smtClean="0"/>
              <a:t>навчальних</a:t>
            </a:r>
            <a:r>
              <a:rPr lang="ru-RU" sz="8000" dirty="0" smtClean="0"/>
              <a:t> </a:t>
            </a:r>
            <a:r>
              <a:rPr lang="ru-RU" sz="8000" dirty="0" err="1" smtClean="0"/>
              <a:t>закладів</a:t>
            </a:r>
            <a:r>
              <a:rPr lang="ru-RU" sz="8000" dirty="0" smtClean="0"/>
              <a:t> /</a:t>
            </a:r>
            <a:r>
              <a:rPr lang="ru-RU" sz="8000" dirty="0" err="1" smtClean="0"/>
              <a:t>Причепій</a:t>
            </a:r>
            <a:r>
              <a:rPr lang="ru-RU" sz="8000" dirty="0" smtClean="0"/>
              <a:t> Є.М., </a:t>
            </a:r>
            <a:r>
              <a:rPr lang="ru-RU" sz="8000" dirty="0" err="1" smtClean="0"/>
              <a:t>Черній</a:t>
            </a:r>
            <a:r>
              <a:rPr lang="ru-RU" sz="8000" dirty="0" smtClean="0"/>
              <a:t> А.М., </a:t>
            </a:r>
            <a:r>
              <a:rPr lang="ru-RU" sz="8000" dirty="0" err="1" smtClean="0"/>
              <a:t>Гвоздецький</a:t>
            </a:r>
            <a:r>
              <a:rPr lang="ru-RU" sz="8000" dirty="0" smtClean="0"/>
              <a:t> В.Д., </a:t>
            </a:r>
            <a:r>
              <a:rPr lang="ru-RU" sz="8000" dirty="0" err="1" smtClean="0"/>
              <a:t>Чекаль</a:t>
            </a:r>
            <a:r>
              <a:rPr lang="ru-RU" sz="8000" dirty="0" smtClean="0"/>
              <a:t> Л.А. – К.: </a:t>
            </a:r>
            <a:r>
              <a:rPr lang="ru-RU" sz="8000" dirty="0" err="1" smtClean="0"/>
              <a:t>Академія</a:t>
            </a:r>
            <a:r>
              <a:rPr lang="ru-RU" sz="8000" dirty="0" smtClean="0"/>
              <a:t>, 2001. – С. 56-75.</a:t>
            </a:r>
          </a:p>
          <a:p>
            <a:pPr marL="596646" indent="-514350">
              <a:buFont typeface="+mj-lt"/>
              <a:buAutoNum type="arabicPeriod"/>
            </a:pPr>
            <a:endParaRPr lang="ru-RU" b="1" dirty="0"/>
          </a:p>
        </p:txBody>
      </p:sp>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3042" y="642919"/>
            <a:ext cx="6786610" cy="6370975"/>
          </a:xfrm>
          <a:prstGeom prst="rect">
            <a:avLst/>
          </a:prstGeom>
          <a:noFill/>
        </p:spPr>
        <p:txBody>
          <a:bodyPr wrap="square" rtlCol="0">
            <a:spAutoFit/>
          </a:bodyPr>
          <a:lstStyle/>
          <a:p>
            <a:r>
              <a:rPr lang="uk-UA" sz="2400" b="1" dirty="0" smtClean="0"/>
              <a:t>Додаткова література:</a:t>
            </a:r>
          </a:p>
          <a:p>
            <a:endParaRPr lang="uk-UA" b="1" dirty="0" smtClean="0"/>
          </a:p>
          <a:p>
            <a:pPr marL="342900" indent="-342900">
              <a:buFont typeface="+mj-lt"/>
              <a:buAutoNum type="arabicPeriod"/>
            </a:pPr>
            <a:r>
              <a:rPr lang="ru-RU" dirty="0" smtClean="0"/>
              <a:t>ГУРЕВИЧ П.С. Основы философии: Учебник. – М.: </a:t>
            </a:r>
            <a:r>
              <a:rPr lang="ru-RU" dirty="0" err="1" smtClean="0"/>
              <a:t>Гардарики</a:t>
            </a:r>
            <a:r>
              <a:rPr lang="ru-RU" dirty="0" smtClean="0"/>
              <a:t>, 2000. – С. 93-103.</a:t>
            </a:r>
          </a:p>
          <a:p>
            <a:pPr marL="342900" indent="-342900">
              <a:buFont typeface="+mj-lt"/>
              <a:buAutoNum type="arabicPeriod"/>
            </a:pPr>
            <a:r>
              <a:rPr lang="ru-RU" dirty="0" smtClean="0"/>
              <a:t>РЕАЛЕ ДЖ. АНТИСЕРИ Д. История западной философии. От истоков до наших дней в 4-х т. – СПб, 1997. – Т.1.</a:t>
            </a:r>
          </a:p>
          <a:p>
            <a:pPr marL="342900" indent="-342900">
              <a:buFont typeface="+mj-lt"/>
              <a:buAutoNum type="arabicPeriod"/>
            </a:pPr>
            <a:r>
              <a:rPr lang="ru-RU" dirty="0" smtClean="0"/>
              <a:t>ШАПОВАЛОВ В.Ф. Основы философии. От классики к современности, изд. 2-е, доп.: Учеб. пособие для вузов. – М.: ФАИР-ПРЕСС, 2000. – С. 53-127.</a:t>
            </a:r>
          </a:p>
          <a:p>
            <a:endParaRPr lang="ru-RU" dirty="0" smtClean="0"/>
          </a:p>
          <a:p>
            <a:r>
              <a:rPr lang="ru-RU" sz="2400" b="1" dirty="0" err="1" smtClean="0"/>
              <a:t>Першоджерела</a:t>
            </a:r>
            <a:r>
              <a:rPr lang="ru-RU" sz="2400" b="1" dirty="0" smtClean="0"/>
              <a:t>:</a:t>
            </a:r>
          </a:p>
          <a:p>
            <a:endParaRPr lang="ru-RU" dirty="0" smtClean="0"/>
          </a:p>
          <a:p>
            <a:pPr marL="342900" indent="-342900">
              <a:buFont typeface="+mj-lt"/>
              <a:buAutoNum type="arabicPeriod"/>
            </a:pPr>
            <a:r>
              <a:rPr lang="ru-RU" dirty="0" smtClean="0"/>
              <a:t>АНТОЛОГИЯ мировой философии. В 4-х томах. Т.1, ч.1. – М.: Мысль, 1969. – С.  270-271; 275-276; 326-327;526-529.</a:t>
            </a:r>
          </a:p>
          <a:p>
            <a:pPr marL="342900" indent="-342900">
              <a:buFont typeface="+mj-lt"/>
              <a:buAutoNum type="arabicPeriod"/>
            </a:pPr>
            <a:r>
              <a:rPr lang="ru-RU" dirty="0" smtClean="0"/>
              <a:t>МИР философии. Книга для чтения. В 2-х частях. – М., 1991. -Ч.1. – С. 184-187; 190-192; 412-414; Ч. 2 - С. 232 - 234.</a:t>
            </a:r>
            <a:endParaRPr lang="ru-RU" b="1" dirty="0" smtClean="0"/>
          </a:p>
          <a:p>
            <a:pPr marL="342900" indent="-342900">
              <a:buFont typeface="+mj-lt"/>
              <a:buAutoNum type="arabicPeriod"/>
            </a:pPr>
            <a:r>
              <a:rPr lang="ru-RU" dirty="0" smtClean="0"/>
              <a:t>ФІЛОСОФІЯ  </a:t>
            </a:r>
            <a:r>
              <a:rPr lang="ru-RU" dirty="0" err="1" smtClean="0"/>
              <a:t>Стародавнього</a:t>
            </a:r>
            <a:r>
              <a:rPr lang="ru-RU" dirty="0" smtClean="0"/>
              <a:t>  </a:t>
            </a:r>
            <a:r>
              <a:rPr lang="ru-RU" dirty="0" err="1" smtClean="0"/>
              <a:t>Світу</a:t>
            </a:r>
            <a:r>
              <a:rPr lang="ru-RU" dirty="0" smtClean="0"/>
              <a:t>.  </a:t>
            </a:r>
            <a:r>
              <a:rPr lang="ru-RU" dirty="0" err="1" smtClean="0"/>
              <a:t>Читанка</a:t>
            </a:r>
            <a:r>
              <a:rPr lang="ru-RU" dirty="0" smtClean="0"/>
              <a:t> </a:t>
            </a:r>
            <a:r>
              <a:rPr lang="ru-RU" dirty="0" err="1" smtClean="0"/>
              <a:t>з</a:t>
            </a:r>
            <a:r>
              <a:rPr lang="ru-RU" dirty="0" smtClean="0"/>
              <a:t> </a:t>
            </a:r>
            <a:r>
              <a:rPr lang="ru-RU" dirty="0" err="1" smtClean="0"/>
              <a:t>історії</a:t>
            </a:r>
            <a:r>
              <a:rPr lang="ru-RU" dirty="0" smtClean="0"/>
              <a:t>  </a:t>
            </a:r>
            <a:r>
              <a:rPr lang="ru-RU" dirty="0" err="1" smtClean="0"/>
              <a:t>філософії</a:t>
            </a:r>
            <a:r>
              <a:rPr lang="ru-RU" dirty="0" smtClean="0"/>
              <a:t>.- К.: </a:t>
            </a:r>
            <a:r>
              <a:rPr lang="ru-RU" dirty="0" err="1" smtClean="0"/>
              <a:t>Довіра</a:t>
            </a:r>
            <a:r>
              <a:rPr lang="ru-RU" dirty="0" smtClean="0"/>
              <a:t>, 1992.- С. 123 - 125; 143-144; 155-156; 185-188.</a:t>
            </a:r>
          </a:p>
          <a:p>
            <a:endParaRPr lang="uk-UA" b="1" dirty="0" smtClean="0"/>
          </a:p>
          <a:p>
            <a:endParaRPr lang="uk-UA" b="1" dirty="0" smtClean="0"/>
          </a:p>
          <a:p>
            <a:endParaRPr lang="uk-UA" b="1" dirty="0" smtClean="0"/>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14290"/>
            <a:ext cx="7498080" cy="1203348"/>
          </a:xfrm>
        </p:spPr>
        <p:txBody>
          <a:bodyPr>
            <a:normAutofit fontScale="90000"/>
          </a:bodyPr>
          <a:lstStyle/>
          <a:p>
            <a:r>
              <a:rPr lang="ru-RU" sz="3100" b="1" dirty="0" smtClean="0"/>
              <a:t/>
            </a:r>
            <a:br>
              <a:rPr lang="ru-RU" sz="3100" b="1" dirty="0" smtClean="0"/>
            </a:br>
            <a:r>
              <a:rPr lang="ru-RU" sz="3100" b="1" dirty="0" smtClean="0"/>
              <a:t>1.Умови </a:t>
            </a:r>
            <a:r>
              <a:rPr lang="ru-RU" sz="3100" b="1" dirty="0" err="1" smtClean="0"/>
              <a:t>виникнення</a:t>
            </a:r>
            <a:r>
              <a:rPr lang="ru-RU" sz="3100" b="1" dirty="0" smtClean="0"/>
              <a:t>, </a:t>
            </a:r>
            <a:r>
              <a:rPr lang="ru-RU" sz="3100" b="1" dirty="0" err="1" smtClean="0"/>
              <a:t>особливості</a:t>
            </a:r>
            <a:r>
              <a:rPr lang="ru-RU" sz="3100" b="1" dirty="0" smtClean="0"/>
              <a:t> та </a:t>
            </a:r>
            <a:r>
              <a:rPr lang="ru-RU" sz="3100" b="1" dirty="0" err="1" smtClean="0"/>
              <a:t>етапи</a:t>
            </a:r>
            <a:r>
              <a:rPr lang="ru-RU" sz="3100" b="1" dirty="0" smtClean="0"/>
              <a:t> </a:t>
            </a:r>
            <a:r>
              <a:rPr lang="ru-RU" sz="3100" b="1" dirty="0" err="1" smtClean="0"/>
              <a:t>розвитку</a:t>
            </a:r>
            <a:r>
              <a:rPr lang="ru-RU" sz="3100" b="1" dirty="0" smtClean="0"/>
              <a:t> </a:t>
            </a:r>
            <a:r>
              <a:rPr lang="ru-RU" sz="3100" b="1" dirty="0" err="1" smtClean="0"/>
              <a:t>античної</a:t>
            </a:r>
            <a:r>
              <a:rPr lang="ru-RU" sz="3100" b="1" dirty="0" smtClean="0"/>
              <a:t> </a:t>
            </a:r>
            <a:r>
              <a:rPr lang="ru-RU" sz="3100" b="1" dirty="0" err="1" smtClean="0"/>
              <a:t>філософії</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85000" lnSpcReduction="20000"/>
          </a:bodyPr>
          <a:lstStyle/>
          <a:p>
            <a:pPr algn="just"/>
            <a:r>
              <a:rPr lang="ru-RU" dirty="0" smtClean="0">
                <a:latin typeface="Times New Roman" pitchFamily="18" charset="0"/>
                <a:cs typeface="Times New Roman" pitchFamily="18" charset="0"/>
              </a:rPr>
              <a:t>Слово “</a:t>
            </a:r>
            <a:r>
              <a:rPr lang="ru-RU" dirty="0" err="1" smtClean="0">
                <a:latin typeface="Times New Roman" pitchFamily="18" charset="0"/>
                <a:cs typeface="Times New Roman" pitchFamily="18" charset="0"/>
              </a:rPr>
              <a:t>античний</a:t>
            </a:r>
            <a:r>
              <a:rPr lang="ru-RU" dirty="0" smtClean="0">
                <a:latin typeface="Times New Roman" pitchFamily="18" charset="0"/>
                <a:cs typeface="Times New Roman" pitchFamily="18" charset="0"/>
              </a:rPr>
              <a:t>” в </a:t>
            </a:r>
            <a:r>
              <a:rPr lang="ru-RU" dirty="0" err="1" smtClean="0">
                <a:latin typeface="Times New Roman" pitchFamily="18" charset="0"/>
                <a:cs typeface="Times New Roman" pitchFamily="18" charset="0"/>
              </a:rPr>
              <a:t>перекладі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латинської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означає</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давній</a:t>
            </a:r>
            <a:r>
              <a:rPr lang="ru-RU" dirty="0" smtClean="0">
                <a:latin typeface="Times New Roman" pitchFamily="18" charset="0"/>
                <a:cs typeface="Times New Roman" pitchFamily="18" charset="0"/>
              </a:rPr>
              <a:t>". </a:t>
            </a:r>
          </a:p>
          <a:p>
            <a:pPr algn="just"/>
            <a:r>
              <a:rPr lang="uk-UA" dirty="0" smtClean="0">
                <a:latin typeface="Times New Roman" pitchFamily="18" charset="0"/>
                <a:cs typeface="Times New Roman" pitchFamily="18" charset="0"/>
              </a:rPr>
              <a:t>В її розвитку прийнято виділяти такі основні періоди:</a:t>
            </a:r>
            <a:endParaRPr lang="ru-RU" dirty="0" smtClean="0">
              <a:latin typeface="Times New Roman" pitchFamily="18" charset="0"/>
              <a:cs typeface="Times New Roman" pitchFamily="18" charset="0"/>
            </a:endParaRPr>
          </a:p>
          <a:p>
            <a:pPr lvl="0" algn="just"/>
            <a:r>
              <a:rPr lang="uk-UA" dirty="0" smtClean="0">
                <a:latin typeface="Times New Roman" pitchFamily="18" charset="0"/>
                <a:cs typeface="Times New Roman" pitchFamily="18" charset="0"/>
              </a:rPr>
              <a:t> період </a:t>
            </a:r>
            <a:r>
              <a:rPr lang="uk-UA" u="sng" dirty="0" smtClean="0">
                <a:latin typeface="Times New Roman" pitchFamily="18" charset="0"/>
                <a:cs typeface="Times New Roman" pitchFamily="18" charset="0"/>
              </a:rPr>
              <a:t>ранньогрецької філософії (натурфілософія)</a:t>
            </a:r>
            <a:r>
              <a:rPr lang="uk-UA" dirty="0" smtClean="0">
                <a:latin typeface="Times New Roman" pitchFamily="18" charset="0"/>
                <a:cs typeface="Times New Roman" pitchFamily="18" charset="0"/>
              </a:rPr>
              <a:t> - охоплює епоху від виникнення філософського мислення на </a:t>
            </a:r>
            <a:r>
              <a:rPr lang="uk-UA" u="sng" dirty="0" smtClean="0">
                <a:latin typeface="Times New Roman" pitchFamily="18" charset="0"/>
                <a:cs typeface="Times New Roman" pitchFamily="18" charset="0"/>
              </a:rPr>
              <a:t>початку </a:t>
            </a:r>
            <a:r>
              <a:rPr lang="ru-RU" u="sng" dirty="0" smtClean="0">
                <a:latin typeface="Times New Roman" pitchFamily="18" charset="0"/>
                <a:cs typeface="Times New Roman" pitchFamily="18" charset="0"/>
              </a:rPr>
              <a:t>V</a:t>
            </a:r>
            <a:r>
              <a:rPr lang="uk-UA" u="sng" dirty="0" smtClean="0">
                <a:latin typeface="Times New Roman" pitchFamily="18" charset="0"/>
                <a:cs typeface="Times New Roman" pitchFamily="18" charset="0"/>
              </a:rPr>
              <a:t>І ст. до н.е</a:t>
            </a:r>
            <a:r>
              <a:rPr lang="uk-UA" dirty="0" smtClean="0">
                <a:latin typeface="Times New Roman" pitchFamily="18" charset="0"/>
                <a:cs typeface="Times New Roman" pitchFamily="18" charset="0"/>
              </a:rPr>
              <a:t>. до часів Сократа /</a:t>
            </a:r>
            <a:r>
              <a:rPr lang="uk-UA" u="sng" dirty="0" smtClean="0">
                <a:latin typeface="Times New Roman" pitchFamily="18" charset="0"/>
                <a:cs typeface="Times New Roman" pitchFamily="18" charset="0"/>
              </a:rPr>
              <a:t>кінець </a:t>
            </a:r>
            <a:r>
              <a:rPr lang="ru-RU" u="sng" dirty="0" smtClean="0">
                <a:latin typeface="Times New Roman" pitchFamily="18" charset="0"/>
                <a:cs typeface="Times New Roman" pitchFamily="18" charset="0"/>
              </a:rPr>
              <a:t>V</a:t>
            </a:r>
            <a:r>
              <a:rPr lang="uk-UA" u="sng" dirty="0" smtClean="0">
                <a:latin typeface="Times New Roman" pitchFamily="18" charset="0"/>
                <a:cs typeface="Times New Roman" pitchFamily="18" charset="0"/>
              </a:rPr>
              <a:t> ст. до н.е</a:t>
            </a:r>
            <a:r>
              <a:rPr lang="uk-UA" dirty="0" smtClean="0">
                <a:latin typeface="Times New Roman" pitchFamily="18" charset="0"/>
                <a:cs typeface="Times New Roman" pitchFamily="18" charset="0"/>
              </a:rPr>
              <a:t>./. Філософів цього періоду називають </a:t>
            </a:r>
            <a:r>
              <a:rPr lang="uk-UA" dirty="0" err="1" smtClean="0">
                <a:latin typeface="Times New Roman" pitchFamily="18" charset="0"/>
                <a:cs typeface="Times New Roman" pitchFamily="18" charset="0"/>
              </a:rPr>
              <a:t>досократиками</a:t>
            </a:r>
            <a:r>
              <a:rPr lang="uk-UA" dirty="0" smtClean="0">
                <a:latin typeface="Times New Roman" pitchFamily="18" charset="0"/>
                <a:cs typeface="Times New Roman" pitchFamily="18" charset="0"/>
              </a:rPr>
              <a:t>. Сюди належать такі філософи як Фалес, </a:t>
            </a:r>
            <a:r>
              <a:rPr lang="uk-UA" dirty="0" err="1" smtClean="0">
                <a:latin typeface="Times New Roman" pitchFamily="18" charset="0"/>
                <a:cs typeface="Times New Roman" pitchFamily="18" charset="0"/>
              </a:rPr>
              <a:t>Анаксімен</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Анаксимандр</a:t>
            </a:r>
            <a:r>
              <a:rPr lang="uk-UA" dirty="0" smtClean="0">
                <a:latin typeface="Times New Roman" pitchFamily="18" charset="0"/>
                <a:cs typeface="Times New Roman" pitchFamily="18" charset="0"/>
              </a:rPr>
              <a:t>, Геракліт, Піфагор, </a:t>
            </a:r>
            <a:r>
              <a:rPr lang="uk-UA" dirty="0" err="1" smtClean="0">
                <a:latin typeface="Times New Roman" pitchFamily="18" charset="0"/>
                <a:cs typeface="Times New Roman" pitchFamily="18" charset="0"/>
              </a:rPr>
              <a:t>Парменід</a:t>
            </a:r>
            <a:r>
              <a:rPr lang="uk-UA" dirty="0" smtClean="0">
                <a:latin typeface="Times New Roman" pitchFamily="18" charset="0"/>
                <a:cs typeface="Times New Roman" pitchFamily="18" charset="0"/>
              </a:rPr>
              <a:t>, Зенон </a:t>
            </a:r>
            <a:r>
              <a:rPr lang="uk-UA" dirty="0" err="1" smtClean="0">
                <a:latin typeface="Times New Roman" pitchFamily="18" charset="0"/>
                <a:cs typeface="Times New Roman" pitchFamily="18" charset="0"/>
              </a:rPr>
              <a:t>Елейський</a:t>
            </a:r>
            <a:r>
              <a:rPr lang="uk-UA" dirty="0" smtClean="0">
                <a:latin typeface="Times New Roman" pitchFamily="18" charset="0"/>
                <a:cs typeface="Times New Roman" pitchFamily="18" charset="0"/>
              </a:rPr>
              <a:t> та ін.</a:t>
            </a:r>
            <a:endParaRPr lang="ru-RU" dirty="0" smtClean="0">
              <a:latin typeface="Times New Roman" pitchFamily="18" charset="0"/>
              <a:cs typeface="Times New Roman" pitchFamily="18" charset="0"/>
            </a:endParaRPr>
          </a:p>
          <a:p>
            <a:endParaRPr lang="ru-RU" dirty="0"/>
          </a:p>
        </p:txBody>
      </p:sp>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225404"/>
          </a:xfrm>
        </p:spPr>
        <p:txBody>
          <a:bodyPr>
            <a:noAutofit/>
          </a:bodyPr>
          <a:lstStyle/>
          <a:p>
            <a:r>
              <a:rPr lang="ru-RU" sz="1000" dirty="0" err="1" smtClean="0"/>
              <a:t>продовження</a:t>
            </a:r>
            <a:endParaRPr lang="ru-RU" sz="1000" dirty="0"/>
          </a:p>
        </p:txBody>
      </p:sp>
      <p:sp>
        <p:nvSpPr>
          <p:cNvPr id="3" name="Содержимое 2"/>
          <p:cNvSpPr>
            <a:spLocks noGrp="1"/>
          </p:cNvSpPr>
          <p:nvPr>
            <p:ph idx="1"/>
          </p:nvPr>
        </p:nvSpPr>
        <p:spPr>
          <a:xfrm>
            <a:off x="1435608" y="785794"/>
            <a:ext cx="7498080" cy="5462606"/>
          </a:xfrm>
        </p:spPr>
        <p:txBody>
          <a:bodyPr>
            <a:normAutofit fontScale="85000" lnSpcReduction="20000"/>
          </a:bodyPr>
          <a:lstStyle/>
          <a:p>
            <a:pPr lvl="0" algn="just"/>
            <a:r>
              <a:rPr lang="uk-UA" dirty="0" smtClean="0">
                <a:latin typeface="Times New Roman" pitchFamily="18" charset="0"/>
                <a:cs typeface="Times New Roman" pitchFamily="18" charset="0"/>
              </a:rPr>
              <a:t>д</a:t>
            </a:r>
            <a:r>
              <a:rPr lang="ru-RU" dirty="0" err="1" smtClean="0">
                <a:latin typeface="Times New Roman" pitchFamily="18" charset="0"/>
                <a:cs typeface="Times New Roman" pitchFamily="18" charset="0"/>
              </a:rPr>
              <a:t>ругий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період</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має</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назву</a:t>
            </a:r>
            <a:r>
              <a:rPr lang="ru-RU" dirty="0" smtClean="0">
                <a:latin typeface="Times New Roman" pitchFamily="18" charset="0"/>
                <a:cs typeface="Times New Roman" pitchFamily="18" charset="0"/>
              </a:rPr>
              <a:t> </a:t>
            </a:r>
            <a:r>
              <a:rPr lang="ru-RU" u="sng" dirty="0" err="1" smtClean="0">
                <a:latin typeface="Times New Roman" pitchFamily="18" charset="0"/>
                <a:cs typeface="Times New Roman" pitchFamily="18" charset="0"/>
              </a:rPr>
              <a:t>класичного</a:t>
            </a:r>
            <a:r>
              <a:rPr lang="uk-UA" dirty="0" smtClean="0">
                <a:latin typeface="Times New Roman" pitchFamily="18" charset="0"/>
                <a:cs typeface="Times New Roman" pitchFamily="18" charset="0"/>
              </a:rPr>
              <a:t> (друга половина </a:t>
            </a:r>
            <a:r>
              <a:rPr lang="en-US" dirty="0" smtClean="0">
                <a:latin typeface="Times New Roman" pitchFamily="18" charset="0"/>
                <a:cs typeface="Times New Roman" pitchFamily="18" charset="0"/>
              </a:rPr>
              <a:t>V </a:t>
            </a:r>
            <a:r>
              <a:rPr lang="uk-UA" dirty="0" err="1" smtClean="0">
                <a:latin typeface="Times New Roman" pitchFamily="18" charset="0"/>
                <a:cs typeface="Times New Roman" pitchFamily="18" charset="0"/>
              </a:rPr>
              <a:t>ст.до</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н.е</a:t>
            </a:r>
            <a:r>
              <a:rPr lang="uk-UA"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IV </a:t>
            </a:r>
            <a:r>
              <a:rPr lang="uk-UA" dirty="0" err="1" smtClean="0">
                <a:latin typeface="Times New Roman" pitchFamily="18" charset="0"/>
                <a:cs typeface="Times New Roman" pitchFamily="18" charset="0"/>
              </a:rPr>
              <a:t>ст.до</a:t>
            </a:r>
            <a:r>
              <a:rPr lang="uk-UA" dirty="0" smtClean="0">
                <a:latin typeface="Times New Roman" pitchFamily="18" charset="0"/>
                <a:cs typeface="Times New Roman" pitchFamily="18" charset="0"/>
              </a:rPr>
              <a:t> н.е.)</a:t>
            </a:r>
            <a:r>
              <a:rPr lang="ru-RU" dirty="0" smtClean="0">
                <a:latin typeface="Times New Roman" pitchFamily="18" charset="0"/>
                <a:cs typeface="Times New Roman" pitchFamily="18" charset="0"/>
              </a:rPr>
              <a:t>. З </a:t>
            </a:r>
            <a:r>
              <a:rPr lang="ru-RU" dirty="0" err="1" smtClean="0">
                <a:latin typeface="Times New Roman" pitchFamily="18" charset="0"/>
                <a:cs typeface="Times New Roman" pitchFamily="18" charset="0"/>
              </a:rPr>
              <a:t>філософів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цього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періоду</a:t>
            </a:r>
            <a:r>
              <a:rPr lang="ru-RU" dirty="0" smtClean="0">
                <a:latin typeface="Times New Roman" pitchFamily="18" charset="0"/>
                <a:cs typeface="Times New Roman" pitchFamily="18" charset="0"/>
              </a:rPr>
              <a:t> першим </a:t>
            </a:r>
            <a:r>
              <a:rPr lang="ru-RU" dirty="0" err="1" smtClean="0">
                <a:latin typeface="Times New Roman" pitchFamily="18" charset="0"/>
                <a:cs typeface="Times New Roman" pitchFamily="18" charset="0"/>
              </a:rPr>
              <a:t>варто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назвати</a:t>
            </a:r>
            <a:r>
              <a:rPr lang="ru-RU" dirty="0" smtClean="0">
                <a:latin typeface="Times New Roman" pitchFamily="18" charset="0"/>
                <a:cs typeface="Times New Roman" pitchFamily="18" charset="0"/>
              </a:rPr>
              <a:t> Сократа. </a:t>
            </a:r>
            <a:r>
              <a:rPr lang="ru-RU" dirty="0" err="1" smtClean="0">
                <a:latin typeface="Times New Roman" pitchFamily="18" charset="0"/>
                <a:cs typeface="Times New Roman" pitchFamily="18" charset="0"/>
              </a:rPr>
              <a:t>Сюди</a:t>
            </a:r>
            <a:r>
              <a:rPr lang="ru-RU" dirty="0" smtClean="0">
                <a:latin typeface="Times New Roman" pitchFamily="18" charset="0"/>
                <a:cs typeface="Times New Roman" pitchFamily="18" charset="0"/>
              </a:rPr>
              <a:t> належать </a:t>
            </a:r>
            <a:r>
              <a:rPr lang="ru-RU" dirty="0" err="1" smtClean="0">
                <a:latin typeface="Times New Roman" pitchFamily="18" charset="0"/>
                <a:cs typeface="Times New Roman" pitchFamily="18" charset="0"/>
              </a:rPr>
              <a:t>також</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софісти</a:t>
            </a:r>
            <a:r>
              <a:rPr lang="ru-RU" dirty="0" smtClean="0">
                <a:latin typeface="Times New Roman" pitchFamily="18" charset="0"/>
                <a:cs typeface="Times New Roman" pitchFamily="18" charset="0"/>
              </a:rPr>
              <a:t> Протагор, </a:t>
            </a:r>
            <a:r>
              <a:rPr lang="ru-RU" dirty="0" err="1" smtClean="0">
                <a:latin typeface="Times New Roman" pitchFamily="18" charset="0"/>
                <a:cs typeface="Times New Roman" pitchFamily="18" charset="0"/>
              </a:rPr>
              <a:t>Горгій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Крім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названих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мислителів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представниками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даного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періоду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є</a:t>
            </a:r>
            <a:r>
              <a:rPr lang="ru-RU" dirty="0" smtClean="0">
                <a:latin typeface="Times New Roman" pitchFamily="18" charset="0"/>
                <a:cs typeface="Times New Roman" pitchFamily="18" charset="0"/>
              </a:rPr>
              <a:t> Платон, </a:t>
            </a:r>
            <a:r>
              <a:rPr lang="ru-RU" dirty="0" err="1" smtClean="0">
                <a:latin typeface="Times New Roman" pitchFamily="18" charset="0"/>
                <a:cs typeface="Times New Roman" pitchFamily="18" charset="0"/>
              </a:rPr>
              <a:t>Арістотель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Демокріт</a:t>
            </a:r>
            <a:r>
              <a:rPr lang="ru-RU" dirty="0" smtClean="0">
                <a:latin typeface="Times New Roman" pitchFamily="18" charset="0"/>
                <a:cs typeface="Times New Roman" pitchFamily="18" charset="0"/>
              </a:rPr>
              <a:t>.</a:t>
            </a:r>
          </a:p>
          <a:p>
            <a:pPr lvl="0" algn="just"/>
            <a:r>
              <a:rPr lang="uk-UA" dirty="0" smtClean="0">
                <a:latin typeface="Times New Roman" pitchFamily="18" charset="0"/>
                <a:cs typeface="Times New Roman" pitchFamily="18" charset="0"/>
              </a:rPr>
              <a:t>третій період – </a:t>
            </a:r>
            <a:r>
              <a:rPr lang="uk-UA" u="sng" dirty="0" smtClean="0">
                <a:latin typeface="Times New Roman" pitchFamily="18" charset="0"/>
                <a:cs typeface="Times New Roman" pitchFamily="18" charset="0"/>
              </a:rPr>
              <a:t>пізня антична філософія</a:t>
            </a:r>
            <a:r>
              <a:rPr lang="uk-UA" dirty="0" smtClean="0">
                <a:latin typeface="Times New Roman" pitchFamily="18" charset="0"/>
                <a:cs typeface="Times New Roman" pitchFamily="18" charset="0"/>
              </a:rPr>
              <a:t> (кін. </a:t>
            </a:r>
            <a:r>
              <a:rPr lang="en-US" dirty="0" smtClean="0">
                <a:latin typeface="Times New Roman" pitchFamily="18" charset="0"/>
                <a:cs typeface="Times New Roman" pitchFamily="18" charset="0"/>
              </a:rPr>
              <a:t>IV</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ст.до</a:t>
            </a:r>
            <a:r>
              <a:rPr lang="uk-UA" dirty="0" smtClean="0">
                <a:latin typeface="Times New Roman" pitchFamily="18" charset="0"/>
                <a:cs typeface="Times New Roman" pitchFamily="18" charset="0"/>
              </a:rPr>
              <a:t> н.е. - </a:t>
            </a:r>
            <a:r>
              <a:rPr lang="en-US" dirty="0" smtClean="0">
                <a:latin typeface="Times New Roman" pitchFamily="18" charset="0"/>
                <a:cs typeface="Times New Roman" pitchFamily="18" charset="0"/>
              </a:rPr>
              <a:t>VI</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ст.н.е</a:t>
            </a:r>
            <a:r>
              <a:rPr lang="uk-UA" dirty="0" smtClean="0">
                <a:latin typeface="Times New Roman" pitchFamily="18" charset="0"/>
                <a:cs typeface="Times New Roman" pitchFamily="18" charset="0"/>
              </a:rPr>
              <a:t>.). Цей період історії античної філософії пов'язаний з епохою еллінізму (кін. </a:t>
            </a:r>
            <a:r>
              <a:rPr lang="en-US" dirty="0" smtClean="0">
                <a:latin typeface="Times New Roman" pitchFamily="18" charset="0"/>
                <a:cs typeface="Times New Roman" pitchFamily="18" charset="0"/>
              </a:rPr>
              <a:t>IV</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ст.до</a:t>
            </a:r>
            <a:r>
              <a:rPr lang="uk-UA" dirty="0" smtClean="0">
                <a:latin typeface="Times New Roman" pitchFamily="18" charset="0"/>
                <a:cs typeface="Times New Roman" pitchFamily="18" charset="0"/>
              </a:rPr>
              <a:t> н.е. - </a:t>
            </a:r>
            <a:r>
              <a:rPr lang="en-US" dirty="0" smtClean="0">
                <a:latin typeface="Times New Roman" pitchFamily="18" charset="0"/>
                <a:cs typeface="Times New Roman" pitchFamily="18" charset="0"/>
              </a:rPr>
              <a:t>I</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ст.н.е</a:t>
            </a:r>
            <a:r>
              <a:rPr lang="uk-UA" dirty="0" smtClean="0">
                <a:latin typeface="Times New Roman" pitchFamily="18" charset="0"/>
                <a:cs typeface="Times New Roman" pitchFamily="18" charset="0"/>
              </a:rPr>
              <a:t>.). і Римської імперії (римська філософія: І ст. н. е. - </a:t>
            </a:r>
            <a:r>
              <a:rPr lang="en-US" dirty="0" smtClean="0">
                <a:latin typeface="Times New Roman" pitchFamily="18" charset="0"/>
                <a:cs typeface="Times New Roman" pitchFamily="18" charset="0"/>
              </a:rPr>
              <a:t>VI</a:t>
            </a:r>
            <a:r>
              <a:rPr lang="uk-UA" dirty="0" smtClean="0">
                <a:latin typeface="Times New Roman" pitchFamily="18" charset="0"/>
                <a:cs typeface="Times New Roman" pitchFamily="18" charset="0"/>
              </a:rPr>
              <a:t> ст. н. е.). Філософія елліністично-римської епохи існує у вигляді декількох основних філософських напрямків - це </a:t>
            </a:r>
            <a:r>
              <a:rPr lang="uk-UA" dirty="0" err="1" smtClean="0">
                <a:latin typeface="Times New Roman" pitchFamily="18" charset="0"/>
                <a:cs typeface="Times New Roman" pitchFamily="18" charset="0"/>
              </a:rPr>
              <a:t>епікурійці</a:t>
            </a:r>
            <a:r>
              <a:rPr lang="uk-UA" dirty="0" smtClean="0">
                <a:latin typeface="Times New Roman" pitchFamily="18" charset="0"/>
                <a:cs typeface="Times New Roman" pitchFamily="18" charset="0"/>
              </a:rPr>
              <a:t> , стоїки, скептики .</a:t>
            </a:r>
            <a:endParaRPr lang="ru-RU" dirty="0" smtClean="0">
              <a:latin typeface="Times New Roman" pitchFamily="18" charset="0"/>
              <a:cs typeface="Times New Roman" pitchFamily="18" charset="0"/>
            </a:endParaRPr>
          </a:p>
          <a:p>
            <a:endParaRPr lang="ru-RU" dirty="0"/>
          </a:p>
        </p:txBody>
      </p:sp>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644650" y="274638"/>
            <a:ext cx="7499350" cy="1143000"/>
          </a:xfrm>
        </p:spPr>
        <p:txBody>
          <a:bodyPr>
            <a:normAutofit fontScale="90000"/>
          </a:bodyPr>
          <a:lstStyle/>
          <a:p>
            <a:pPr algn="just"/>
            <a:r>
              <a:rPr lang="ru-RU" dirty="0" err="1" smtClean="0">
                <a:effectLst/>
              </a:rPr>
              <a:t>Умови</a:t>
            </a:r>
            <a:r>
              <a:rPr lang="ru-RU" dirty="0" smtClean="0">
                <a:effectLst/>
              </a:rPr>
              <a:t>, </a:t>
            </a:r>
            <a:r>
              <a:rPr lang="ru-RU" dirty="0" err="1" smtClean="0">
                <a:effectLst/>
              </a:rPr>
              <a:t>що</a:t>
            </a:r>
            <a:r>
              <a:rPr lang="ru-RU" dirty="0" smtClean="0">
                <a:effectLst/>
              </a:rPr>
              <a:t> </a:t>
            </a:r>
            <a:r>
              <a:rPr lang="ru-RU" dirty="0" err="1" smtClean="0">
                <a:effectLst/>
              </a:rPr>
              <a:t>сприяли</a:t>
            </a:r>
            <a:r>
              <a:rPr lang="ru-RU" dirty="0" smtClean="0">
                <a:effectLst/>
              </a:rPr>
              <a:t> </a:t>
            </a:r>
            <a:r>
              <a:rPr lang="ru-RU" dirty="0" err="1" smtClean="0">
                <a:effectLst/>
              </a:rPr>
              <a:t>появі</a:t>
            </a:r>
            <a:r>
              <a:rPr lang="ru-RU" dirty="0" smtClean="0">
                <a:effectLst/>
              </a:rPr>
              <a:t> феномену </a:t>
            </a:r>
            <a:r>
              <a:rPr lang="ru-RU" dirty="0" err="1" smtClean="0">
                <a:effectLst/>
              </a:rPr>
              <a:t>античної</a:t>
            </a:r>
            <a:r>
              <a:rPr lang="ru-RU" dirty="0" smtClean="0">
                <a:effectLst/>
              </a:rPr>
              <a:t> </a:t>
            </a:r>
            <a:r>
              <a:rPr lang="ru-RU" dirty="0" err="1" smtClean="0">
                <a:effectLst/>
              </a:rPr>
              <a:t>філософії</a:t>
            </a:r>
            <a:endParaRPr lang="ru-RU" dirty="0">
              <a:effectLst/>
            </a:endParaRPr>
          </a:p>
        </p:txBody>
      </p:sp>
      <p:sp>
        <p:nvSpPr>
          <p:cNvPr id="3" name="Содержимое 2"/>
          <p:cNvSpPr>
            <a:spLocks noGrp="1"/>
          </p:cNvSpPr>
          <p:nvPr>
            <p:ph idx="4294967295"/>
          </p:nvPr>
        </p:nvSpPr>
        <p:spPr>
          <a:xfrm>
            <a:off x="1644650" y="1447800"/>
            <a:ext cx="7499350" cy="4800600"/>
          </a:xfrm>
        </p:spPr>
        <p:txBody>
          <a:bodyPr>
            <a:normAutofit fontScale="92500" lnSpcReduction="20000"/>
          </a:bodyPr>
          <a:lstStyle/>
          <a:p>
            <a:pPr algn="just"/>
            <a:r>
              <a:rPr lang="uk-UA" dirty="0" smtClean="0"/>
              <a:t>1.</a:t>
            </a:r>
            <a:r>
              <a:rPr lang="ru-RU" dirty="0" smtClean="0"/>
              <a:t> • </a:t>
            </a:r>
            <a:r>
              <a:rPr lang="ru-RU" i="1" dirty="0" err="1" smtClean="0"/>
              <a:t>географічно-кліматичні</a:t>
            </a:r>
            <a:r>
              <a:rPr lang="ru-RU" i="1" dirty="0" smtClean="0"/>
              <a:t> ;</a:t>
            </a:r>
          </a:p>
          <a:p>
            <a:pPr algn="just"/>
            <a:r>
              <a:rPr lang="uk-UA" dirty="0" smtClean="0"/>
              <a:t>2. </a:t>
            </a:r>
            <a:r>
              <a:rPr lang="ru-RU" dirty="0" smtClean="0"/>
              <a:t>• </a:t>
            </a:r>
            <a:r>
              <a:rPr lang="ru-RU" i="1" dirty="0" err="1" smtClean="0"/>
              <a:t>культурно-історичні</a:t>
            </a:r>
            <a:r>
              <a:rPr lang="ru-RU" i="1" dirty="0" smtClean="0"/>
              <a:t> ;</a:t>
            </a:r>
          </a:p>
          <a:p>
            <a:pPr algn="just"/>
            <a:r>
              <a:rPr lang="uk-UA" dirty="0" smtClean="0"/>
              <a:t>3. </a:t>
            </a:r>
            <a:r>
              <a:rPr lang="ru-RU" dirty="0" smtClean="0"/>
              <a:t>• </a:t>
            </a:r>
            <a:r>
              <a:rPr lang="ru-RU" i="1" dirty="0" err="1" smtClean="0"/>
              <a:t>соціальні</a:t>
            </a:r>
            <a:r>
              <a:rPr lang="ru-RU" i="1" dirty="0" smtClean="0"/>
              <a:t> —</a:t>
            </a:r>
            <a:r>
              <a:rPr lang="ru-RU" dirty="0" smtClean="0"/>
              <a:t> </a:t>
            </a:r>
            <a:r>
              <a:rPr lang="ru-RU" dirty="0" err="1" smtClean="0"/>
              <a:t>високий</a:t>
            </a:r>
            <a:r>
              <a:rPr lang="ru-RU" dirty="0" smtClean="0"/>
              <a:t> </a:t>
            </a:r>
            <a:r>
              <a:rPr lang="ru-RU" dirty="0" err="1" smtClean="0"/>
              <a:t>рівень</a:t>
            </a:r>
            <a:r>
              <a:rPr lang="ru-RU" dirty="0" smtClean="0"/>
              <a:t> </a:t>
            </a:r>
            <a:r>
              <a:rPr lang="ru-RU" dirty="0" err="1" smtClean="0"/>
              <a:t>розвитку</a:t>
            </a:r>
            <a:r>
              <a:rPr lang="ru-RU" dirty="0" smtClean="0"/>
              <a:t> </a:t>
            </a:r>
            <a:r>
              <a:rPr lang="ru-RU" dirty="0" err="1" smtClean="0"/>
              <a:t>соціальних</a:t>
            </a:r>
            <a:r>
              <a:rPr lang="ru-RU" dirty="0" smtClean="0"/>
              <a:t> </a:t>
            </a:r>
            <a:r>
              <a:rPr lang="ru-RU" dirty="0" err="1" smtClean="0"/>
              <a:t>стосунків</a:t>
            </a:r>
            <a:r>
              <a:rPr lang="ru-RU" dirty="0" smtClean="0"/>
              <a:t> та </a:t>
            </a:r>
            <a:r>
              <a:rPr lang="ru-RU" dirty="0" err="1" smtClean="0"/>
              <a:t>діяльності</a:t>
            </a:r>
            <a:r>
              <a:rPr lang="ru-RU" dirty="0" smtClean="0"/>
              <a:t>;</a:t>
            </a:r>
          </a:p>
          <a:p>
            <a:pPr algn="just"/>
            <a:r>
              <a:rPr lang="uk-UA" dirty="0" smtClean="0"/>
              <a:t>4. дуже важливою передумовою виникнення античної філософії була </a:t>
            </a:r>
            <a:r>
              <a:rPr lang="uk-UA" i="1" dirty="0" smtClean="0"/>
              <a:t>міфологія</a:t>
            </a:r>
            <a:r>
              <a:rPr lang="uk-UA" dirty="0" smtClean="0"/>
              <a:t>. Протягом усього  свого існування вона зберігала виразно </a:t>
            </a:r>
            <a:r>
              <a:rPr lang="uk-UA" i="1" dirty="0" err="1" smtClean="0"/>
              <a:t>космоцентричний</a:t>
            </a:r>
            <a:r>
              <a:rPr lang="uk-UA" i="1" cap="small" dirty="0" smtClean="0"/>
              <a:t> </a:t>
            </a:r>
            <a:r>
              <a:rPr lang="uk-UA" dirty="0" smtClean="0"/>
              <a:t>характер, тобто в центрі уваги був упорядкований світ, тобто </a:t>
            </a:r>
            <a:r>
              <a:rPr lang="uk-UA" i="1" dirty="0" smtClean="0"/>
              <a:t>Космос.</a:t>
            </a:r>
            <a:endParaRPr lang="ru-RU" dirty="0"/>
          </a:p>
        </p:txBody>
      </p:sp>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dirty="0" smtClean="0">
                <a:effectLst/>
              </a:rPr>
              <a:t>2. Розвиток ідей у натурфілософських школах Стародавньої Греції</a:t>
            </a:r>
            <a:endParaRPr lang="ru-RU" sz="3200" dirty="0">
              <a:effectLst/>
            </a:endParaRPr>
          </a:p>
        </p:txBody>
      </p:sp>
      <p:sp>
        <p:nvSpPr>
          <p:cNvPr id="3" name="Содержимое 2"/>
          <p:cNvSpPr>
            <a:spLocks noGrp="1"/>
          </p:cNvSpPr>
          <p:nvPr>
            <p:ph idx="1"/>
          </p:nvPr>
        </p:nvSpPr>
        <p:spPr/>
        <p:txBody>
          <a:bodyPr>
            <a:normAutofit fontScale="92500"/>
          </a:bodyPr>
          <a:lstStyle/>
          <a:p>
            <a:pPr algn="just"/>
            <a:r>
              <a:rPr lang="uk-UA" dirty="0" smtClean="0"/>
              <a:t>на першому етапі розвитку античної філософії природа постала як її </a:t>
            </a:r>
            <a:r>
              <a:rPr lang="uk-UA" i="1" dirty="0" smtClean="0"/>
              <a:t>об'єкт,</a:t>
            </a:r>
            <a:r>
              <a:rPr lang="uk-UA" dirty="0" smtClean="0"/>
              <a:t> а головною проблемою ранньої античної філософії – це питання про загальну першооснову — </a:t>
            </a:r>
            <a:r>
              <a:rPr lang="uk-UA" i="1" dirty="0" smtClean="0"/>
              <a:t>проблема </a:t>
            </a:r>
            <a:r>
              <a:rPr lang="uk-UA" dirty="0" smtClean="0"/>
              <a:t>пошуку вихідного початку буття (</a:t>
            </a:r>
            <a:r>
              <a:rPr lang="uk-UA" dirty="0" err="1" smtClean="0"/>
              <a:t>“архе”</a:t>
            </a:r>
            <a:r>
              <a:rPr lang="uk-UA" dirty="0" smtClean="0"/>
              <a:t>). яке розумілося як </a:t>
            </a:r>
            <a:r>
              <a:rPr lang="uk-UA" dirty="0" err="1" smtClean="0"/>
              <a:t>першоматерія</a:t>
            </a:r>
            <a:r>
              <a:rPr lang="uk-UA" dirty="0" smtClean="0"/>
              <a:t> та першопричина.</a:t>
            </a:r>
          </a:p>
          <a:p>
            <a:pPr algn="just"/>
            <a:r>
              <a:rPr lang="uk-UA" dirty="0" smtClean="0"/>
              <a:t>Родоначальником ранньої Грецької філософії був </a:t>
            </a:r>
            <a:r>
              <a:rPr lang="uk-UA" b="1" dirty="0" smtClean="0"/>
              <a:t>Фалес (першооснова вода)</a:t>
            </a:r>
            <a:endParaRPr lang="ru-RU" dirty="0"/>
          </a:p>
        </p:txBody>
      </p: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571480"/>
            <a:ext cx="7498080" cy="5676920"/>
          </a:xfrm>
        </p:spPr>
        <p:txBody>
          <a:bodyPr>
            <a:normAutofit fontScale="92500" lnSpcReduction="10000"/>
          </a:bodyPr>
          <a:lstStyle/>
          <a:p>
            <a:r>
              <a:rPr lang="ru-RU" dirty="0" err="1" smtClean="0"/>
              <a:t>учень</a:t>
            </a:r>
            <a:r>
              <a:rPr lang="ru-RU" dirty="0" smtClean="0"/>
              <a:t> Фалеса</a:t>
            </a:r>
            <a:r>
              <a:rPr lang="ru-RU" b="1" dirty="0" smtClean="0"/>
              <a:t> - </a:t>
            </a:r>
            <a:r>
              <a:rPr lang="ru-RU" b="1" dirty="0" err="1" smtClean="0"/>
              <a:t>Анасимандр</a:t>
            </a:r>
            <a:r>
              <a:rPr lang="ru-RU" dirty="0" smtClean="0"/>
              <a:t>, </a:t>
            </a:r>
            <a:r>
              <a:rPr lang="ru-RU" dirty="0" err="1" smtClean="0"/>
              <a:t>стверджуючи</a:t>
            </a:r>
            <a:r>
              <a:rPr lang="ru-RU" dirty="0" smtClean="0"/>
              <a:t>, </a:t>
            </a:r>
            <a:r>
              <a:rPr lang="ru-RU" dirty="0" err="1" smtClean="0"/>
              <a:t>що</a:t>
            </a:r>
            <a:r>
              <a:rPr lang="ru-RU" dirty="0" smtClean="0"/>
              <a:t> “</a:t>
            </a:r>
            <a:r>
              <a:rPr lang="ru-RU" dirty="0" err="1" smtClean="0"/>
              <a:t>архе</a:t>
            </a:r>
            <a:r>
              <a:rPr lang="ru-RU" dirty="0" smtClean="0"/>
              <a:t>” само по </a:t>
            </a:r>
            <a:r>
              <a:rPr lang="ru-RU" dirty="0" err="1" smtClean="0"/>
              <a:t>собі</a:t>
            </a:r>
            <a:r>
              <a:rPr lang="ru-RU" dirty="0" smtClean="0"/>
              <a:t> не схоже </a:t>
            </a:r>
            <a:r>
              <a:rPr lang="ru-RU" dirty="0" err="1" smtClean="0"/>
              <a:t>ні</a:t>
            </a:r>
            <a:r>
              <a:rPr lang="ru-RU" dirty="0" smtClean="0"/>
              <a:t> на </a:t>
            </a:r>
            <a:r>
              <a:rPr lang="ru-RU" dirty="0" err="1" smtClean="0"/>
              <a:t>що</a:t>
            </a:r>
            <a:r>
              <a:rPr lang="ru-RU" dirty="0" smtClean="0"/>
              <a:t>; </a:t>
            </a:r>
            <a:r>
              <a:rPr lang="uk-UA" dirty="0" err="1" smtClean="0"/>
              <a:t>Анаксимандр</a:t>
            </a:r>
            <a:r>
              <a:rPr lang="uk-UA" dirty="0" smtClean="0"/>
              <a:t> піднявся до думки про абстрактний характер </a:t>
            </a:r>
            <a:r>
              <a:rPr lang="uk-UA" b="1" dirty="0" smtClean="0"/>
              <a:t>першооснови</a:t>
            </a:r>
            <a:r>
              <a:rPr lang="uk-UA" dirty="0" smtClean="0"/>
              <a:t> і визначав його як</a:t>
            </a:r>
            <a:r>
              <a:rPr lang="ru-RU" dirty="0" smtClean="0"/>
              <a:t> — </a:t>
            </a:r>
            <a:r>
              <a:rPr lang="ru-RU" b="1" dirty="0" smtClean="0"/>
              <a:t>“</a:t>
            </a:r>
            <a:r>
              <a:rPr lang="ru-RU" b="1" i="1" dirty="0" err="1" smtClean="0"/>
              <a:t>апейрон</a:t>
            </a:r>
            <a:r>
              <a:rPr lang="ru-RU" b="1" dirty="0" smtClean="0"/>
              <a:t>”— </a:t>
            </a:r>
            <a:r>
              <a:rPr lang="ru-RU" dirty="0" err="1" smtClean="0"/>
              <a:t>невизначене</a:t>
            </a:r>
            <a:r>
              <a:rPr lang="ru-RU" dirty="0" smtClean="0"/>
              <a:t> та </a:t>
            </a:r>
            <a:r>
              <a:rPr lang="ru-RU" dirty="0" err="1" smtClean="0"/>
              <a:t>безмежне</a:t>
            </a:r>
            <a:r>
              <a:rPr lang="uk-UA" dirty="0" smtClean="0"/>
              <a:t>. </a:t>
            </a:r>
          </a:p>
          <a:p>
            <a:pPr algn="just"/>
            <a:r>
              <a:rPr lang="ru-RU" b="1" dirty="0" smtClean="0"/>
              <a:t>Анаксимен</a:t>
            </a:r>
            <a:r>
              <a:rPr lang="ru-RU" dirty="0" smtClean="0"/>
              <a:t> </a:t>
            </a:r>
            <a:r>
              <a:rPr lang="ru-RU" dirty="0" err="1" smtClean="0"/>
              <a:t>синтезував</a:t>
            </a:r>
            <a:r>
              <a:rPr lang="ru-RU" dirty="0" smtClean="0"/>
              <a:t> </a:t>
            </a:r>
            <a:r>
              <a:rPr lang="ru-RU" dirty="0" err="1" smtClean="0"/>
              <a:t>ідеї</a:t>
            </a:r>
            <a:r>
              <a:rPr lang="ru-RU" dirty="0" smtClean="0"/>
              <a:t> </a:t>
            </a:r>
            <a:r>
              <a:rPr lang="ru-RU" dirty="0" err="1" smtClean="0"/>
              <a:t>своїх</a:t>
            </a:r>
            <a:r>
              <a:rPr lang="ru-RU" dirty="0" smtClean="0"/>
              <a:t> </a:t>
            </a:r>
            <a:r>
              <a:rPr lang="ru-RU" dirty="0" err="1" smtClean="0"/>
              <a:t>учителів</a:t>
            </a:r>
            <a:r>
              <a:rPr lang="ru-RU" dirty="0" smtClean="0"/>
              <a:t>: початок </a:t>
            </a:r>
            <a:r>
              <a:rPr lang="ru-RU" dirty="0" err="1" smtClean="0"/>
              <a:t>буття</a:t>
            </a:r>
            <a:r>
              <a:rPr lang="ru-RU" dirty="0" smtClean="0"/>
              <a:t> </a:t>
            </a:r>
            <a:r>
              <a:rPr lang="ru-RU" dirty="0" err="1" smtClean="0"/>
              <a:t>має</a:t>
            </a:r>
            <a:r>
              <a:rPr lang="ru-RU" dirty="0" smtClean="0"/>
              <a:t> бути </a:t>
            </a:r>
            <a:r>
              <a:rPr lang="ru-RU" dirty="0" err="1" smtClean="0"/>
              <a:t>досить</a:t>
            </a:r>
            <a:r>
              <a:rPr lang="ru-RU" dirty="0" smtClean="0"/>
              <a:t> </a:t>
            </a:r>
            <a:r>
              <a:rPr lang="ru-RU" dirty="0" err="1" smtClean="0"/>
              <a:t>невизначений</a:t>
            </a:r>
            <a:r>
              <a:rPr lang="ru-RU" dirty="0" smtClean="0"/>
              <a:t>, </a:t>
            </a:r>
            <a:r>
              <a:rPr lang="ru-RU" dirty="0" err="1" smtClean="0"/>
              <a:t>але</a:t>
            </a:r>
            <a:r>
              <a:rPr lang="ru-RU" dirty="0" smtClean="0"/>
              <a:t> </a:t>
            </a:r>
            <a:r>
              <a:rPr lang="ru-RU" dirty="0" err="1" smtClean="0"/>
              <a:t>доступний</a:t>
            </a:r>
            <a:r>
              <a:rPr lang="ru-RU" dirty="0" smtClean="0"/>
              <a:t> для </a:t>
            </a:r>
            <a:r>
              <a:rPr lang="ru-RU" dirty="0" err="1" smtClean="0"/>
              <a:t>сприйняття</a:t>
            </a:r>
            <a:r>
              <a:rPr lang="ru-RU" dirty="0" smtClean="0"/>
              <a:t>, </a:t>
            </a:r>
            <a:r>
              <a:rPr lang="ru-RU" dirty="0" err="1" smtClean="0"/>
              <a:t>необхідний</a:t>
            </a:r>
            <a:r>
              <a:rPr lang="ru-RU" dirty="0" smtClean="0"/>
              <a:t> </a:t>
            </a:r>
            <a:r>
              <a:rPr lang="ru-RU" dirty="0" err="1" smtClean="0"/>
              <a:t>для</a:t>
            </a:r>
            <a:r>
              <a:rPr lang="ru-RU" dirty="0" smtClean="0"/>
              <a:t> </a:t>
            </a:r>
            <a:r>
              <a:rPr lang="ru-RU" dirty="0" err="1" smtClean="0"/>
              <a:t>життя</a:t>
            </a:r>
            <a:r>
              <a:rPr lang="ru-RU" dirty="0" smtClean="0"/>
              <a:t> </a:t>
            </a:r>
            <a:r>
              <a:rPr lang="ru-RU" dirty="0" err="1" smtClean="0"/>
              <a:t>і</a:t>
            </a:r>
            <a:r>
              <a:rPr lang="ru-RU" dirty="0" smtClean="0"/>
              <a:t> </a:t>
            </a:r>
            <a:r>
              <a:rPr lang="ru-RU" dirty="0" err="1" smtClean="0"/>
              <a:t>рухливий</a:t>
            </a:r>
            <a:r>
              <a:rPr lang="ru-RU" dirty="0" smtClean="0"/>
              <a:t>. На думку Анаксимена, </a:t>
            </a:r>
            <a:r>
              <a:rPr lang="ru-RU" dirty="0" err="1" smtClean="0"/>
              <a:t>саме</a:t>
            </a:r>
            <a:r>
              <a:rPr lang="ru-RU" dirty="0" smtClean="0"/>
              <a:t> таким </a:t>
            </a:r>
            <a:r>
              <a:rPr lang="ru-RU" dirty="0" err="1" smtClean="0"/>
              <a:t>є</a:t>
            </a:r>
            <a:r>
              <a:rPr lang="ru-RU" dirty="0" smtClean="0"/>
              <a:t> </a:t>
            </a:r>
            <a:r>
              <a:rPr lang="ru-RU" b="1" i="1" dirty="0" err="1" smtClean="0"/>
              <a:t>повітря</a:t>
            </a:r>
            <a:r>
              <a:rPr lang="ru-RU" dirty="0" smtClean="0"/>
              <a:t>, яке </a:t>
            </a:r>
            <a:r>
              <a:rPr lang="ru-RU" dirty="0" err="1" smtClean="0"/>
              <a:t>він</a:t>
            </a:r>
            <a:r>
              <a:rPr lang="ru-RU" dirty="0" smtClean="0"/>
              <a:t> </a:t>
            </a:r>
            <a:r>
              <a:rPr lang="ru-RU" dirty="0" err="1" smtClean="0"/>
              <a:t>і</a:t>
            </a:r>
            <a:r>
              <a:rPr lang="ru-RU" dirty="0" smtClean="0"/>
              <a:t> </a:t>
            </a:r>
            <a:r>
              <a:rPr lang="ru-RU" dirty="0" err="1" smtClean="0"/>
              <a:t>визначив</a:t>
            </a:r>
            <a:r>
              <a:rPr lang="ru-RU" dirty="0" smtClean="0"/>
              <a:t> як </a:t>
            </a:r>
            <a:r>
              <a:rPr lang="ru-RU" b="1" dirty="0" err="1" smtClean="0"/>
              <a:t>першопочаток</a:t>
            </a:r>
            <a:r>
              <a:rPr lang="ru-RU" b="1" dirty="0" smtClean="0"/>
              <a:t> </a:t>
            </a:r>
            <a:r>
              <a:rPr lang="ru-RU" b="1" dirty="0" err="1" smtClean="0"/>
              <a:t>усього</a:t>
            </a:r>
            <a:r>
              <a:rPr lang="ru-RU" b="1" dirty="0" smtClean="0"/>
              <a:t>. </a:t>
            </a:r>
          </a:p>
          <a:p>
            <a:endParaRPr lang="ru-RU" dirty="0"/>
          </a:p>
        </p:txBody>
      </p:sp>
    </p:spTree>
  </p:cSld>
  <p:clrMapOvr>
    <a:masterClrMapping/>
  </p:clrMapOvr>
  <p:transition>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809</TotalTime>
  <Words>1782</Words>
  <PresentationFormat>Экран (4:3)</PresentationFormat>
  <Paragraphs>107</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Солнцестояние</vt:lpstr>
      <vt:lpstr>Кафедра філософії  8 корпус, ауд.1005  www.sophia.nau.edu.ua </vt:lpstr>
      <vt:lpstr>Тема 2 “Антична філософія”</vt:lpstr>
      <vt:lpstr>Список літератури до теми</vt:lpstr>
      <vt:lpstr>Слайд 4</vt:lpstr>
      <vt:lpstr> 1.Умови виникнення, особливості та етапи розвитку античної філософії </vt:lpstr>
      <vt:lpstr>продовження</vt:lpstr>
      <vt:lpstr>Умови, що сприяли появі феномену античної філософії</vt:lpstr>
      <vt:lpstr>2. Розвиток ідей у натурфілософських школах Стародавньої Греції</vt:lpstr>
      <vt:lpstr>Слайд 9</vt:lpstr>
      <vt:lpstr>продовження</vt:lpstr>
      <vt:lpstr>Слайд 11</vt:lpstr>
      <vt:lpstr>За допомогою апорій Зенон прагнув довести, що що буття є єдиним і непорушним. Рух не можна уявити собі без суперечностей, тому його неможливо охопити розумом. Це була перша спроба у філософії показати різницю раціонального і чуттєвого сприйняття.</vt:lpstr>
      <vt:lpstr>Висновок:  давньогрецька філософія на перший план висунула проблему пошуку першооснови; виникає діалектика, як вчення про всезагальний розвиток; було сформульоване базове поняття філософії - буття; здійснено перехід від міфологічного до раціонального осмислення буття; почав формуватися понятійний апарат філософії, я к науки. перший період розвитку античної філософії є дуже визначним для філософської думки загалом. Він дав початок багатьом ідеям і напрямам європейської науки та філософії.  </vt:lpstr>
      <vt:lpstr>3. Філософські ідеї періоду «високої класики». </vt:lpstr>
      <vt:lpstr>Його внесок у розвиток філософської думки визначають як "сократовський поворот" у філософії. Його філософія це поворот до проблеми людини. В центрі філософії Сократа – людина та її життя.</vt:lpstr>
      <vt:lpstr>У бесідах Сократ, як звичайно, ставив запитання, а співбесідник на них відповідав. Задля досягнення своєї мети Сократ розробив спеціальний метод “маєвтика”.</vt:lpstr>
      <vt:lpstr>Сформулював систему об’єктивного ідеалізму. Ідеї — незмінні сутнісні основи буття усього сущого. Речі течуть і змінюються, міркував Платон, але світ не зникає; отже, в основі речей лежать деякі ідеальні незмінні сутності.</vt:lpstr>
      <vt:lpstr>Арістотель виступив проти відірваності ідеального світу від матеріального. Арістотель піддає критиці вчення свого вчителя Платона.</vt:lpstr>
      <vt:lpstr>Висновки</vt:lpstr>
      <vt:lpstr>Ідеї та школи завершального етапу розвитку античної філософії </vt:lpstr>
      <vt:lpstr>Висновок до теми:</vt:lpstr>
      <vt:lpstr>3. В період високої класики в поле зору філософії поступово входять всі основні сфери людської життєдіяльності; філософія стає деталізованою, систематизованою, розгалуженою; основна увага тут переноситься на вироблення виправданий, надійних способів осмислення дійсності: Платон і Арістотель – створюють дві провідні парадигми європейського мислення і пізнання: парадигму екзистенціально-містичну та раціонально-логічну. 4. Пізня антична філософія за умов руйнування античного полісу спрямовує свої зусилля на захист окремого індивіда, а тому стає суб’єктивно спрямованою, еклектичною; на цьому шляху вона робить грандіозне відкриття – відкриття автономії людського розуму щодо обставин життя.  </vt:lpstr>
      <vt:lpstr>Питання для бліц-контролю: </vt:lpstr>
      <vt:lpstr> ДЯКУЮ ЗА УВАГУ!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Кафедра філософії  8 корпус, ауд.1005  www.sophia.nau.edu.ua </dc:title>
  <cp:lastModifiedBy>Кафедра філософії</cp:lastModifiedBy>
  <cp:revision>132</cp:revision>
  <dcterms:modified xsi:type="dcterms:W3CDTF">2015-09-07T06:59:13Z</dcterms:modified>
</cp:coreProperties>
</file>