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63" r:id="rId3"/>
    <p:sldId id="259" r:id="rId4"/>
    <p:sldId id="266" r:id="rId5"/>
    <p:sldId id="268" r:id="rId6"/>
    <p:sldId id="264" r:id="rId7"/>
    <p:sldId id="275" r:id="rId8"/>
    <p:sldId id="276" r:id="rId9"/>
    <p:sldId id="265" r:id="rId10"/>
    <p:sldId id="267" r:id="rId11"/>
    <p:sldId id="280" r:id="rId12"/>
    <p:sldId id="269" r:id="rId13"/>
    <p:sldId id="270" r:id="rId14"/>
    <p:sldId id="271" r:id="rId15"/>
    <p:sldId id="283" r:id="rId16"/>
    <p:sldId id="281" r:id="rId17"/>
    <p:sldId id="285" r:id="rId18"/>
    <p:sldId id="272" r:id="rId19"/>
    <p:sldId id="284" r:id="rId20"/>
    <p:sldId id="286" r:id="rId21"/>
    <p:sldId id="273" r:id="rId22"/>
    <p:sldId id="287" r:id="rId23"/>
    <p:sldId id="288" r:id="rId24"/>
    <p:sldId id="289" r:id="rId25"/>
    <p:sldId id="290" r:id="rId26"/>
    <p:sldId id="274" r:id="rId27"/>
    <p:sldId id="291" r:id="rId28"/>
    <p:sldId id="297" r:id="rId29"/>
    <p:sldId id="292" r:id="rId30"/>
    <p:sldId id="296" r:id="rId31"/>
    <p:sldId id="298" r:id="rId32"/>
    <p:sldId id="278" r:id="rId33"/>
    <p:sldId id="27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3250" autoAdjust="0"/>
  </p:normalViewPr>
  <p:slideViewPr>
    <p:cSldViewPr>
      <p:cViewPr varScale="1">
        <p:scale>
          <a:sx n="51" d="100"/>
          <a:sy n="51" d="100"/>
        </p:scale>
        <p:origin x="18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0535-72A4-4470-83FE-8B65134934B3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C2C03-3932-460C-B806-9B7C0CFEE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1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34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95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5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8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75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45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16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35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45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85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7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Прикладом надмірності є повторення в тексті фрагментів (наприклад, слів природної або машинної мови).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Інший вид надмірності пов'язаний з тим, що деякі значення в даних зустрічаються частіше інших.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1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E205D149-75D9-45CA-BA1C-85BDC7996ECE}" type="slidenum">
              <a:rPr lang="ru-RU" altLang="ru-RU" sz="1200">
                <a:latin typeface="Calibri" panose="020F0502020204030204" pitchFamily="34" charset="0"/>
              </a:rPr>
              <a:pPr algn="r"/>
              <a:t>28</a:t>
            </a:fld>
            <a:endParaRPr lang="ru-RU" altLang="ru-RU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0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Стиснення засноване на усуненні надмірності інформації, що міститься у вихідних даних.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621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Методы сжатия с потерями часто используются для сжатия звука или изображений.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таких случаях распакованный файл может очень сильно отличаться от оригинала на уровне сравнения «бит в бит», но практически неотличим для человеческого уха или глаза в большинстве практических применений.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Много методов фокусируются на особенностях строения органов чувств человека.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Психоакустическая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модель определяет то, как сильно звук может быть сжат без ухудшения воспринимаемого качества звука. Недостатки, причинённые сжатием с потерями, которые заметны для человеческого уха или глаза, известны как артефакты сжатия.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23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Відповідь.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Архівація здійснюється завжди тільки без втрати даних.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Стиснення буває як без втрати даних, так і з втратою даних.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роботи зі стиснутими даними немає необхідності застосовувати окремі процедури декомпресії (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розтиснення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вони, як правило, вбудовані в програми, які сприймають стислі дані. Для роботи з архівними даними необхідне попереднє розархівування.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15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65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7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2C03-3932-460C-B806-9B7C0CFEEE2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0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Архівація</a:t>
            </a:r>
            <a:r>
              <a:rPr lang="ru-RU" dirty="0"/>
              <a:t> та 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 smtClean="0"/>
              <a:t>мультимедійної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</a:t>
            </a:r>
            <a:r>
              <a:rPr lang="en-US" dirty="0" smtClean="0"/>
              <a:t>1</a:t>
            </a:r>
            <a:endParaRPr lang="uk-UA" dirty="0" smtClean="0"/>
          </a:p>
          <a:p>
            <a:r>
              <a:rPr lang="ru-RU" dirty="0" smtClean="0"/>
              <a:t>Бобарчук </a:t>
            </a:r>
            <a:r>
              <a:rPr lang="ru-RU" dirty="0" err="1" smtClean="0"/>
              <a:t>Олександр</a:t>
            </a:r>
            <a:r>
              <a:rPr lang="ru-RU" dirty="0" smtClean="0"/>
              <a:t> Антонович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 до аудиторії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7467600" cy="2114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4400" dirty="0"/>
              <a:t>У чому полягає основна відмінність між стисненням і архівацією даних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97216" cy="778098"/>
          </a:xfrm>
        </p:spPr>
        <p:txBody>
          <a:bodyPr/>
          <a:lstStyle/>
          <a:p>
            <a:r>
              <a:rPr lang="uk-UA" dirty="0" smtClean="0"/>
              <a:t>Відповідь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93096"/>
          </a:xfrm>
        </p:spPr>
        <p:txBody>
          <a:bodyPr/>
          <a:lstStyle/>
          <a:p>
            <a:r>
              <a:rPr lang="uk-UA" dirty="0" smtClean="0"/>
              <a:t>Архівація </a:t>
            </a:r>
            <a:r>
              <a:rPr lang="uk-UA" dirty="0"/>
              <a:t>здійснюється завжди тільки без втрати </a:t>
            </a:r>
            <a:r>
              <a:rPr lang="uk-UA" dirty="0" smtClean="0"/>
              <a:t>даних.</a:t>
            </a:r>
            <a:endParaRPr lang="en-US" dirty="0" smtClean="0"/>
          </a:p>
          <a:p>
            <a:r>
              <a:rPr lang="uk-UA" dirty="0" smtClean="0"/>
              <a:t>Стиснення </a:t>
            </a:r>
            <a:r>
              <a:rPr lang="uk-UA" dirty="0"/>
              <a:t>буває як без втрати даних, так і з втратою </a:t>
            </a:r>
            <a:r>
              <a:rPr lang="uk-UA" dirty="0" smtClean="0"/>
              <a:t>даних.</a:t>
            </a:r>
            <a:endParaRPr lang="en-US" dirty="0" smtClean="0"/>
          </a:p>
          <a:p>
            <a:r>
              <a:rPr lang="uk-UA" dirty="0" smtClean="0"/>
              <a:t>Для </a:t>
            </a:r>
            <a:r>
              <a:rPr lang="uk-UA" dirty="0"/>
              <a:t>роботи зі стиснутими даними немає необхідності застосовувати окремі процедури декомпресії (</a:t>
            </a:r>
            <a:r>
              <a:rPr lang="uk-UA" dirty="0" err="1"/>
              <a:t>розтиснення</a:t>
            </a:r>
            <a:r>
              <a:rPr lang="uk-UA" dirty="0"/>
              <a:t>), вони, як правило, вбудовані в програми, які сприймають стислі дані. </a:t>
            </a:r>
            <a:endParaRPr lang="en-US" dirty="0" smtClean="0"/>
          </a:p>
          <a:p>
            <a:r>
              <a:rPr lang="uk-UA" dirty="0" smtClean="0"/>
              <a:t>Для </a:t>
            </a:r>
            <a:r>
              <a:rPr lang="uk-UA" dirty="0"/>
              <a:t>роботи з архівними даними необхідне попереднє розархівування.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6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err="1"/>
              <a:t>Кодек</a:t>
            </a:r>
            <a:r>
              <a:rPr lang="uk-UA" dirty="0"/>
              <a:t> (</a:t>
            </a:r>
            <a:r>
              <a:rPr lang="uk-UA" dirty="0" err="1"/>
              <a:t>англ</a:t>
            </a:r>
            <a:r>
              <a:rPr lang="uk-UA" dirty="0"/>
              <a:t>. Від </a:t>
            </a:r>
            <a:r>
              <a:rPr lang="uk-UA" dirty="0" err="1"/>
              <a:t>coder</a:t>
            </a:r>
            <a:r>
              <a:rPr lang="uk-UA" dirty="0"/>
              <a:t> / </a:t>
            </a:r>
            <a:r>
              <a:rPr lang="uk-UA" dirty="0" err="1"/>
              <a:t>decoder</a:t>
            </a:r>
            <a:r>
              <a:rPr lang="uk-UA" dirty="0"/>
              <a:t>) - пристрій або програма, здатна виконувати пряме (стиснення) і зворотне перетворення (відновлення) даних або </a:t>
            </a:r>
            <a:r>
              <a:rPr lang="uk-UA" dirty="0" smtClean="0"/>
              <a:t>сигналу</a:t>
            </a:r>
          </a:p>
          <a:p>
            <a:r>
              <a:rPr lang="uk-UA" b="1" dirty="0"/>
              <a:t>Коефіцієнт стиснення </a:t>
            </a:r>
            <a:r>
              <a:rPr lang="uk-UA" dirty="0"/>
              <a:t>- відношення розміру вихідного (стиснутого) блоку даних до розміру вхідного (нестиснутого) </a:t>
            </a:r>
            <a:r>
              <a:rPr lang="uk-UA" dirty="0" smtClean="0"/>
              <a:t>блоку</a:t>
            </a:r>
          </a:p>
          <a:p>
            <a:r>
              <a:rPr lang="uk-UA" b="1" dirty="0"/>
              <a:t>Фактор стиснення </a:t>
            </a:r>
            <a:r>
              <a:rPr lang="uk-UA" dirty="0"/>
              <a:t>- величина зворотна коефіцієнту стиснення = розмір вхідного (нестиснутого) блоку / розмір вихідної (стиснутого) блоку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Надмірність в тексті (приклад)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Ми можемо досить легко видалити з осмисленого тексту частину літер, при цьому практично не спотворивши його зміст та </a:t>
            </a:r>
            <a:r>
              <a:rPr lang="uk-UA" dirty="0" smtClean="0"/>
              <a:t>інформативність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134 </a:t>
            </a:r>
            <a:r>
              <a:rPr lang="ru-RU" dirty="0" err="1" smtClean="0">
                <a:solidFill>
                  <a:srgbClr val="FF0000"/>
                </a:solidFill>
              </a:rPr>
              <a:t>символів</a:t>
            </a:r>
            <a:r>
              <a:rPr lang="ru-RU" dirty="0" smtClean="0">
                <a:solidFill>
                  <a:srgbClr val="FF0000"/>
                </a:solidFill>
              </a:rPr>
              <a:t> (з </a:t>
            </a:r>
            <a:r>
              <a:rPr lang="ru-RU" dirty="0" err="1" smtClean="0">
                <a:solidFill>
                  <a:srgbClr val="FF0000"/>
                </a:solidFill>
              </a:rPr>
              <a:t>пробілами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endParaRPr lang="ru-RU" dirty="0" smtClean="0"/>
          </a:p>
          <a:p>
            <a:r>
              <a:rPr lang="uk-UA" dirty="0"/>
              <a:t>Ми мжмо </a:t>
            </a:r>
            <a:r>
              <a:rPr lang="uk-UA" dirty="0" err="1"/>
              <a:t>дсть</a:t>
            </a:r>
            <a:r>
              <a:rPr lang="uk-UA" dirty="0"/>
              <a:t> </a:t>
            </a:r>
            <a:r>
              <a:rPr lang="uk-UA" dirty="0" err="1"/>
              <a:t>лгко</a:t>
            </a:r>
            <a:r>
              <a:rPr lang="uk-UA" dirty="0"/>
              <a:t> вид-ти з </a:t>
            </a:r>
            <a:r>
              <a:rPr lang="uk-UA" dirty="0" err="1"/>
              <a:t>осмлнго</a:t>
            </a:r>
            <a:r>
              <a:rPr lang="uk-UA" dirty="0"/>
              <a:t> </a:t>
            </a:r>
            <a:r>
              <a:rPr lang="uk-UA" dirty="0" err="1"/>
              <a:t>тксту</a:t>
            </a:r>
            <a:r>
              <a:rPr lang="uk-UA" dirty="0"/>
              <a:t> </a:t>
            </a:r>
            <a:r>
              <a:rPr lang="uk-UA" dirty="0" err="1"/>
              <a:t>чстну</a:t>
            </a:r>
            <a:r>
              <a:rPr lang="uk-UA" dirty="0"/>
              <a:t> літр, при </a:t>
            </a:r>
            <a:r>
              <a:rPr lang="uk-UA" dirty="0" err="1"/>
              <a:t>цму</a:t>
            </a:r>
            <a:r>
              <a:rPr lang="uk-UA" dirty="0"/>
              <a:t> </a:t>
            </a:r>
            <a:r>
              <a:rPr lang="uk-UA" dirty="0" err="1"/>
              <a:t>практ</a:t>
            </a:r>
            <a:r>
              <a:rPr lang="uk-UA" dirty="0"/>
              <a:t>. не </a:t>
            </a:r>
            <a:r>
              <a:rPr lang="uk-UA" dirty="0" err="1"/>
              <a:t>сптврвши</a:t>
            </a:r>
            <a:r>
              <a:rPr lang="uk-UA" dirty="0"/>
              <a:t> </a:t>
            </a:r>
            <a:r>
              <a:rPr lang="uk-UA" dirty="0" err="1"/>
              <a:t>йго</a:t>
            </a:r>
            <a:r>
              <a:rPr lang="uk-UA" dirty="0"/>
              <a:t> </a:t>
            </a:r>
            <a:r>
              <a:rPr lang="uk-UA" dirty="0" err="1"/>
              <a:t>змст</a:t>
            </a:r>
            <a:r>
              <a:rPr lang="uk-UA" dirty="0"/>
              <a:t> та </a:t>
            </a:r>
            <a:r>
              <a:rPr lang="uk-UA" dirty="0" err="1"/>
              <a:t>інф-сть</a:t>
            </a:r>
            <a:endParaRPr lang="uk-UA" dirty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99 </a:t>
            </a:r>
            <a:r>
              <a:rPr lang="ru-RU" dirty="0" err="1" smtClean="0">
                <a:solidFill>
                  <a:srgbClr val="FF0000"/>
                </a:solidFill>
              </a:rPr>
              <a:t>символів</a:t>
            </a:r>
            <a:r>
              <a:rPr lang="ru-RU" dirty="0">
                <a:solidFill>
                  <a:srgbClr val="FF0000"/>
                </a:solidFill>
              </a:rPr>
              <a:t> (з </a:t>
            </a:r>
            <a:r>
              <a:rPr lang="ru-RU" dirty="0" err="1">
                <a:solidFill>
                  <a:srgbClr val="FF0000"/>
                </a:solidFill>
              </a:rPr>
              <a:t>пробілами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 = 99/134 = 0,74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43848" cy="1143000"/>
          </a:xfrm>
        </p:spPr>
        <p:txBody>
          <a:bodyPr vert="horz" anchor="b">
            <a:normAutofit/>
          </a:bodyPr>
          <a:lstStyle/>
          <a:p>
            <a:pPr lvl="1"/>
            <a:r>
              <a:rPr lang="uk-UA" sz="3200" dirty="0">
                <a:latin typeface="+mj-lt"/>
              </a:rPr>
              <a:t>Історія процесів стиснення та архівації даних</a:t>
            </a:r>
            <a:endParaRPr lang="ru-RU" sz="32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972452" cy="542916"/>
          </a:xfrm>
        </p:spPr>
        <p:txBody>
          <a:bodyPr/>
          <a:lstStyle/>
          <a:p>
            <a:r>
              <a:rPr lang="uk-UA" dirty="0"/>
              <a:t>1834 - Алфавіт </a:t>
            </a:r>
            <a:r>
              <a:rPr lang="uk-UA" dirty="0" err="1"/>
              <a:t>Брайля</a:t>
            </a:r>
            <a:r>
              <a:rPr lang="uk-UA" dirty="0"/>
              <a:t> для сліпих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132856"/>
            <a:ext cx="5286412" cy="163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3861048"/>
            <a:ext cx="7972452" cy="223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uk-UA" sz="2400" dirty="0"/>
              <a:t>Кожна </a:t>
            </a:r>
            <a:r>
              <a:rPr lang="uk-UA" sz="2400" dirty="0" smtClean="0"/>
              <a:t>літера </a:t>
            </a:r>
            <a:r>
              <a:rPr lang="uk-UA" sz="2400" dirty="0"/>
              <a:t>являє собою блок точок 2х3 біта, видавлюється на аркуші щільного паперу. Код </a:t>
            </a:r>
            <a:r>
              <a:rPr lang="uk-UA" sz="2400" dirty="0" err="1"/>
              <a:t>Брайля</a:t>
            </a:r>
            <a:r>
              <a:rPr lang="uk-UA" sz="2400" dirty="0"/>
              <a:t> являє собою 6-бітовий код, за допомогою якого можна представити 64 символи, при тому, що в англійському алфавіті 26 букв + пробіл.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lvl="1"/>
            <a:r>
              <a:rPr lang="uk-UA" sz="3200" dirty="0">
                <a:latin typeface="+mj-lt"/>
              </a:rPr>
              <a:t>Історія процесів стиснення та архівації даних</a:t>
            </a:r>
            <a:endParaRPr lang="ru-RU" sz="3200" dirty="0">
              <a:latin typeface="+mj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Послідовники </a:t>
            </a:r>
            <a:r>
              <a:rPr lang="uk-UA" dirty="0" err="1"/>
              <a:t>Брайля</a:t>
            </a:r>
            <a:r>
              <a:rPr lang="uk-UA" dirty="0"/>
              <a:t> ввели скорочення цілих слів, або частини слів, комбінації одного, двох або більше символів стали позначати цілі слова.</a:t>
            </a:r>
            <a:endParaRPr lang="ru-RU" dirty="0"/>
          </a:p>
          <a:p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4457720"/>
            <a:ext cx="7972452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uk-UA" sz="2400" dirty="0"/>
              <a:t>Деякі скорочення і короткі слова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267582"/>
            <a:ext cx="5429288" cy="95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428596" y="5000636"/>
            <a:ext cx="7972452" cy="135732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uk-UA" sz="2400" dirty="0"/>
              <a:t>Інтуїтивний висновок того часу - деякі </a:t>
            </a:r>
            <a:r>
              <a:rPr lang="uk-UA" sz="2400" dirty="0" smtClean="0"/>
              <a:t>слова та буквосполучення, які часто зустрічаються, можна </a:t>
            </a:r>
            <a:r>
              <a:rPr lang="uk-UA" sz="2400" dirty="0"/>
              <a:t>замінити спеціальними знаками або короткими кодами для прискорення читання і письма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4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uk-UA" dirty="0" smtClean="0"/>
              <a:t>Тексти Алфавітом </a:t>
            </a:r>
            <a:r>
              <a:rPr lang="uk-UA" dirty="0" err="1"/>
              <a:t>Брайля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8" y="1052736"/>
            <a:ext cx="8350696" cy="570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7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процесів стиснення та архівації даних (продовження)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7467600" cy="3686188"/>
          </a:xfrm>
        </p:spPr>
        <p:txBody>
          <a:bodyPr/>
          <a:lstStyle/>
          <a:p>
            <a:r>
              <a:rPr lang="uk-UA" dirty="0" smtClean="0"/>
              <a:t>1928 - формула </a:t>
            </a:r>
            <a:r>
              <a:rPr lang="uk-UA" dirty="0" err="1" smtClean="0"/>
              <a:t>Хартлі</a:t>
            </a:r>
            <a:r>
              <a:rPr lang="uk-UA" dirty="0" smtClean="0"/>
              <a:t> про кількість інформації</a:t>
            </a:r>
          </a:p>
          <a:p>
            <a:r>
              <a:rPr lang="uk-UA" dirty="0" smtClean="0"/>
              <a:t>40 </a:t>
            </a:r>
            <a:r>
              <a:rPr lang="uk-UA" dirty="0"/>
              <a:t>роки - роботи Клода </a:t>
            </a:r>
            <a:r>
              <a:rPr lang="uk-UA" dirty="0" err="1"/>
              <a:t>Шеннона</a:t>
            </a:r>
            <a:r>
              <a:rPr lang="uk-UA" dirty="0"/>
              <a:t> про кількість інформації та оптимальному її </a:t>
            </a:r>
            <a:r>
              <a:rPr lang="uk-UA" dirty="0" smtClean="0"/>
              <a:t>зберіганні</a:t>
            </a:r>
          </a:p>
          <a:p>
            <a:r>
              <a:rPr lang="uk-UA" dirty="0"/>
              <a:t>Алгоритми стиснення даних </a:t>
            </a:r>
            <a:r>
              <a:rPr lang="uk-UA" dirty="0" err="1"/>
              <a:t>Шеннона-Фано</a:t>
            </a:r>
            <a:r>
              <a:rPr lang="uk-UA" dirty="0"/>
              <a:t> і </a:t>
            </a:r>
            <a:r>
              <a:rPr lang="uk-UA" dirty="0" err="1"/>
              <a:t>Хаффмена</a:t>
            </a:r>
            <a:r>
              <a:rPr lang="uk-UA" dirty="0"/>
              <a:t> - використання більш коротких кодів для </a:t>
            </a:r>
            <a:r>
              <a:rPr lang="uk-UA" dirty="0" smtClean="0"/>
              <a:t>найпоширеніших </a:t>
            </a:r>
            <a:r>
              <a:rPr lang="uk-UA" dirty="0"/>
              <a:t>і більш довгих для </a:t>
            </a:r>
            <a:r>
              <a:rPr lang="uk-UA" dirty="0" smtClean="0"/>
              <a:t>менше </a:t>
            </a:r>
            <a:r>
              <a:rPr lang="uk-UA" dirty="0"/>
              <a:t>поширених значень </a:t>
            </a:r>
            <a:r>
              <a:rPr lang="uk-UA" dirty="0" err="1"/>
              <a:t>байта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1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uk-UA" dirty="0" smtClean="0"/>
              <a:t>Формула </a:t>
            </a:r>
            <a:r>
              <a:rPr lang="uk-UA" dirty="0" err="1"/>
              <a:t>Хартлі</a:t>
            </a:r>
            <a:r>
              <a:rPr lang="uk-UA" dirty="0"/>
              <a:t> про кількість </a:t>
            </a:r>
            <a:r>
              <a:rPr lang="uk-UA" dirty="0" smtClean="0"/>
              <a:t>інформації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103844" cy="4595972"/>
          </a:xfrm>
        </p:spPr>
        <p:txBody>
          <a:bodyPr>
            <a:normAutofit/>
          </a:bodyPr>
          <a:lstStyle/>
          <a:p>
            <a:r>
              <a:rPr lang="uk-UA" dirty="0" smtClean="0"/>
              <a:t>Перший </a:t>
            </a:r>
            <a:r>
              <a:rPr lang="uk-UA" dirty="0"/>
              <a:t>крок на </a:t>
            </a:r>
            <a:r>
              <a:rPr lang="uk-UA" dirty="0" smtClean="0"/>
              <a:t>шляху вивчення інформації зробив </a:t>
            </a:r>
            <a:r>
              <a:rPr lang="uk-UA" dirty="0"/>
              <a:t>в 1928 р </a:t>
            </a:r>
            <a:r>
              <a:rPr lang="uk-UA" dirty="0" err="1"/>
              <a:t>Хартлі</a:t>
            </a:r>
            <a:r>
              <a:rPr lang="uk-UA" dirty="0"/>
              <a:t>. </a:t>
            </a:r>
          </a:p>
          <a:p>
            <a:r>
              <a:rPr lang="uk-UA" dirty="0" smtClean="0"/>
              <a:t>Основний </a:t>
            </a:r>
            <a:r>
              <a:rPr lang="uk-UA" dirty="0"/>
              <a:t>отриманий ним результат можна сформулювати приблизно так: </a:t>
            </a:r>
            <a:endParaRPr lang="uk-UA" dirty="0" smtClean="0"/>
          </a:p>
          <a:p>
            <a:r>
              <a:rPr lang="uk-UA" dirty="0" smtClean="0"/>
              <a:t>якщо </a:t>
            </a:r>
            <a:r>
              <a:rPr lang="uk-UA" dirty="0"/>
              <a:t>в заданій множині, що містить N елементів, виділений деякий елемент x, про яке відомо лише, що він належить цій множині, то, щоб знайти x, необхідно одержати кількість інформації, рівне log2 N. </a:t>
            </a:r>
            <a:endParaRPr lang="uk-UA" dirty="0" smtClean="0"/>
          </a:p>
          <a:p>
            <a:r>
              <a:rPr lang="uk-UA" dirty="0" smtClean="0"/>
              <a:t>Цю </a:t>
            </a:r>
            <a:r>
              <a:rPr lang="uk-UA" dirty="0"/>
              <a:t>формулу звичайно називають формулою </a:t>
            </a:r>
            <a:r>
              <a:rPr lang="uk-UA" dirty="0" err="1"/>
              <a:t>Хартлі</a:t>
            </a:r>
            <a:r>
              <a:rPr lang="uk-UA" dirty="0"/>
              <a:t>.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Клод </a:t>
            </a:r>
            <a:r>
              <a:rPr lang="uk-UA" dirty="0" err="1" smtClean="0"/>
              <a:t>Шеннон</a:t>
            </a:r>
            <a:r>
              <a:rPr lang="uk-UA" dirty="0" smtClean="0"/>
              <a:t> </a:t>
            </a:r>
            <a:r>
              <a:rPr lang="uk-UA" dirty="0"/>
              <a:t>про кількість інформації та оптимальному її зберіганні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175852" cy="518457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Формула </a:t>
            </a:r>
            <a:r>
              <a:rPr lang="uk-UA" dirty="0" err="1"/>
              <a:t>Хартлі</a:t>
            </a:r>
            <a:r>
              <a:rPr lang="uk-UA" dirty="0"/>
              <a:t> є окремим випадком більш загальної формули </a:t>
            </a:r>
            <a:r>
              <a:rPr lang="uk-UA" dirty="0" err="1"/>
              <a:t>Шеннона</a:t>
            </a:r>
            <a:r>
              <a:rPr lang="uk-UA" dirty="0"/>
              <a:t>, що дозволяє знайти кількість інформації у випадковому повідомленні фіксованого алфавіту. </a:t>
            </a:r>
            <a:endParaRPr lang="uk-UA" dirty="0" smtClean="0"/>
          </a:p>
          <a:p>
            <a:r>
              <a:rPr lang="uk-UA" dirty="0" smtClean="0"/>
              <a:t>Нехай </a:t>
            </a:r>
            <a:r>
              <a:rPr lang="uk-UA" dirty="0"/>
              <a:t>X1, ..., </a:t>
            </a:r>
            <a:r>
              <a:rPr lang="uk-UA" dirty="0" err="1"/>
              <a:t>Xn</a:t>
            </a:r>
            <a:r>
              <a:rPr lang="uk-UA" dirty="0"/>
              <a:t> - символи цього алфавіту, P1, ..., </a:t>
            </a:r>
            <a:r>
              <a:rPr lang="uk-UA" dirty="0" err="1"/>
              <a:t>Pn</a:t>
            </a:r>
            <a:r>
              <a:rPr lang="uk-UA" dirty="0"/>
              <a:t> - імовірності їхньої появи в тексті повідомлення, тоді формула </a:t>
            </a:r>
            <a:r>
              <a:rPr lang="uk-UA" dirty="0" err="1"/>
              <a:t>Шеннона</a:t>
            </a:r>
            <a:r>
              <a:rPr lang="uk-UA" dirty="0"/>
              <a:t> приймає вигляд:</a:t>
            </a:r>
            <a:endParaRPr lang="ru-RU" dirty="0"/>
          </a:p>
          <a:p>
            <a:endParaRPr lang="ru-RU" dirty="0"/>
          </a:p>
          <a:p>
            <a:pPr algn="ctr"/>
            <a:r>
              <a:rPr lang="en-US" dirty="0"/>
              <a:t>H = P1*log2(1 / P1) + ... + </a:t>
            </a:r>
            <a:r>
              <a:rPr lang="en-US" dirty="0" err="1"/>
              <a:t>Pn</a:t>
            </a:r>
            <a:r>
              <a:rPr lang="en-US" dirty="0"/>
              <a:t>*log2(1 / </a:t>
            </a:r>
            <a:r>
              <a:rPr lang="en-US" dirty="0" err="1"/>
              <a:t>Pn</a:t>
            </a:r>
            <a:r>
              <a:rPr lang="en-US" dirty="0"/>
              <a:t>), 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uk-UA" dirty="0"/>
              <a:t>де H - кількість біт інформації в одному символі повідомлення, чи ентропія символу повідомлення. </a:t>
            </a:r>
            <a:endParaRPr lang="uk-UA" dirty="0" smtClean="0"/>
          </a:p>
          <a:p>
            <a:r>
              <a:rPr lang="uk-UA" dirty="0" smtClean="0"/>
              <a:t>Це </a:t>
            </a:r>
            <a:r>
              <a:rPr lang="uk-UA" dirty="0"/>
              <a:t>число показує мінімальне середнє число біт, необхідних для представлення одного символу алфавіту даного повідомлення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3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Рекомендована </a:t>
            </a:r>
            <a:r>
              <a:rPr lang="ru-RU" dirty="0" err="1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20506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Архівація </a:t>
            </a:r>
            <a:r>
              <a:rPr lang="uk-UA" dirty="0"/>
              <a:t>та стиснення аудіо та </a:t>
            </a:r>
            <a:r>
              <a:rPr lang="uk-UA" dirty="0" err="1"/>
              <a:t>відеоінфомації</a:t>
            </a:r>
            <a:r>
              <a:rPr lang="uk-UA" dirty="0"/>
              <a:t>: курс лекцій / Д.П. </a:t>
            </a:r>
            <a:r>
              <a:rPr lang="uk-UA" dirty="0" err="1"/>
              <a:t>Кучеров</a:t>
            </a:r>
            <a:r>
              <a:rPr lang="uk-UA" dirty="0"/>
              <a:t>. – К.: НАУ, 2014. − 172 с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Ватолин</a:t>
            </a:r>
            <a:r>
              <a:rPr lang="ru-RU" dirty="0" smtClean="0"/>
              <a:t> Д., </a:t>
            </a:r>
            <a:r>
              <a:rPr lang="ru-RU" dirty="0" err="1" smtClean="0"/>
              <a:t>Ратушняк</a:t>
            </a:r>
            <a:r>
              <a:rPr lang="ru-RU" dirty="0" smtClean="0"/>
              <a:t> </a:t>
            </a:r>
            <a:r>
              <a:rPr lang="ru-RU" dirty="0" err="1" smtClean="0"/>
              <a:t>А.,Смирнов</a:t>
            </a:r>
            <a:r>
              <a:rPr lang="ru-RU" dirty="0" smtClean="0"/>
              <a:t> М., </a:t>
            </a:r>
            <a:r>
              <a:rPr lang="ru-RU" dirty="0" err="1" smtClean="0"/>
              <a:t>Юкин</a:t>
            </a:r>
            <a:r>
              <a:rPr lang="ru-RU" dirty="0" smtClean="0"/>
              <a:t> В. Методы сжатия данных. Устройство архиваторов, сжатие изображений и видео. – М.: ДИАЛОГ-МИФИ, 2003 – 384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Д.Сэломон</a:t>
            </a:r>
            <a:r>
              <a:rPr lang="ru-RU" dirty="0" smtClean="0"/>
              <a:t>. Сжатие данных, изображения и звука. – М.: </a:t>
            </a:r>
            <a:r>
              <a:rPr lang="ru-RU" dirty="0" err="1" smtClean="0"/>
              <a:t>Техносфера</a:t>
            </a:r>
            <a:r>
              <a:rPr lang="ru-RU" dirty="0" smtClean="0"/>
              <a:t>, 2004 – 368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Трофимова И.П. Системы обработки и хранения информации. – М.: Высшая школа, 1989 – 191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 fontScale="90000"/>
          </a:bodyPr>
          <a:lstStyle/>
          <a:p>
            <a:r>
              <a:rPr lang="uk-UA" dirty="0"/>
              <a:t>Алгоритми стиснення даних </a:t>
            </a:r>
            <a:r>
              <a:rPr lang="uk-UA" dirty="0" err="1"/>
              <a:t>Шеннона-Фано</a:t>
            </a:r>
            <a:r>
              <a:rPr lang="uk-UA" dirty="0"/>
              <a:t> і </a:t>
            </a:r>
            <a:r>
              <a:rPr lang="uk-UA" dirty="0" err="1"/>
              <a:t>Хаффмена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2001380"/>
            <a:ext cx="7467600" cy="3803884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Після </a:t>
            </a:r>
            <a:r>
              <a:rPr lang="uk-UA" sz="2800" dirty="0"/>
              <a:t>публікацій робіт </a:t>
            </a:r>
            <a:r>
              <a:rPr lang="uk-UA" sz="2800" dirty="0" err="1"/>
              <a:t>Шеннона</a:t>
            </a:r>
            <a:r>
              <a:rPr lang="uk-UA" sz="2800" dirty="0"/>
              <a:t> з'явилися алгоритму стиснення </a:t>
            </a:r>
            <a:r>
              <a:rPr lang="uk-UA" sz="2800" dirty="0" err="1"/>
              <a:t>Шеннона-Фано</a:t>
            </a:r>
            <a:r>
              <a:rPr lang="uk-UA" sz="2800" dirty="0"/>
              <a:t> і </a:t>
            </a:r>
            <a:r>
              <a:rPr lang="uk-UA" sz="2800" dirty="0" err="1"/>
              <a:t>Хаффмена</a:t>
            </a:r>
            <a:r>
              <a:rPr lang="uk-UA" sz="2800" dirty="0"/>
              <a:t>, які враховують ймовірність появи різних символів в потоці даних і вибирають більш короткі коди для найпоширеніших і більш довгі для менш поширених значень символів.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21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процесів стиснення та архівації даних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349080"/>
          </a:xfrm>
        </p:spPr>
        <p:txBody>
          <a:bodyPr>
            <a:normAutofit/>
          </a:bodyPr>
          <a:lstStyle/>
          <a:p>
            <a:r>
              <a:rPr lang="uk-UA" sz="2800" dirty="0"/>
              <a:t>1977-78 роки - розробка алгоритмів </a:t>
            </a:r>
            <a:r>
              <a:rPr lang="uk-UA" sz="2800" dirty="0" err="1"/>
              <a:t>Лемпела</a:t>
            </a:r>
            <a:r>
              <a:rPr lang="uk-UA" sz="2800" dirty="0"/>
              <a:t>-Зіва LZ77 і </a:t>
            </a:r>
            <a:r>
              <a:rPr lang="uk-UA" sz="2800" dirty="0" smtClean="0"/>
              <a:t>LZ78</a:t>
            </a:r>
          </a:p>
          <a:p>
            <a:r>
              <a:rPr lang="uk-UA" sz="2800" dirty="0"/>
              <a:t>1980 - </a:t>
            </a:r>
            <a:r>
              <a:rPr lang="uk-UA" sz="2800" dirty="0" err="1"/>
              <a:t>Террі</a:t>
            </a:r>
            <a:r>
              <a:rPr lang="uk-UA" sz="2800" dirty="0"/>
              <a:t> </a:t>
            </a:r>
            <a:r>
              <a:rPr lang="uk-UA" sz="2800" dirty="0" err="1"/>
              <a:t>Велч</a:t>
            </a:r>
            <a:r>
              <a:rPr lang="uk-UA" sz="2800" dirty="0"/>
              <a:t> вдосконалює алгоритм </a:t>
            </a:r>
            <a:r>
              <a:rPr lang="uk-UA" sz="2800" dirty="0" err="1"/>
              <a:t>Лемпела</a:t>
            </a:r>
            <a:r>
              <a:rPr lang="uk-UA" sz="2800" dirty="0"/>
              <a:t>-Зіва - створення алгоритму </a:t>
            </a:r>
            <a:r>
              <a:rPr lang="uk-UA" sz="2800" dirty="0" smtClean="0"/>
              <a:t>LZW</a:t>
            </a:r>
          </a:p>
          <a:p>
            <a:r>
              <a:rPr lang="uk-UA" sz="2800" dirty="0"/>
              <a:t>Практичне впровадження - реалізація алгоритму LZW в програмі </a:t>
            </a:r>
            <a:r>
              <a:rPr lang="uk-UA" sz="2800" dirty="0" err="1" smtClean="0"/>
              <a:t>compress</a:t>
            </a:r>
            <a:endParaRPr lang="uk-UA" sz="2800" dirty="0" smtClean="0"/>
          </a:p>
          <a:p>
            <a:r>
              <a:rPr lang="uk-UA" sz="2800" dirty="0"/>
              <a:t>Популярність алгоритмів LZ стилю - стандарт модему V.42bis, протокол передачі даних </a:t>
            </a:r>
            <a:r>
              <a:rPr lang="uk-UA" sz="2800" dirty="0" err="1"/>
              <a:t>ZModem</a:t>
            </a:r>
            <a:r>
              <a:rPr lang="uk-UA" sz="2800" dirty="0"/>
              <a:t>, формати GIF, TIFF, ARC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розробка алгоритмів </a:t>
            </a:r>
            <a:r>
              <a:rPr lang="uk-UA" dirty="0" err="1"/>
              <a:t>Лемпела</a:t>
            </a:r>
            <a:r>
              <a:rPr lang="uk-UA" dirty="0"/>
              <a:t>-Зіва LZ77 і LZ78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Більше тридцяти років алгоритм стиснення </a:t>
            </a:r>
            <a:r>
              <a:rPr lang="uk-UA" dirty="0" err="1"/>
              <a:t>Хаффмена</a:t>
            </a:r>
            <a:r>
              <a:rPr lang="uk-UA" dirty="0"/>
              <a:t> і його варіанти залишалися найбільш популярними методами. </a:t>
            </a:r>
            <a:endParaRPr lang="uk-UA" dirty="0" smtClean="0"/>
          </a:p>
          <a:p>
            <a:r>
              <a:rPr lang="uk-UA" dirty="0" smtClean="0"/>
              <a:t>Однак </a:t>
            </a:r>
            <a:r>
              <a:rPr lang="uk-UA" dirty="0"/>
              <a:t>у 1977 два дослідники з Ізраїлю запропонували зовсім інший підхід до цієї проблеми. </a:t>
            </a:r>
            <a:r>
              <a:rPr lang="uk-UA" dirty="0" err="1"/>
              <a:t>Абрахам</a:t>
            </a:r>
            <a:r>
              <a:rPr lang="uk-UA" dirty="0"/>
              <a:t> </a:t>
            </a:r>
            <a:r>
              <a:rPr lang="uk-UA" dirty="0" err="1"/>
              <a:t>Лемпел</a:t>
            </a:r>
            <a:r>
              <a:rPr lang="uk-UA" dirty="0"/>
              <a:t> і Якоб Зів висунули ідею формування "словника" загальних послідовностей даних.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цьому </a:t>
            </a:r>
            <a:r>
              <a:rPr lang="uk-UA" dirty="0" smtClean="0"/>
              <a:t>стиснення </a:t>
            </a:r>
            <a:r>
              <a:rPr lang="uk-UA" dirty="0"/>
              <a:t>даних здійснюється за рахунок заміни записів відповідними кодами зі словника. </a:t>
            </a:r>
            <a:endParaRPr lang="uk-UA" dirty="0" smtClean="0"/>
          </a:p>
          <a:p>
            <a:r>
              <a:rPr lang="uk-UA" dirty="0" smtClean="0"/>
              <a:t>Існують </a:t>
            </a:r>
            <a:r>
              <a:rPr lang="uk-UA" dirty="0"/>
              <a:t>два алгоритми, в даний час відомі як LZ77 і LZ78. Вони вже не потребують включення словника даних в архів, тому що якщо ви формуєте ваш словник певним способом, програма декодування може його відновлювати безпосередньо з ваших даних.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15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uk-UA" dirty="0" err="1"/>
              <a:t>Террі</a:t>
            </a:r>
            <a:r>
              <a:rPr lang="uk-UA" dirty="0"/>
              <a:t> </a:t>
            </a:r>
            <a:r>
              <a:rPr lang="uk-UA" dirty="0" err="1"/>
              <a:t>Велч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створення алгоритму LZW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32859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Нажаль, LZ77 і LZ78 витрачають багато часу на створення ефективного словника. </a:t>
            </a:r>
            <a:endParaRPr lang="uk-UA" dirty="0" smtClean="0"/>
          </a:p>
          <a:p>
            <a:r>
              <a:rPr lang="uk-UA" dirty="0" err="1" smtClean="0"/>
              <a:t>Лемпел</a:t>
            </a:r>
            <a:r>
              <a:rPr lang="uk-UA" dirty="0" smtClean="0"/>
              <a:t> </a:t>
            </a:r>
            <a:r>
              <a:rPr lang="uk-UA" dirty="0"/>
              <a:t>був запрошений фірмою </a:t>
            </a:r>
            <a:r>
              <a:rPr lang="uk-UA" dirty="0" err="1"/>
              <a:t>Sperry</a:t>
            </a:r>
            <a:r>
              <a:rPr lang="uk-UA" dirty="0"/>
              <a:t> для надання їм допомоги в розробці способу найбільш ефективної упаковки даних на комп'ютерних стрічках.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цій же фірмі </a:t>
            </a:r>
            <a:r>
              <a:rPr lang="uk-UA" dirty="0" err="1"/>
              <a:t>Террі</a:t>
            </a:r>
            <a:r>
              <a:rPr lang="uk-UA" dirty="0"/>
              <a:t> </a:t>
            </a:r>
            <a:r>
              <a:rPr lang="uk-UA" dirty="0" err="1"/>
              <a:t>Велч</a:t>
            </a:r>
            <a:r>
              <a:rPr lang="uk-UA" dirty="0"/>
              <a:t> (</a:t>
            </a:r>
            <a:r>
              <a:rPr lang="uk-UA" dirty="0" err="1"/>
              <a:t>Terry</a:t>
            </a:r>
            <a:r>
              <a:rPr lang="uk-UA" dirty="0"/>
              <a:t> </a:t>
            </a:r>
            <a:r>
              <a:rPr lang="uk-UA" dirty="0" err="1"/>
              <a:t>Welch</a:t>
            </a:r>
            <a:r>
              <a:rPr lang="uk-UA" dirty="0"/>
              <a:t>) розширив алгоритм LZ78, створивши новий варіант, широко відомий, як LZW.</a:t>
            </a:r>
          </a:p>
          <a:p>
            <a:r>
              <a:rPr lang="uk-UA" dirty="0"/>
              <a:t>На роботу </a:t>
            </a:r>
            <a:r>
              <a:rPr lang="uk-UA" dirty="0" err="1"/>
              <a:t>Велча</a:t>
            </a:r>
            <a:r>
              <a:rPr lang="uk-UA" dirty="0"/>
              <a:t> звернула увагу група програмістів </a:t>
            </a:r>
            <a:r>
              <a:rPr lang="uk-UA" dirty="0" err="1"/>
              <a:t>Unix</a:t>
            </a:r>
            <a:r>
              <a:rPr lang="uk-UA" dirty="0"/>
              <a:t> і використовувала його алгоритм в їх додатку LZW, що отримав цілком природне назву </a:t>
            </a:r>
            <a:r>
              <a:rPr lang="uk-UA" dirty="0" err="1"/>
              <a:t>compress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Вони </a:t>
            </a:r>
            <a:r>
              <a:rPr lang="uk-UA" dirty="0"/>
              <a:t>додали кілька удосконалень і опублікували загальнодоступну версію цієї програми в телеконференції </a:t>
            </a:r>
            <a:r>
              <a:rPr lang="uk-UA" dirty="0" err="1"/>
              <a:t>Internet</a:t>
            </a:r>
            <a:r>
              <a:rPr lang="uk-UA" dirty="0"/>
              <a:t>, завдяки чому багато користувачів змогли почати з нею працювати.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79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07288" cy="778098"/>
          </a:xfrm>
        </p:spPr>
        <p:txBody>
          <a:bodyPr>
            <a:normAutofit/>
          </a:bodyPr>
          <a:lstStyle/>
          <a:p>
            <a:r>
              <a:rPr lang="uk-UA" dirty="0"/>
              <a:t>Практичне впровадження </a:t>
            </a:r>
            <a:r>
              <a:rPr lang="uk-UA" dirty="0" smtClean="0"/>
              <a:t>алгоритму </a:t>
            </a:r>
            <a:r>
              <a:rPr lang="uk-UA" dirty="0"/>
              <a:t>LZW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205064"/>
          </a:xfrm>
        </p:spPr>
        <p:txBody>
          <a:bodyPr>
            <a:normAutofit/>
          </a:bodyPr>
          <a:lstStyle/>
          <a:p>
            <a:r>
              <a:rPr lang="uk-UA" dirty="0"/>
              <a:t>Популярність алгоритму LZW значною мірою пов'язана з успіхом програми </a:t>
            </a:r>
            <a:r>
              <a:rPr lang="uk-UA" dirty="0" err="1"/>
              <a:t>compress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Оригінальний </a:t>
            </a:r>
            <a:r>
              <a:rPr lang="uk-UA" dirty="0"/>
              <a:t>текст останньої версії програми, що здійснює як стиснення, так і декомпресію, займає всього 1200 рядків. </a:t>
            </a:r>
            <a:endParaRPr lang="uk-UA" dirty="0" smtClean="0"/>
          </a:p>
          <a:p>
            <a:r>
              <a:rPr lang="uk-UA" dirty="0" smtClean="0"/>
              <a:t>Ядро </a:t>
            </a:r>
            <a:r>
              <a:rPr lang="uk-UA" dirty="0"/>
              <a:t>коду стиснення займає не більше сотні рядків, а код декомпресії не набагато більше. </a:t>
            </a:r>
            <a:endParaRPr lang="uk-UA" dirty="0" smtClean="0"/>
          </a:p>
          <a:p>
            <a:r>
              <a:rPr lang="uk-UA" dirty="0" smtClean="0"/>
              <a:t>Програмісти </a:t>
            </a:r>
            <a:r>
              <a:rPr lang="uk-UA" dirty="0"/>
              <a:t>вважають, що це полегшує читання і розуміння алгоритму, а також дозволяє адаптувати його для самих різних цілей.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10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uk-UA" dirty="0"/>
              <a:t>Популярність алгоритмів LZ стилю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467600" cy="4565104"/>
          </a:xfrm>
        </p:spPr>
        <p:txBody>
          <a:bodyPr>
            <a:normAutofit/>
          </a:bodyPr>
          <a:lstStyle/>
          <a:p>
            <a:r>
              <a:rPr lang="uk-UA" dirty="0"/>
              <a:t>Алгоритми LZ-стилю (включаючи LZW, LZ77, LZ78 і багато інших варіанти) дуже популярні скрізь, де потрібно універсальне стиснення. LZW використовується в стандарті модему V.42bis, протоколі передачі даних </a:t>
            </a:r>
            <a:r>
              <a:rPr lang="uk-UA" dirty="0" err="1"/>
              <a:t>ZModem</a:t>
            </a:r>
            <a:r>
              <a:rPr lang="uk-UA" dirty="0"/>
              <a:t>, форматах GIF, TIFF, ARC і інших прикладних програмах. </a:t>
            </a:r>
            <a:endParaRPr lang="uk-UA" dirty="0" smtClean="0"/>
          </a:p>
          <a:p>
            <a:r>
              <a:rPr lang="uk-UA" dirty="0" smtClean="0"/>
              <a:t>Інші </a:t>
            </a:r>
            <a:r>
              <a:rPr lang="uk-UA" dirty="0"/>
              <a:t>алгоритми LZ використовуються в дискових утилітах стиснення типу </a:t>
            </a:r>
            <a:r>
              <a:rPr lang="uk-UA" dirty="0" err="1"/>
              <a:t>DoubleSpace</a:t>
            </a:r>
            <a:r>
              <a:rPr lang="uk-UA" dirty="0"/>
              <a:t> і </a:t>
            </a:r>
            <a:r>
              <a:rPr lang="uk-UA" dirty="0" err="1"/>
              <a:t>Stacker</a:t>
            </a:r>
            <a:r>
              <a:rPr lang="uk-UA" dirty="0"/>
              <a:t>, графічних форматах типу PNG, а також в універсальних утилітах архівування і стиснення, включаючи ZIP, GZIP і LHA.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5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процесів стиснення та архівації даних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859216" cy="3384376"/>
          </a:xfrm>
        </p:spPr>
        <p:txBody>
          <a:bodyPr>
            <a:normAutofit/>
          </a:bodyPr>
          <a:lstStyle/>
          <a:p>
            <a:r>
              <a:rPr lang="uk-UA" sz="2800" dirty="0"/>
              <a:t>1981 - початок патентування програмного забезпечення в США, бурхливе зростання кількості робіт зі стиснення </a:t>
            </a:r>
            <a:r>
              <a:rPr lang="uk-UA" sz="2800" dirty="0" smtClean="0"/>
              <a:t>даних</a:t>
            </a:r>
          </a:p>
          <a:p>
            <a:r>
              <a:rPr lang="uk-UA" sz="2800" dirty="0"/>
              <a:t>Можливо, одним з найбільш істотних подій за останні кілька десятиліть в області алгоритмів стиснення стала поява патентів на програмне забезпечення. </a:t>
            </a:r>
            <a:endParaRPr lang="uk-UA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процесів стиснення та архівації даних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44216"/>
            <a:ext cx="7859216" cy="4565104"/>
          </a:xfrm>
        </p:spPr>
        <p:txBody>
          <a:bodyPr>
            <a:noAutofit/>
          </a:bodyPr>
          <a:lstStyle/>
          <a:p>
            <a:r>
              <a:rPr lang="uk-UA" dirty="0" smtClean="0"/>
              <a:t>З </a:t>
            </a:r>
            <a:r>
              <a:rPr lang="uk-UA" dirty="0"/>
              <a:t>1981 </a:t>
            </a:r>
            <a:r>
              <a:rPr lang="uk-UA" dirty="0" err="1"/>
              <a:t>United</a:t>
            </a:r>
            <a:r>
              <a:rPr lang="uk-UA" dirty="0"/>
              <a:t> </a:t>
            </a:r>
            <a:r>
              <a:rPr lang="uk-UA" dirty="0" err="1"/>
              <a:t>States</a:t>
            </a:r>
            <a:r>
              <a:rPr lang="uk-UA" dirty="0"/>
              <a:t> </a:t>
            </a:r>
            <a:r>
              <a:rPr lang="uk-UA" dirty="0" err="1"/>
              <a:t>Patent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Trademark</a:t>
            </a:r>
            <a:r>
              <a:rPr lang="uk-UA" dirty="0"/>
              <a:t> Office (USPTO) почав приймати заявки на патентування алгоритмів програмного забезпечення. </a:t>
            </a:r>
            <a:endParaRPr lang="uk-UA" dirty="0" smtClean="0"/>
          </a:p>
          <a:p>
            <a:r>
              <a:rPr lang="uk-UA" dirty="0" smtClean="0"/>
              <a:t>Патентування </a:t>
            </a:r>
            <a:r>
              <a:rPr lang="uk-UA" dirty="0"/>
              <a:t>програмного забезпечення спровокувало появу величезної кількості робіт з розробки нових алгоритмів стиснення. </a:t>
            </a:r>
            <a:endParaRPr lang="uk-UA" dirty="0" smtClean="0"/>
          </a:p>
          <a:p>
            <a:r>
              <a:rPr lang="uk-UA" dirty="0" smtClean="0"/>
              <a:t>Деякі </a:t>
            </a:r>
            <a:r>
              <a:rPr lang="uk-UA" dirty="0"/>
              <a:t>компанії публічно оголосили про те, що вони не будуть вимагати авторських відрахувань за використання їх запатентованих алгоритмів у безкоштовному програмному забезпеченні.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7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927100"/>
          </a:xfrm>
        </p:spPr>
        <p:txBody>
          <a:bodyPr vert="horz" anchor="b">
            <a:normAutofit/>
          </a:bodyPr>
          <a:lstStyle/>
          <a:p>
            <a:r>
              <a:rPr lang="uk-UA" altLang="ru-RU" dirty="0"/>
              <a:t>Використання</a:t>
            </a:r>
            <a:r>
              <a:rPr lang="ru-RU" altLang="ru-RU" dirty="0"/>
              <a:t> </a:t>
            </a:r>
            <a:r>
              <a:rPr lang="ru-RU" altLang="ru-RU" dirty="0" err="1"/>
              <a:t>архівації</a:t>
            </a:r>
            <a:endParaRPr lang="uk-UA" altLang="ru-RU" dirty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1083866" y="1559775"/>
            <a:ext cx="684093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uk-UA" altLang="ru-RU" sz="2800" dirty="0" smtClean="0"/>
              <a:t>Криптографія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uk-UA" altLang="ru-RU" sz="2800" dirty="0" smtClean="0"/>
              <a:t>Системи зв'язку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uk-UA" altLang="ru-RU" sz="2800" dirty="0" smtClean="0"/>
              <a:t>Системи </a:t>
            </a:r>
            <a:r>
              <a:rPr lang="uk-UA" altLang="ru-RU" sz="2800" dirty="0" smtClean="0"/>
              <a:t>зберігання інформації</a:t>
            </a:r>
            <a:endParaRPr lang="uk-UA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190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850106"/>
          </a:xfrm>
        </p:spPr>
        <p:txBody>
          <a:bodyPr vert="horz" anchor="b">
            <a:normAutofit/>
          </a:bodyPr>
          <a:lstStyle/>
          <a:p>
            <a:r>
              <a:rPr lang="uk-UA" altLang="ru-RU" dirty="0" smtClean="0"/>
              <a:t>Приклади використання стиснення:</a:t>
            </a:r>
            <a:endParaRPr lang="ru-RU" altLang="ru-RU" dirty="0"/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412777"/>
            <a:ext cx="7467600" cy="44319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дзвонимо у двері умовним </a:t>
            </a:r>
            <a:r>
              <a:rPr lang="uk-UA" altLang="ru-RU" sz="2800" dirty="0" smtClean="0"/>
              <a:t>дзвінком;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посилаємо </a:t>
            </a:r>
            <a:r>
              <a:rPr lang="uk-UA" altLang="ru-RU" sz="2800" dirty="0" smtClean="0"/>
              <a:t>телеграму;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працюємо на </a:t>
            </a:r>
            <a:r>
              <a:rPr lang="uk-UA" altLang="ru-RU" sz="2800" dirty="0" smtClean="0"/>
              <a:t>комп'ютері;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 err="1"/>
              <a:t>переносимо</a:t>
            </a:r>
            <a:r>
              <a:rPr lang="uk-UA" altLang="ru-RU" sz="2800" dirty="0"/>
              <a:t> в записну книжку адреси </a:t>
            </a:r>
            <a:r>
              <a:rPr lang="uk-UA" altLang="ru-RU" sz="2800" dirty="0" smtClean="0"/>
              <a:t>та </a:t>
            </a:r>
            <a:r>
              <a:rPr lang="uk-UA" altLang="ru-RU" sz="2800" dirty="0"/>
              <a:t>телефони з </a:t>
            </a:r>
            <a:r>
              <a:rPr lang="uk-UA" altLang="ru-RU" sz="2800" dirty="0" smtClean="0"/>
              <a:t>клаптиків паперу;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намагаємося засунути у </a:t>
            </a:r>
            <a:r>
              <a:rPr lang="uk-UA" altLang="ru-RU" sz="2800" dirty="0" smtClean="0"/>
              <a:t>валізу якнайбільше речей;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конспектуємо </a:t>
            </a:r>
            <a:r>
              <a:rPr lang="uk-UA" altLang="ru-RU" sz="2800" dirty="0" smtClean="0"/>
              <a:t>лекції;</a:t>
            </a:r>
            <a:endParaRPr lang="uk-UA" alt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2800" dirty="0"/>
              <a:t>працюємо </a:t>
            </a:r>
            <a:r>
              <a:rPr lang="uk-UA" altLang="ru-RU" sz="2800" dirty="0" smtClean="0"/>
              <a:t>«морзянкою»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73833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лекції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38450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Тема 1. </a:t>
            </a:r>
            <a:r>
              <a:rPr lang="uk-UA" dirty="0"/>
              <a:t>Теоретичні основи дисципліни</a:t>
            </a:r>
            <a:endParaRPr lang="ru-RU" dirty="0" smtClean="0"/>
          </a:p>
          <a:p>
            <a:pPr lvl="1">
              <a:lnSpc>
                <a:spcPct val="200000"/>
              </a:lnSpc>
            </a:pPr>
            <a:r>
              <a:rPr lang="uk-UA" dirty="0"/>
              <a:t>Основна </a:t>
            </a:r>
            <a:r>
              <a:rPr lang="uk-UA" dirty="0" smtClean="0"/>
              <a:t>термінологія</a:t>
            </a:r>
          </a:p>
          <a:p>
            <a:pPr lvl="1">
              <a:lnSpc>
                <a:spcPct val="200000"/>
              </a:lnSpc>
            </a:pPr>
            <a:r>
              <a:rPr lang="uk-UA" dirty="0"/>
              <a:t>Історія виникнення і удосконалення процесів стиснення та архівації даних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562074"/>
          </a:xfrm>
        </p:spPr>
        <p:txBody>
          <a:bodyPr vert="horz" anchor="b">
            <a:normAutofit/>
          </a:bodyPr>
          <a:lstStyle/>
          <a:p>
            <a:r>
              <a:rPr lang="uk-UA" altLang="ru-RU" dirty="0"/>
              <a:t>Короткі </a:t>
            </a:r>
            <a:r>
              <a:rPr lang="uk-UA" altLang="ru-RU" dirty="0" smtClean="0"/>
              <a:t>висновки</a:t>
            </a:r>
            <a:endParaRPr lang="ru-RU" altLang="ru-RU" dirty="0"/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412776"/>
            <a:ext cx="8136904" cy="45365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altLang="ru-RU" sz="2800" dirty="0" smtClean="0"/>
              <a:t>Архівація та стиснення даних - це істотний шлях для </a:t>
            </a:r>
            <a:r>
              <a:rPr lang="uk-UA" altLang="ru-RU" sz="2800" dirty="0" smtClean="0">
                <a:solidFill>
                  <a:schemeClr val="accent2"/>
                </a:solidFill>
              </a:rPr>
              <a:t>вирішення проблеми збереження та передачі інформації</a:t>
            </a:r>
            <a:r>
              <a:rPr lang="uk-UA" altLang="ru-RU" sz="2800" dirty="0" smtClean="0"/>
              <a:t> в умовах збільшення інформації про реальний світ шляхом застосування існуючих програмних засобів та апаратних пристроїв.</a:t>
            </a:r>
          </a:p>
          <a:p>
            <a:pPr>
              <a:lnSpc>
                <a:spcPct val="80000"/>
              </a:lnSpc>
            </a:pPr>
            <a:r>
              <a:rPr lang="uk-UA" altLang="ru-RU" sz="2800" dirty="0" smtClean="0"/>
              <a:t>Оцінка ефективності методів архівації та стиску інформації </a:t>
            </a:r>
            <a:r>
              <a:rPr lang="uk-UA" altLang="ru-RU" sz="2800" dirty="0" smtClean="0">
                <a:solidFill>
                  <a:schemeClr val="accent2"/>
                </a:solidFill>
              </a:rPr>
              <a:t>базується на поняттях теорії інформації</a:t>
            </a:r>
            <a:r>
              <a:rPr lang="uk-UA" altLang="ru-RU" sz="2800" dirty="0" smtClean="0"/>
              <a:t> про кількість і вартість інформації. Основними формаційними показниками є обсяг інформації після стиску та середня довжина коду.</a:t>
            </a:r>
          </a:p>
        </p:txBody>
      </p:sp>
    </p:spTree>
    <p:extLst>
      <p:ext uri="{BB962C8B-B14F-4D97-AF65-F5344CB8AC3E}">
        <p14:creationId xmlns:p14="http://schemas.microsoft.com/office/powerpoint/2010/main" val="1781481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562074"/>
          </a:xfrm>
        </p:spPr>
        <p:txBody>
          <a:bodyPr vert="horz" anchor="b">
            <a:normAutofit/>
          </a:bodyPr>
          <a:lstStyle/>
          <a:p>
            <a:r>
              <a:rPr lang="uk-UA" altLang="ru-RU" dirty="0"/>
              <a:t>Короткі </a:t>
            </a:r>
            <a:r>
              <a:rPr lang="uk-UA" altLang="ru-RU" dirty="0" smtClean="0"/>
              <a:t>висновки</a:t>
            </a:r>
            <a:endParaRPr lang="ru-RU" altLang="ru-RU" dirty="0"/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412776"/>
            <a:ext cx="8136904" cy="41044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altLang="ru-RU" sz="2800" dirty="0" smtClean="0"/>
              <a:t>Розробка методів </a:t>
            </a:r>
            <a:r>
              <a:rPr lang="uk-UA" altLang="ru-RU" sz="2800" dirty="0" smtClean="0"/>
              <a:t>стиснення </a:t>
            </a:r>
            <a:r>
              <a:rPr lang="uk-UA" altLang="ru-RU" sz="2800" dirty="0" smtClean="0"/>
              <a:t>інформації базується на </a:t>
            </a:r>
            <a:r>
              <a:rPr lang="uk-UA" altLang="ru-RU" sz="2800" dirty="0" smtClean="0">
                <a:solidFill>
                  <a:schemeClr val="accent2"/>
                </a:solidFill>
              </a:rPr>
              <a:t>виключенні надмірності інформації</a:t>
            </a:r>
            <a:r>
              <a:rPr lang="uk-UA" altLang="ru-RU" sz="2800" dirty="0" smtClean="0"/>
              <a:t>, яка є в наявній інформації. Відсутність надмірності відповідає стиснутій інформації. </a:t>
            </a:r>
          </a:p>
          <a:p>
            <a:pPr>
              <a:lnSpc>
                <a:spcPct val="80000"/>
              </a:lnSpc>
            </a:pPr>
            <a:r>
              <a:rPr lang="uk-UA" altLang="ru-RU" sz="2800" dirty="0" smtClean="0"/>
              <a:t>Виключення надмірності інформації застосовується в різних суміжних областях знань, а саме в </a:t>
            </a:r>
            <a:r>
              <a:rPr lang="uk-UA" altLang="ru-RU" sz="2800" dirty="0" err="1" smtClean="0">
                <a:solidFill>
                  <a:schemeClr val="accent2"/>
                </a:solidFill>
              </a:rPr>
              <a:t>криптології</a:t>
            </a:r>
            <a:r>
              <a:rPr lang="uk-UA" altLang="ru-RU" sz="2800" dirty="0" smtClean="0"/>
              <a:t> та </a:t>
            </a:r>
            <a:r>
              <a:rPr lang="uk-UA" altLang="ru-RU" sz="2800" dirty="0" err="1" smtClean="0">
                <a:solidFill>
                  <a:schemeClr val="accent2"/>
                </a:solidFill>
              </a:rPr>
              <a:t>криптографіці</a:t>
            </a:r>
            <a:r>
              <a:rPr lang="uk-UA" altLang="ru-RU" sz="2800" dirty="0" smtClean="0"/>
              <a:t>, а також у </a:t>
            </a:r>
            <a:r>
              <a:rPr lang="uk-UA" altLang="ru-RU" sz="2800" dirty="0" smtClean="0">
                <a:solidFill>
                  <a:schemeClr val="accent2"/>
                </a:solidFill>
              </a:rPr>
              <a:t>зв’язку</a:t>
            </a:r>
            <a:r>
              <a:rPr lang="uk-UA" altLang="ru-RU" sz="2800" dirty="0" smtClean="0"/>
              <a:t>. На даний момент сфера застосування розширяється на </a:t>
            </a:r>
            <a:r>
              <a:rPr lang="uk-UA" altLang="ru-RU" sz="2800" dirty="0" smtClean="0">
                <a:solidFill>
                  <a:schemeClr val="accent2"/>
                </a:solidFill>
              </a:rPr>
              <a:t>інтернет</a:t>
            </a:r>
            <a:r>
              <a:rPr lang="uk-UA" altLang="ru-RU" sz="2800" dirty="0" smtClean="0"/>
              <a:t> та </a:t>
            </a:r>
            <a:r>
              <a:rPr lang="uk-UA" altLang="ru-RU" sz="2800" dirty="0" smtClean="0">
                <a:solidFill>
                  <a:schemeClr val="accent2"/>
                </a:solidFill>
              </a:rPr>
              <a:t>мультимедійні технології</a:t>
            </a:r>
            <a:r>
              <a:rPr lang="uk-UA" altLang="ru-RU" sz="2800" dirty="0" smtClean="0"/>
              <a:t>.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45398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2492896"/>
            <a:ext cx="3831704" cy="1143000"/>
          </a:xfrm>
        </p:spPr>
        <p:txBody>
          <a:bodyPr/>
          <a:lstStyle/>
          <a:p>
            <a:pPr algn="ctr"/>
            <a:r>
              <a:rPr lang="uk-UA" dirty="0" smtClean="0"/>
              <a:t>Які є запитання?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7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420888"/>
            <a:ext cx="3528392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7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Біт</a:t>
            </a:r>
            <a:r>
              <a:rPr lang="uk-UA" dirty="0"/>
              <a:t> 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Binary</a:t>
            </a:r>
            <a:r>
              <a:rPr lang="uk-UA" dirty="0"/>
              <a:t> </a:t>
            </a:r>
            <a:r>
              <a:rPr lang="uk-UA" dirty="0" err="1"/>
              <a:t>digit</a:t>
            </a:r>
            <a:r>
              <a:rPr lang="uk-UA" dirty="0"/>
              <a:t>; також гра слів: 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Bit</a:t>
            </a:r>
            <a:r>
              <a:rPr lang="uk-UA" dirty="0"/>
              <a:t> - небагато) - один двійковий розряд в двійковій системі числення: «1» - так, істина, існує; «0» - ні, брехня, не </a:t>
            </a:r>
            <a:r>
              <a:rPr lang="uk-UA" dirty="0" smtClean="0"/>
              <a:t>існує</a:t>
            </a:r>
          </a:p>
          <a:p>
            <a:r>
              <a:rPr lang="uk-UA" b="1" dirty="0"/>
              <a:t>Дані </a:t>
            </a:r>
            <a:r>
              <a:rPr lang="uk-UA" dirty="0"/>
              <a:t>- інформація у цифровому </a:t>
            </a:r>
            <a:r>
              <a:rPr lang="uk-UA" dirty="0" smtClean="0"/>
              <a:t>вигляді</a:t>
            </a:r>
          </a:p>
          <a:p>
            <a:r>
              <a:rPr lang="uk-UA" b="1" dirty="0"/>
              <a:t>Обсяг даних</a:t>
            </a:r>
            <a:r>
              <a:rPr lang="uk-UA" dirty="0"/>
              <a:t> - вимірюється в </a:t>
            </a:r>
            <a:r>
              <a:rPr lang="uk-UA" dirty="0" smtClean="0"/>
              <a:t>бітах</a:t>
            </a:r>
          </a:p>
          <a:p>
            <a:r>
              <a:rPr lang="uk-UA" b="1" dirty="0"/>
              <a:t>R-бітний елемент </a:t>
            </a:r>
            <a:r>
              <a:rPr lang="uk-UA" dirty="0"/>
              <a:t>- сукупність R бітів, має 2</a:t>
            </a:r>
            <a:r>
              <a:rPr lang="uk-UA" baseline="30000" dirty="0"/>
              <a:t>R</a:t>
            </a:r>
            <a:r>
              <a:rPr lang="uk-UA" dirty="0"/>
              <a:t> можливих значень (станів</a:t>
            </a:r>
            <a:r>
              <a:rPr lang="uk-UA" dirty="0" smtClean="0"/>
              <a:t>)</a:t>
            </a:r>
          </a:p>
          <a:p>
            <a:r>
              <a:rPr lang="uk-UA" b="1" dirty="0"/>
              <a:t>Байт</a:t>
            </a:r>
            <a:r>
              <a:rPr lang="uk-UA" dirty="0"/>
              <a:t> - це 8-бітовий елемент, сукупність 8 </a:t>
            </a:r>
            <a:r>
              <a:rPr lang="uk-UA" dirty="0" smtClean="0"/>
              <a:t>бітів</a:t>
            </a:r>
          </a:p>
          <a:p>
            <a:r>
              <a:rPr lang="uk-UA" b="1" dirty="0"/>
              <a:t>Кілобайт</a:t>
            </a:r>
            <a:r>
              <a:rPr lang="uk-UA" dirty="0"/>
              <a:t> - це 2</a:t>
            </a:r>
            <a:r>
              <a:rPr lang="uk-UA" baseline="30000" dirty="0"/>
              <a:t>10</a:t>
            </a:r>
            <a:r>
              <a:rPr lang="uk-UA" dirty="0"/>
              <a:t> = 1024 </a:t>
            </a:r>
            <a:r>
              <a:rPr lang="uk-UA" dirty="0" smtClean="0"/>
              <a:t>байт</a:t>
            </a:r>
          </a:p>
          <a:p>
            <a:r>
              <a:rPr lang="uk-UA" b="1" dirty="0"/>
              <a:t>Мегабайт</a:t>
            </a:r>
            <a:r>
              <a:rPr lang="uk-UA" dirty="0"/>
              <a:t> - це 2</a:t>
            </a:r>
            <a:r>
              <a:rPr lang="uk-UA" baseline="30000" dirty="0"/>
              <a:t>20</a:t>
            </a:r>
            <a:r>
              <a:rPr lang="uk-UA" dirty="0"/>
              <a:t> = 1048576 байт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/>
              <a:t>Блок - </a:t>
            </a:r>
            <a:r>
              <a:rPr lang="uk-UA" dirty="0"/>
              <a:t>кінцева послідовність цифрової </a:t>
            </a:r>
            <a:r>
              <a:rPr lang="uk-UA" dirty="0" smtClean="0"/>
              <a:t>інформації</a:t>
            </a:r>
          </a:p>
          <a:p>
            <a:r>
              <a:rPr lang="uk-UA" b="1" dirty="0"/>
              <a:t>Потік даних - </a:t>
            </a:r>
            <a:r>
              <a:rPr lang="uk-UA" dirty="0"/>
              <a:t>послідовність з невідомими границями, містить невизначену заздалегідь кількість </a:t>
            </a:r>
            <a:r>
              <a:rPr lang="uk-UA" dirty="0" smtClean="0"/>
              <a:t>блоків</a:t>
            </a:r>
          </a:p>
          <a:p>
            <a:r>
              <a:rPr lang="uk-UA" b="1" dirty="0"/>
              <a:t>Надмірність - </a:t>
            </a:r>
            <a:r>
              <a:rPr lang="uk-UA" dirty="0"/>
              <a:t>перевищення кількості інформації, використовуваної для передачі або зберігання повідомлення, над його інформаційної ентропією</a:t>
            </a:r>
            <a:r>
              <a:rPr lang="uk-UA" dirty="0" smtClean="0"/>
              <a:t>.</a:t>
            </a:r>
          </a:p>
          <a:p>
            <a:pPr lvl="1"/>
            <a:r>
              <a:rPr lang="uk-UA" dirty="0"/>
              <a:t>Будь-які дані з надмірністю можна </a:t>
            </a:r>
            <a:r>
              <a:rPr lang="uk-UA" dirty="0" smtClean="0"/>
              <a:t>стиснути</a:t>
            </a:r>
          </a:p>
          <a:p>
            <a:pPr lvl="1"/>
            <a:r>
              <a:rPr lang="uk-UA" dirty="0"/>
              <a:t>Дані в яких немає надмірності, стиснути </a:t>
            </a:r>
            <a:r>
              <a:rPr lang="uk-UA" sz="2400" b="1" dirty="0"/>
              <a:t>не можна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/>
              <a:t>Стиснення даних - процедура перекодування даних, проведена з метою зменшення їх </a:t>
            </a:r>
            <a:r>
              <a:rPr lang="uk-UA" dirty="0" err="1" smtClean="0"/>
              <a:t>об'є</a:t>
            </a:r>
            <a:r>
              <a:rPr lang="ru-RU" dirty="0" err="1" smtClean="0"/>
              <a:t>му</a:t>
            </a:r>
            <a:r>
              <a:rPr lang="ru-RU" dirty="0" smtClean="0"/>
              <a:t>. </a:t>
            </a:r>
          </a:p>
          <a:p>
            <a:pPr lvl="1">
              <a:lnSpc>
                <a:spcPct val="150000"/>
              </a:lnSpc>
            </a:pPr>
            <a:r>
              <a:rPr lang="uk-UA" dirty="0"/>
              <a:t>Застосовується для більш раціонального використання пристроїв зберігання і передачі даних</a:t>
            </a:r>
            <a:r>
              <a:rPr lang="ru-RU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uk-UA" dirty="0"/>
              <a:t>Стиснення буває </a:t>
            </a:r>
            <a:r>
              <a:rPr lang="uk-UA" b="1" dirty="0">
                <a:solidFill>
                  <a:srgbClr val="FF0000"/>
                </a:solidFill>
              </a:rPr>
              <a:t>без втрат </a:t>
            </a:r>
            <a:r>
              <a:rPr lang="uk-UA" dirty="0"/>
              <a:t>(коли можливе відновлення вихідних даних без спотворень) або </a:t>
            </a:r>
            <a:r>
              <a:rPr lang="uk-UA" b="1" dirty="0">
                <a:solidFill>
                  <a:srgbClr val="FF0000"/>
                </a:solidFill>
              </a:rPr>
              <a:t>із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втратами </a:t>
            </a:r>
            <a:r>
              <a:rPr lang="uk-UA" dirty="0"/>
              <a:t>(відновлення можливе з спотвореннями, несуттєвими з погляду подальшого використання відновлених даних)</a:t>
            </a:r>
            <a:r>
              <a:rPr lang="ru-RU" dirty="0" smtClean="0"/>
              <a:t>. </a:t>
            </a:r>
          </a:p>
          <a:p>
            <a:pPr lvl="1">
              <a:lnSpc>
                <a:spcPct val="15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24944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uk-UA" b="1" dirty="0">
                <a:solidFill>
                  <a:srgbClr val="FF0000"/>
                </a:solidFill>
              </a:rPr>
              <a:t>Стиснення без втрат </a:t>
            </a:r>
            <a:r>
              <a:rPr lang="uk-UA" dirty="0"/>
              <a:t>зазвичай використовується при обробці комп'ютерних програм і даних, рідше - для скорочення обсягу звукової, фото- та відеоінформації.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3124944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uk-UA" b="1" dirty="0">
                <a:solidFill>
                  <a:srgbClr val="FF0000"/>
                </a:solidFill>
              </a:rPr>
              <a:t>Стиснення </a:t>
            </a:r>
            <a:r>
              <a:rPr lang="uk-UA" b="1" dirty="0" smtClean="0">
                <a:solidFill>
                  <a:srgbClr val="FF0000"/>
                </a:solidFill>
              </a:rPr>
              <a:t>з </a:t>
            </a:r>
            <a:r>
              <a:rPr lang="uk-UA" b="1" dirty="0">
                <a:solidFill>
                  <a:srgbClr val="FF0000"/>
                </a:solidFill>
              </a:rPr>
              <a:t>втратами </a:t>
            </a:r>
            <a:r>
              <a:rPr lang="uk-UA" dirty="0"/>
              <a:t>застосовується для скорочення обсягу звукової, фото- та відеоінформації, воно значно ефективніше стиснення без втрат.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терміни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67600" cy="4757758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Архівація -</a:t>
            </a:r>
            <a:r>
              <a:rPr lang="uk-UA" dirty="0"/>
              <a:t> стиснення одного або більше файлів з метою економії пам'яті та розміщення стиснених даних в одному архівному файлі</a:t>
            </a:r>
            <a:r>
              <a:rPr lang="ru-RU" dirty="0" smtClean="0"/>
              <a:t>.</a:t>
            </a:r>
          </a:p>
          <a:p>
            <a:r>
              <a:rPr lang="uk-UA" dirty="0"/>
              <a:t>Архівація даних - зменшення фізичних розмірів файлів, в яких зберігаються дані, без інформаційних </a:t>
            </a:r>
            <a:r>
              <a:rPr lang="uk-UA" dirty="0" smtClean="0"/>
              <a:t>втрат</a:t>
            </a:r>
          </a:p>
          <a:p>
            <a:r>
              <a:rPr lang="uk-UA" dirty="0"/>
              <a:t>Архівація проводиться в наступних випадках </a:t>
            </a:r>
            <a:r>
              <a:rPr lang="ru-RU" dirty="0" smtClean="0"/>
              <a:t>: </a:t>
            </a:r>
          </a:p>
          <a:p>
            <a:pPr lvl="1"/>
            <a:r>
              <a:rPr lang="uk-UA" dirty="0"/>
              <a:t>Коли необхідно створити резервні копії найбільш цінних </a:t>
            </a:r>
            <a:r>
              <a:rPr lang="uk-UA" dirty="0" smtClean="0"/>
              <a:t>файлів</a:t>
            </a:r>
          </a:p>
          <a:p>
            <a:pPr lvl="1"/>
            <a:r>
              <a:rPr lang="uk-UA" dirty="0"/>
              <a:t>Коли необхідно звільнити місце на </a:t>
            </a:r>
            <a:r>
              <a:rPr lang="uk-UA" dirty="0" smtClean="0"/>
              <a:t>диску</a:t>
            </a:r>
          </a:p>
          <a:p>
            <a:pPr lvl="1"/>
            <a:r>
              <a:rPr lang="uk-UA" dirty="0"/>
              <a:t>Коли необхідно передати файли по </a:t>
            </a:r>
            <a:r>
              <a:rPr lang="uk-UA" dirty="0" smtClean="0"/>
              <a:t>E-</a:t>
            </a:r>
            <a:r>
              <a:rPr lang="uk-UA" dirty="0" err="1" smtClean="0"/>
              <a:t>mail</a:t>
            </a:r>
            <a:endParaRPr lang="uk-UA" dirty="0" smtClean="0"/>
          </a:p>
          <a:p>
            <a:r>
              <a:rPr lang="uk-UA" dirty="0"/>
              <a:t>Архівний файл являє собою набір з декількох файлів (одного файлу), поміщених в стислому вигляді в єдиний файл, з якого їх можна при необхідності отримати в первинному вигляді.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519</TotalTime>
  <Words>1882</Words>
  <Application>Microsoft Office PowerPoint</Application>
  <PresentationFormat>Экран (4:3)</PresentationFormat>
  <Paragraphs>167</Paragraphs>
  <Slides>33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Century Schoolbook</vt:lpstr>
      <vt:lpstr>Wingdings</vt:lpstr>
      <vt:lpstr>Wingdings 2</vt:lpstr>
      <vt:lpstr>Эркер</vt:lpstr>
      <vt:lpstr>Архівація та стиснення мультимедійної інформації</vt:lpstr>
      <vt:lpstr>Рекомендована література</vt:lpstr>
      <vt:lpstr>Зміст лекції</vt:lpstr>
      <vt:lpstr>Основні терміни</vt:lpstr>
      <vt:lpstr>Основні терміни (продовження)</vt:lpstr>
      <vt:lpstr>Основні терміни (продовження)</vt:lpstr>
      <vt:lpstr>Основні терміни (продовження)</vt:lpstr>
      <vt:lpstr>Основні терміни (продовження)</vt:lpstr>
      <vt:lpstr>Основні терміни (продовження)</vt:lpstr>
      <vt:lpstr>Питання до аудиторії :</vt:lpstr>
      <vt:lpstr>Відповідь:</vt:lpstr>
      <vt:lpstr>Основні терміни (продовження)</vt:lpstr>
      <vt:lpstr>Надмірність в тексті (приклад)</vt:lpstr>
      <vt:lpstr>Історія процесів стиснення та архівації даних</vt:lpstr>
      <vt:lpstr>Історія процесів стиснення та архівації даних</vt:lpstr>
      <vt:lpstr>Тексти Алфавітом Брайля</vt:lpstr>
      <vt:lpstr>Історія процесів стиснення та архівації даних (продовження)</vt:lpstr>
      <vt:lpstr>Формула Хартлі про кількість інформації</vt:lpstr>
      <vt:lpstr>Клод Шеннон про кількість інформації та оптимальному її зберіганні</vt:lpstr>
      <vt:lpstr>Алгоритми стиснення даних Шеннона-Фано і Хаффмена</vt:lpstr>
      <vt:lpstr>Історія процесів стиснення та архівації даних (продовження)</vt:lpstr>
      <vt:lpstr>розробка алгоритмів Лемпела-Зіва LZ77 і LZ78</vt:lpstr>
      <vt:lpstr>Террі Велч - створення алгоритму LZW</vt:lpstr>
      <vt:lpstr>Практичне впровадження алгоритму LZW</vt:lpstr>
      <vt:lpstr>Популярність алгоритмів LZ стилю</vt:lpstr>
      <vt:lpstr>Історія процесів стиснення та архівації даних (продовження)</vt:lpstr>
      <vt:lpstr>Історія процесів стиснення та архівації даних (продовження)</vt:lpstr>
      <vt:lpstr>Використання архівації</vt:lpstr>
      <vt:lpstr>Приклади використання стиснення:</vt:lpstr>
      <vt:lpstr>Короткі висновки</vt:lpstr>
      <vt:lpstr>Короткі висновки</vt:lpstr>
      <vt:lpstr>Які є запитання?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Архивация и сжатие аудио и видео изображений</dc:title>
  <dc:creator>Александр Бобарчук</dc:creator>
  <cp:lastModifiedBy>Александр Бобарчук</cp:lastModifiedBy>
  <cp:revision>65</cp:revision>
  <dcterms:modified xsi:type="dcterms:W3CDTF">2017-08-31T04:56:53Z</dcterms:modified>
</cp:coreProperties>
</file>