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FDD5-02E9-4091-8159-0B908AA97374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717B-3E6D-4515-B0E4-55E70D43F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4082-14E7-4046-A423-97B91D6F4A6C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1615-6D3A-4E79-949A-8A998F08E0B2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418E-42F9-46B2-919D-6665CA7F08B1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8753-AE27-49F2-93E9-3854CD56DBAB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5108-EE09-4781-8415-79E55CD05123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00BD-BACD-4253-9DFE-77165F2A9B3F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116B-A146-4C9B-A975-69192CFE1F31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074A-D026-4295-93B1-33896FE35AA6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397C-5963-4004-8BEB-75C41186DDA3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53A6-5521-4369-989F-903080224758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F0DE-5206-4A17-A301-06FAEF13D310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kasianov270435@gmail.com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hyperlink" Target="http://psychiatry.alliedacademies.com/events-list/behavioral-science" TargetMode="External"/><Relationship Id="rId5" Type="http://schemas.openxmlformats.org/officeDocument/2006/relationships/hyperlink" Target="https://www.eventbrite.com/e/second-psychology-conference-italy-rome-2019-may-2021-2019-registration-53129099567?ref=enivtefor001&amp;invite=MTU3MTc1NDcvYW5keWdvbmNoYXJlbmNvQHlhaG9vLmNvbS8w%0a&amp;utm_source=eb_email&amp;utm_medium=email&amp;utm_campaign=inviteformalv2&amp;utm_term=eventpage" TargetMode="External"/><Relationship Id="rId4" Type="http://schemas.openxmlformats.org/officeDocument/2006/relationships/hyperlink" Target="mailto:andygoncharenco@yahoo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0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audio" Target="../media/audio19.wav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5.png"/><Relationship Id="rId4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8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3.bin"/><Relationship Id="rId2" Type="http://schemas.openxmlformats.org/officeDocument/2006/relationships/audio" Target="../media/audio6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scs-journal.npu.edu.ua/article/viewFile/153866/153447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5.png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audio" Target="../media/audio17.wav"/><Relationship Id="rId11" Type="http://schemas.openxmlformats.org/officeDocument/2006/relationships/image" Target="../media/image24.png"/><Relationship Id="rId5" Type="http://schemas.openxmlformats.org/officeDocument/2006/relationships/audio" Target="../media/audio16.wav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029604" cy="3243284"/>
          </a:xfrm>
        </p:spPr>
        <p:txBody>
          <a:bodyPr>
            <a:normAutofit/>
          </a:bodyPr>
          <a:lstStyle/>
          <a:p>
            <a:r>
              <a:rPr lang="en-US" b="1" dirty="0" smtClean="0"/>
              <a:t>PRINCIPLE OF THE SUBJECTIVE ENTROPY MAXIMUM AND ITS APPLICATIONS TO THE MENTAL CONFLICTS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Vladimir </a:t>
            </a:r>
            <a:r>
              <a:rPr lang="en-US" b="1" dirty="0" err="1" smtClean="0">
                <a:solidFill>
                  <a:schemeClr val="tx1"/>
                </a:solidFill>
              </a:rPr>
              <a:t>Aleksandrovich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Kasianov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Professor, Doctor of Engineering Sciences, Professor of Mechanics Department of the National Aviation University,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  <a:hlinkClick r:id="rId3"/>
              </a:rPr>
              <a:t>vakasianov270435@gmail.com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err="1" smtClean="0">
                <a:solidFill>
                  <a:schemeClr val="tx1"/>
                </a:solidFill>
              </a:rPr>
              <a:t>Andriy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Viktorovich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Goncharenko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Professor, Doctor of Engineering Sciences, Professor of Aircraft Airworthiness Retaining Department of the National Aviation University,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  <a:hlinkClick r:id="rId4"/>
              </a:rPr>
              <a:t>andygoncharenco@yahoo.com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929330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hlinkClick r:id="rId5"/>
              </a:rPr>
              <a:t>Second psychology conference Italy Rome 2019 May 20/21-2019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9DC8-7269-4924-84A8-B3001B89AEE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70" y="5425875"/>
            <a:ext cx="664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http://psychiatry.alliedacademies.com/events-list/behavioral-science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07246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979613" y="2060575"/>
            <a:ext cx="3240087" cy="1944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116013" y="1411288"/>
            <a:ext cx="5616575" cy="44656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92275" y="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TERMODYNAMICAL IMAGE</a:t>
            </a:r>
            <a:endParaRPr lang="ru-RU" sz="2400" b="1">
              <a:solidFill>
                <a:srgbClr val="0000FF"/>
              </a:solidFill>
            </a:endParaRPr>
          </a:p>
        </p:txBody>
      </p:sp>
      <p:graphicFrame>
        <p:nvGraphicFramePr>
          <p:cNvPr id="2071" name="Rectangle 23"/>
          <p:cNvGraphicFramePr>
            <a:graphicFrameLocks/>
          </p:cNvGraphicFramePr>
          <p:nvPr/>
        </p:nvGraphicFramePr>
        <p:xfrm>
          <a:off x="611188" y="0"/>
          <a:ext cx="5545137" cy="4065588"/>
        </p:xfrm>
        <a:graphic>
          <a:graphicData uri="http://schemas.openxmlformats.org/presentationml/2006/ole">
            <p:oleObj spid="_x0000_s19458" name="Формула" r:id="rId4" imgW="0" imgH="0" progId="Equation.3">
              <p:embed/>
            </p:oleObj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63713" y="908050"/>
            <a:ext cx="4319587" cy="4033838"/>
            <a:chOff x="1066" y="572"/>
            <a:chExt cx="2721" cy="2540"/>
          </a:xfrm>
        </p:grpSpPr>
        <p:graphicFrame>
          <p:nvGraphicFramePr>
            <p:cNvPr id="2072" name="Object 24"/>
            <p:cNvGraphicFramePr>
              <a:graphicFrameLocks noChangeAspect="1"/>
            </p:cNvGraphicFramePr>
            <p:nvPr/>
          </p:nvGraphicFramePr>
          <p:xfrm>
            <a:off x="3424" y="2568"/>
            <a:ext cx="363" cy="363"/>
          </p:xfrm>
          <a:graphic>
            <a:graphicData uri="http://schemas.openxmlformats.org/presentationml/2006/ole">
              <p:oleObj spid="_x0000_s19471" name="Формула" r:id="rId5" imgW="88560" imgH="152280" progId="Equation.3">
                <p:embed/>
              </p:oleObj>
            </a:graphicData>
          </a:graphic>
        </p:graphicFrame>
        <p:graphicFrame>
          <p:nvGraphicFramePr>
            <p:cNvPr id="2073" name="Object 25"/>
            <p:cNvGraphicFramePr>
              <a:graphicFrameLocks noChangeAspect="1"/>
            </p:cNvGraphicFramePr>
            <p:nvPr/>
          </p:nvGraphicFramePr>
          <p:xfrm>
            <a:off x="2464" y="2704"/>
            <a:ext cx="416" cy="408"/>
          </p:xfrm>
          <a:graphic>
            <a:graphicData uri="http://schemas.openxmlformats.org/presentationml/2006/ole">
              <p:oleObj spid="_x0000_s19472" name="Формула" r:id="rId6" imgW="139680" imgH="203040" progId="Equation.3">
                <p:embed/>
              </p:oleObj>
            </a:graphicData>
          </a:graphic>
        </p:graphicFrame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247" y="1153"/>
              <a:ext cx="1960" cy="150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86" y="876"/>
                </a:cxn>
                <a:cxn ang="0">
                  <a:pos x="103" y="687"/>
                </a:cxn>
                <a:cxn ang="0">
                  <a:pos x="129" y="635"/>
                </a:cxn>
                <a:cxn ang="0">
                  <a:pos x="172" y="592"/>
                </a:cxn>
                <a:cxn ang="0">
                  <a:pos x="240" y="480"/>
                </a:cxn>
                <a:cxn ang="0">
                  <a:pos x="292" y="326"/>
                </a:cxn>
                <a:cxn ang="0">
                  <a:pos x="335" y="248"/>
                </a:cxn>
                <a:cxn ang="0">
                  <a:pos x="395" y="162"/>
                </a:cxn>
                <a:cxn ang="0">
                  <a:pos x="447" y="94"/>
                </a:cxn>
                <a:cxn ang="0">
                  <a:pos x="455" y="68"/>
                </a:cxn>
                <a:cxn ang="0">
                  <a:pos x="524" y="111"/>
                </a:cxn>
                <a:cxn ang="0">
                  <a:pos x="550" y="119"/>
                </a:cxn>
                <a:cxn ang="0">
                  <a:pos x="644" y="59"/>
                </a:cxn>
                <a:cxn ang="0">
                  <a:pos x="696" y="119"/>
                </a:cxn>
                <a:cxn ang="0">
                  <a:pos x="773" y="94"/>
                </a:cxn>
                <a:cxn ang="0">
                  <a:pos x="816" y="171"/>
                </a:cxn>
                <a:cxn ang="0">
                  <a:pos x="808" y="283"/>
                </a:cxn>
                <a:cxn ang="0">
                  <a:pos x="816" y="386"/>
                </a:cxn>
                <a:cxn ang="0">
                  <a:pos x="851" y="394"/>
                </a:cxn>
                <a:cxn ang="0">
                  <a:pos x="842" y="369"/>
                </a:cxn>
                <a:cxn ang="0">
                  <a:pos x="868" y="377"/>
                </a:cxn>
                <a:cxn ang="0">
                  <a:pos x="937" y="334"/>
                </a:cxn>
                <a:cxn ang="0">
                  <a:pos x="980" y="291"/>
                </a:cxn>
                <a:cxn ang="0">
                  <a:pos x="1109" y="377"/>
                </a:cxn>
                <a:cxn ang="0">
                  <a:pos x="1186" y="394"/>
                </a:cxn>
                <a:cxn ang="0">
                  <a:pos x="1298" y="403"/>
                </a:cxn>
                <a:cxn ang="0">
                  <a:pos x="1366" y="463"/>
                </a:cxn>
                <a:cxn ang="0">
                  <a:pos x="1375" y="489"/>
                </a:cxn>
                <a:cxn ang="0">
                  <a:pos x="1392" y="515"/>
                </a:cxn>
                <a:cxn ang="0">
                  <a:pos x="1495" y="738"/>
                </a:cxn>
                <a:cxn ang="0">
                  <a:pos x="1581" y="807"/>
                </a:cxn>
                <a:cxn ang="0">
                  <a:pos x="1616" y="842"/>
                </a:cxn>
                <a:cxn ang="0">
                  <a:pos x="1650" y="919"/>
                </a:cxn>
                <a:cxn ang="0">
                  <a:pos x="1762" y="1082"/>
                </a:cxn>
                <a:cxn ang="0">
                  <a:pos x="1788" y="1263"/>
                </a:cxn>
                <a:cxn ang="0">
                  <a:pos x="1908" y="1460"/>
                </a:cxn>
                <a:cxn ang="0">
                  <a:pos x="1960" y="1503"/>
                </a:cxn>
              </a:cxnLst>
              <a:rect l="0" t="0" r="r" b="b"/>
              <a:pathLst>
                <a:path w="1960" h="1503">
                  <a:moveTo>
                    <a:pt x="0" y="988"/>
                  </a:moveTo>
                  <a:cubicBezTo>
                    <a:pt x="33" y="953"/>
                    <a:pt x="52" y="908"/>
                    <a:pt x="86" y="876"/>
                  </a:cubicBezTo>
                  <a:cubicBezTo>
                    <a:pt x="111" y="793"/>
                    <a:pt x="85" y="886"/>
                    <a:pt x="103" y="687"/>
                  </a:cubicBezTo>
                  <a:cubicBezTo>
                    <a:pt x="105" y="668"/>
                    <a:pt x="117" y="649"/>
                    <a:pt x="129" y="635"/>
                  </a:cubicBezTo>
                  <a:cubicBezTo>
                    <a:pt x="142" y="620"/>
                    <a:pt x="172" y="592"/>
                    <a:pt x="172" y="592"/>
                  </a:cubicBezTo>
                  <a:cubicBezTo>
                    <a:pt x="186" y="546"/>
                    <a:pt x="207" y="515"/>
                    <a:pt x="240" y="480"/>
                  </a:cubicBezTo>
                  <a:cubicBezTo>
                    <a:pt x="250" y="425"/>
                    <a:pt x="260" y="373"/>
                    <a:pt x="292" y="326"/>
                  </a:cubicBezTo>
                  <a:cubicBezTo>
                    <a:pt x="303" y="290"/>
                    <a:pt x="308" y="275"/>
                    <a:pt x="335" y="248"/>
                  </a:cubicBezTo>
                  <a:cubicBezTo>
                    <a:pt x="346" y="213"/>
                    <a:pt x="373" y="191"/>
                    <a:pt x="395" y="162"/>
                  </a:cubicBezTo>
                  <a:cubicBezTo>
                    <a:pt x="447" y="91"/>
                    <a:pt x="409" y="130"/>
                    <a:pt x="447" y="94"/>
                  </a:cubicBezTo>
                  <a:cubicBezTo>
                    <a:pt x="450" y="85"/>
                    <a:pt x="451" y="76"/>
                    <a:pt x="455" y="68"/>
                  </a:cubicBezTo>
                  <a:cubicBezTo>
                    <a:pt x="488" y="0"/>
                    <a:pt x="492" y="101"/>
                    <a:pt x="524" y="111"/>
                  </a:cubicBezTo>
                  <a:cubicBezTo>
                    <a:pt x="533" y="114"/>
                    <a:pt x="541" y="116"/>
                    <a:pt x="550" y="119"/>
                  </a:cubicBezTo>
                  <a:cubicBezTo>
                    <a:pt x="589" y="107"/>
                    <a:pt x="611" y="81"/>
                    <a:pt x="644" y="59"/>
                  </a:cubicBezTo>
                  <a:cubicBezTo>
                    <a:pt x="664" y="78"/>
                    <a:pt x="680" y="96"/>
                    <a:pt x="696" y="119"/>
                  </a:cubicBezTo>
                  <a:cubicBezTo>
                    <a:pt x="722" y="111"/>
                    <a:pt x="773" y="94"/>
                    <a:pt x="773" y="94"/>
                  </a:cubicBezTo>
                  <a:cubicBezTo>
                    <a:pt x="811" y="119"/>
                    <a:pt x="803" y="130"/>
                    <a:pt x="816" y="171"/>
                  </a:cubicBezTo>
                  <a:cubicBezTo>
                    <a:pt x="813" y="208"/>
                    <a:pt x="808" y="246"/>
                    <a:pt x="808" y="283"/>
                  </a:cubicBezTo>
                  <a:cubicBezTo>
                    <a:pt x="808" y="317"/>
                    <a:pt x="816" y="386"/>
                    <a:pt x="816" y="386"/>
                  </a:cubicBezTo>
                  <a:cubicBezTo>
                    <a:pt x="777" y="327"/>
                    <a:pt x="811" y="386"/>
                    <a:pt x="851" y="394"/>
                  </a:cubicBezTo>
                  <a:cubicBezTo>
                    <a:pt x="860" y="396"/>
                    <a:pt x="836" y="375"/>
                    <a:pt x="842" y="369"/>
                  </a:cubicBezTo>
                  <a:cubicBezTo>
                    <a:pt x="848" y="363"/>
                    <a:pt x="859" y="374"/>
                    <a:pt x="868" y="377"/>
                  </a:cubicBezTo>
                  <a:cubicBezTo>
                    <a:pt x="895" y="369"/>
                    <a:pt x="916" y="353"/>
                    <a:pt x="937" y="334"/>
                  </a:cubicBezTo>
                  <a:cubicBezTo>
                    <a:pt x="952" y="321"/>
                    <a:pt x="980" y="291"/>
                    <a:pt x="980" y="291"/>
                  </a:cubicBezTo>
                  <a:cubicBezTo>
                    <a:pt x="1046" y="309"/>
                    <a:pt x="1052" y="359"/>
                    <a:pt x="1109" y="377"/>
                  </a:cubicBezTo>
                  <a:cubicBezTo>
                    <a:pt x="1140" y="398"/>
                    <a:pt x="1150" y="406"/>
                    <a:pt x="1186" y="394"/>
                  </a:cubicBezTo>
                  <a:cubicBezTo>
                    <a:pt x="1223" y="397"/>
                    <a:pt x="1261" y="396"/>
                    <a:pt x="1298" y="403"/>
                  </a:cubicBezTo>
                  <a:cubicBezTo>
                    <a:pt x="1325" y="408"/>
                    <a:pt x="1344" y="448"/>
                    <a:pt x="1366" y="463"/>
                  </a:cubicBezTo>
                  <a:cubicBezTo>
                    <a:pt x="1369" y="472"/>
                    <a:pt x="1371" y="481"/>
                    <a:pt x="1375" y="489"/>
                  </a:cubicBezTo>
                  <a:cubicBezTo>
                    <a:pt x="1380" y="498"/>
                    <a:pt x="1388" y="506"/>
                    <a:pt x="1392" y="515"/>
                  </a:cubicBezTo>
                  <a:cubicBezTo>
                    <a:pt x="1430" y="602"/>
                    <a:pt x="1428" y="662"/>
                    <a:pt x="1495" y="738"/>
                  </a:cubicBezTo>
                  <a:cubicBezTo>
                    <a:pt x="1524" y="771"/>
                    <a:pt x="1542" y="795"/>
                    <a:pt x="1581" y="807"/>
                  </a:cubicBezTo>
                  <a:cubicBezTo>
                    <a:pt x="1585" y="811"/>
                    <a:pt x="1614" y="837"/>
                    <a:pt x="1616" y="842"/>
                  </a:cubicBezTo>
                  <a:cubicBezTo>
                    <a:pt x="1676" y="963"/>
                    <a:pt x="1600" y="843"/>
                    <a:pt x="1650" y="919"/>
                  </a:cubicBezTo>
                  <a:cubicBezTo>
                    <a:pt x="1661" y="995"/>
                    <a:pt x="1678" y="1056"/>
                    <a:pt x="1762" y="1082"/>
                  </a:cubicBezTo>
                  <a:cubicBezTo>
                    <a:pt x="1785" y="1150"/>
                    <a:pt x="1778" y="1174"/>
                    <a:pt x="1788" y="1263"/>
                  </a:cubicBezTo>
                  <a:cubicBezTo>
                    <a:pt x="1796" y="1338"/>
                    <a:pt x="1852" y="1415"/>
                    <a:pt x="1908" y="1460"/>
                  </a:cubicBezTo>
                  <a:cubicBezTo>
                    <a:pt x="1930" y="1478"/>
                    <a:pt x="1929" y="1503"/>
                    <a:pt x="1960" y="1503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 flipV="1">
              <a:off x="1247" y="845"/>
              <a:ext cx="0" cy="19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>
              <a:off x="1247" y="2750"/>
              <a:ext cx="21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1247" y="1162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247" y="1298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1247" y="2750"/>
              <a:ext cx="2087" cy="1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1247" y="2523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1247" y="2024"/>
              <a:ext cx="2041" cy="0"/>
            </a:xfrm>
            <a:prstGeom prst="straightConnector1">
              <a:avLst/>
            </a:prstGeom>
            <a:noFill/>
            <a:ln w="28575">
              <a:solidFill>
                <a:srgbClr val="666633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1247" y="1616"/>
              <a:ext cx="20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2608" y="1616"/>
              <a:ext cx="0" cy="1134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69" name="Object 21"/>
            <p:cNvGraphicFramePr>
              <a:graphicFrameLocks noChangeAspect="1"/>
            </p:cNvGraphicFramePr>
            <p:nvPr/>
          </p:nvGraphicFramePr>
          <p:xfrm>
            <a:off x="1066" y="572"/>
            <a:ext cx="365" cy="408"/>
          </p:xfrm>
          <a:graphic>
            <a:graphicData uri="http://schemas.openxmlformats.org/presentationml/2006/ole">
              <p:oleObj spid="_x0000_s19473" name="Формула" r:id="rId7" imgW="215640" imgH="241200" progId="Equation.3">
                <p:embed/>
              </p:oleObj>
            </a:graphicData>
          </a:graphic>
        </p:graphicFrame>
        <p:graphicFrame>
          <p:nvGraphicFramePr>
            <p:cNvPr id="2074" name="Object 26"/>
            <p:cNvGraphicFramePr>
              <a:graphicFrameLocks noChangeAspect="1"/>
            </p:cNvGraphicFramePr>
            <p:nvPr/>
          </p:nvGraphicFramePr>
          <p:xfrm>
            <a:off x="1066" y="2659"/>
            <a:ext cx="226" cy="317"/>
          </p:xfrm>
          <a:graphic>
            <a:graphicData uri="http://schemas.openxmlformats.org/presentationml/2006/ole">
              <p:oleObj spid="_x0000_s19474" name="Формула" r:id="rId8" imgW="126720" imgH="177480" progId="Equation.3">
                <p:embed/>
              </p:oleObj>
            </a:graphicData>
          </a:graphic>
        </p:graphicFrame>
      </p:grpSp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3348038" y="1412875"/>
          <a:ext cx="647700" cy="447675"/>
        </p:xfrm>
        <a:graphic>
          <a:graphicData uri="http://schemas.openxmlformats.org/presentationml/2006/ole">
            <p:oleObj spid="_x0000_s19459" name="Формула" r:id="rId9" imgW="330120" imgH="228600" progId="Equation.3">
              <p:embed/>
            </p:oleObj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1476375" y="2349500"/>
          <a:ext cx="366713" cy="431800"/>
        </p:xfrm>
        <a:graphic>
          <a:graphicData uri="http://schemas.openxmlformats.org/presentationml/2006/ole">
            <p:oleObj spid="_x0000_s19460" name="Формула" r:id="rId10" imgW="215640" imgH="253800" progId="Equation.3">
              <p:embed/>
            </p:oleObj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1476375" y="1844675"/>
          <a:ext cx="411163" cy="431800"/>
        </p:xfrm>
        <a:graphic>
          <a:graphicData uri="http://schemas.openxmlformats.org/presentationml/2006/ole">
            <p:oleObj spid="_x0000_s19461" name="Формула" r:id="rId11" imgW="241200" imgH="253800" progId="Equation.3">
              <p:embed/>
            </p:oleObj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1476375" y="3716338"/>
          <a:ext cx="471488" cy="447675"/>
        </p:xfrm>
        <a:graphic>
          <a:graphicData uri="http://schemas.openxmlformats.org/presentationml/2006/ole">
            <p:oleObj spid="_x0000_s19462" name="Формула" r:id="rId12" imgW="253800" imgH="241200" progId="Equation.3">
              <p:embed/>
            </p:oleObj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7164388" y="3357563"/>
          <a:ext cx="476250" cy="647700"/>
        </p:xfrm>
        <a:graphic>
          <a:graphicData uri="http://schemas.openxmlformats.org/presentationml/2006/ole">
            <p:oleObj spid="_x0000_s19463" name="Формула" r:id="rId13" imgW="177480" imgH="241200" progId="Equation.3">
              <p:embed/>
            </p:oleObj>
          </a:graphicData>
        </a:graphic>
      </p:graphicFrame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7110413" y="3862388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7164388" y="4508500"/>
          <a:ext cx="411162" cy="576263"/>
        </p:xfrm>
        <a:graphic>
          <a:graphicData uri="http://schemas.openxmlformats.org/presentationml/2006/ole">
            <p:oleObj spid="_x0000_s19464" name="Формула" r:id="rId14" imgW="126720" imgH="177480" progId="Equation.3">
              <p:embed/>
            </p:oleObj>
          </a:graphicData>
        </a:graphic>
      </p:graphicFrame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19465" name="Формула" r:id="rId15" imgW="88560" imgH="241200" progId="Equation.3">
              <p:embed/>
            </p:oleObj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/>
        </p:nvGraphicFramePr>
        <p:xfrm>
          <a:off x="7192963" y="2493963"/>
          <a:ext cx="476250" cy="647700"/>
        </p:xfrm>
        <a:graphic>
          <a:graphicData uri="http://schemas.openxmlformats.org/presentationml/2006/ole">
            <p:oleObj spid="_x0000_s19466" name="Формула" r:id="rId16" imgW="177480" imgH="241200" progId="Equation.3">
              <p:embed/>
            </p:oleObj>
          </a:graphicData>
        </a:graphic>
      </p:graphicFrame>
      <p:sp>
        <p:nvSpPr>
          <p:cNvPr id="2092" name="AutoShape 44"/>
          <p:cNvSpPr>
            <a:spLocks noChangeArrowheads="1"/>
          </p:cNvSpPr>
          <p:nvPr/>
        </p:nvSpPr>
        <p:spPr bwMode="auto">
          <a:xfrm>
            <a:off x="7164388" y="2003425"/>
            <a:ext cx="414337" cy="615950"/>
          </a:xfrm>
          <a:prstGeom prst="upArrow">
            <a:avLst>
              <a:gd name="adj1" fmla="val 50000"/>
              <a:gd name="adj2" fmla="val 37165"/>
            </a:avLst>
          </a:prstGeom>
          <a:solidFill>
            <a:srgbClr val="F4A4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/>
        </p:nvGraphicFramePr>
        <p:xfrm>
          <a:off x="7092950" y="1498600"/>
          <a:ext cx="503238" cy="419100"/>
        </p:xfrm>
        <a:graphic>
          <a:graphicData uri="http://schemas.openxmlformats.org/presentationml/2006/ole">
            <p:oleObj spid="_x0000_s19467" name="Формула" r:id="rId17" imgW="152280" imgH="126720" progId="Equation.3">
              <p:embed/>
            </p:oleObj>
          </a:graphicData>
        </a:graphic>
      </p:graphicFrame>
      <p:graphicFrame>
        <p:nvGraphicFramePr>
          <p:cNvPr id="2094" name="Object 46"/>
          <p:cNvGraphicFramePr>
            <a:graphicFrameLocks noChangeAspect="1"/>
          </p:cNvGraphicFramePr>
          <p:nvPr/>
        </p:nvGraphicFramePr>
        <p:xfrm>
          <a:off x="5364163" y="1844675"/>
          <a:ext cx="490537" cy="504825"/>
        </p:xfrm>
        <a:graphic>
          <a:graphicData uri="http://schemas.openxmlformats.org/presentationml/2006/ole">
            <p:oleObj spid="_x0000_s19468" name="Формула" r:id="rId18" imgW="215640" imgH="253800" progId="Equation.3">
              <p:embed/>
            </p:oleObj>
          </a:graphicData>
        </a:graphic>
      </p:graphicFrame>
      <p:graphicFrame>
        <p:nvGraphicFramePr>
          <p:cNvPr id="2095" name="Object 47"/>
          <p:cNvGraphicFramePr>
            <a:graphicFrameLocks noChangeAspect="1"/>
          </p:cNvGraphicFramePr>
          <p:nvPr/>
        </p:nvGraphicFramePr>
        <p:xfrm>
          <a:off x="5364163" y="2349500"/>
          <a:ext cx="454025" cy="504825"/>
        </p:xfrm>
        <a:graphic>
          <a:graphicData uri="http://schemas.openxmlformats.org/presentationml/2006/ole">
            <p:oleObj spid="_x0000_s19469" name="Формула" r:id="rId19" imgW="177480" imgH="253800" progId="Equation.3">
              <p:embed/>
            </p:oleObj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5364163" y="3644900"/>
          <a:ext cx="409575" cy="457200"/>
        </p:xfrm>
        <a:graphic>
          <a:graphicData uri="http://schemas.openxmlformats.org/presentationml/2006/ole">
            <p:oleObj spid="_x0000_s19470" name="Формула" r:id="rId20" imgW="215640" imgH="241200" progId="Equation.3">
              <p:embed/>
            </p:oleObj>
          </a:graphicData>
        </a:graphic>
      </p:graphicFrame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484438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990099"/>
                </a:solidFill>
              </a:rPr>
              <a:t>Region of conflicts birth</a:t>
            </a:r>
            <a:endParaRPr lang="ru-RU" sz="1800">
              <a:solidFill>
                <a:srgbClr val="990099"/>
              </a:solidFill>
            </a:endParaRPr>
          </a:p>
        </p:txBody>
      </p:sp>
      <p:pic>
        <p:nvPicPr>
          <p:cNvPr id="3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1"/>
          <a:stretch>
            <a:fillRect/>
          </a:stretch>
        </p:blipFill>
        <p:spPr>
          <a:xfrm>
            <a:off x="685801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5" y="1785925"/>
            <a:ext cx="8399647" cy="298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8" y="5132748"/>
            <a:ext cx="8399640" cy="11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7239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04557"/>
            <a:ext cx="7358114" cy="581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523875"/>
            <a:ext cx="5940425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998663"/>
            <a:ext cx="59404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179513"/>
            <a:ext cx="59404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758825"/>
            <a:ext cx="59404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37" y="357166"/>
            <a:ext cx="877951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23850" y="260350"/>
            <a:ext cx="72009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2. Notions and terminology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7812088" y="1482725"/>
            <a:ext cx="725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σ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8054975" y="2276475"/>
            <a:ext cx="909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att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860925" y="1624013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possible states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860925" y="2422525"/>
            <a:ext cx="327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attainable states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860925" y="3214688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alternatives</a:t>
            </a: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7461250" y="3067050"/>
            <a:ext cx="706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a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4356100" y="4221163"/>
            <a:ext cx="446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>
                <a:latin typeface="Arial Black" pitchFamily="34" charset="0"/>
              </a:rPr>
              <a:t>          : Preferences distribution</a:t>
            </a:r>
            <a:r>
              <a:rPr lang="ru-RU">
                <a:latin typeface="Arial Black" pitchFamily="34" charset="0"/>
              </a:rPr>
              <a:t> </a:t>
            </a:r>
            <a:endParaRPr lang="en-US">
              <a:latin typeface="Arial Black" pitchFamily="34" charset="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48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681538" y="4143375"/>
          <a:ext cx="466725" cy="422275"/>
        </p:xfrm>
        <a:graphic>
          <a:graphicData uri="http://schemas.openxmlformats.org/presentationml/2006/ole">
            <p:oleObj spid="_x0000_s1026" name="Формула" r:id="rId4" imgW="202936" imgH="177569" progId="Equation.3">
              <p:embed/>
            </p:oleObj>
          </a:graphicData>
        </a:graphic>
      </p:graphicFrame>
      <p:sp>
        <p:nvSpPr>
          <p:cNvPr id="1038" name="Freeform 12"/>
          <p:cNvSpPr>
            <a:spLocks/>
          </p:cNvSpPr>
          <p:nvPr/>
        </p:nvSpPr>
        <p:spPr bwMode="auto">
          <a:xfrm>
            <a:off x="250825" y="1125538"/>
            <a:ext cx="3960813" cy="3887787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9" name="Freeform 13"/>
          <p:cNvSpPr>
            <a:spLocks/>
          </p:cNvSpPr>
          <p:nvPr/>
        </p:nvSpPr>
        <p:spPr bwMode="auto">
          <a:xfrm>
            <a:off x="539750" y="1844675"/>
            <a:ext cx="3036888" cy="2813050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1042988" y="2709863"/>
            <a:ext cx="2016125" cy="1800225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1" name="Rectangle 15"/>
          <p:cNvSpPr>
            <a:spLocks noChangeArrowheads="1"/>
          </p:cNvSpPr>
          <p:nvPr/>
        </p:nvSpPr>
        <p:spPr bwMode="auto">
          <a:xfrm>
            <a:off x="1835150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n</a:t>
            </a:r>
            <a:endParaRPr lang="ru-RU" sz="900">
              <a:latin typeface="Arial Black" pitchFamily="34" charset="0"/>
            </a:endParaRPr>
          </a:p>
        </p:txBody>
      </p:sp>
      <p:sp>
        <p:nvSpPr>
          <p:cNvPr id="1042" name="Oval 16"/>
          <p:cNvSpPr>
            <a:spLocks noChangeArrowheads="1"/>
          </p:cNvSpPr>
          <p:nvPr/>
        </p:nvSpPr>
        <p:spPr bwMode="auto">
          <a:xfrm>
            <a:off x="2233613" y="42926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3" name="Text Box 17"/>
          <p:cNvSpPr txBox="1">
            <a:spLocks noChangeArrowheads="1"/>
          </p:cNvSpPr>
          <p:nvPr/>
        </p:nvSpPr>
        <p:spPr bwMode="auto">
          <a:xfrm>
            <a:off x="1042988" y="32781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1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44" name="Oval 18"/>
          <p:cNvSpPr>
            <a:spLocks noChangeArrowheads="1"/>
          </p:cNvSpPr>
          <p:nvPr/>
        </p:nvSpPr>
        <p:spPr bwMode="auto">
          <a:xfrm>
            <a:off x="1406525" y="35671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5" name="Rectangle 19"/>
          <p:cNvSpPr>
            <a:spLocks noChangeArrowheads="1"/>
          </p:cNvSpPr>
          <p:nvPr/>
        </p:nvSpPr>
        <p:spPr bwMode="auto">
          <a:xfrm>
            <a:off x="1619250" y="277495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2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46" name="Oval 20"/>
          <p:cNvSpPr>
            <a:spLocks noChangeArrowheads="1"/>
          </p:cNvSpPr>
          <p:nvPr/>
        </p:nvSpPr>
        <p:spPr bwMode="auto">
          <a:xfrm>
            <a:off x="1982788" y="30622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7" name="Rectangle 21"/>
          <p:cNvSpPr>
            <a:spLocks noChangeArrowheads="1"/>
          </p:cNvSpPr>
          <p:nvPr/>
        </p:nvSpPr>
        <p:spPr bwMode="auto">
          <a:xfrm>
            <a:off x="2268538" y="299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3</a:t>
            </a:r>
          </a:p>
        </p:txBody>
      </p:sp>
      <p:sp>
        <p:nvSpPr>
          <p:cNvPr id="1048" name="Oval 22"/>
          <p:cNvSpPr>
            <a:spLocks noChangeArrowheads="1"/>
          </p:cNvSpPr>
          <p:nvPr/>
        </p:nvSpPr>
        <p:spPr bwMode="auto">
          <a:xfrm>
            <a:off x="2624138" y="32877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9" name="Oval 23"/>
          <p:cNvSpPr>
            <a:spLocks noChangeArrowheads="1"/>
          </p:cNvSpPr>
          <p:nvPr/>
        </p:nvSpPr>
        <p:spPr bwMode="auto">
          <a:xfrm>
            <a:off x="2627313" y="36464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0" name="Oval 24"/>
          <p:cNvSpPr>
            <a:spLocks noChangeArrowheads="1"/>
          </p:cNvSpPr>
          <p:nvPr/>
        </p:nvSpPr>
        <p:spPr bwMode="auto">
          <a:xfrm>
            <a:off x="2484438" y="37179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1" name="Oval 25"/>
          <p:cNvSpPr>
            <a:spLocks noChangeArrowheads="1"/>
          </p:cNvSpPr>
          <p:nvPr/>
        </p:nvSpPr>
        <p:spPr bwMode="auto">
          <a:xfrm>
            <a:off x="2339975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2" name="Oval 26"/>
          <p:cNvSpPr>
            <a:spLocks noChangeArrowheads="1"/>
          </p:cNvSpPr>
          <p:nvPr/>
        </p:nvSpPr>
        <p:spPr bwMode="auto">
          <a:xfrm>
            <a:off x="2124075" y="37179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3635375" y="1806575"/>
            <a:ext cx="1341438" cy="327025"/>
          </a:xfrm>
          <a:custGeom>
            <a:avLst/>
            <a:gdLst>
              <a:gd name="T0" fmla="*/ 2147483647 w 845"/>
              <a:gd name="T1" fmla="*/ 0 h 206"/>
              <a:gd name="T2" fmla="*/ 0 w 845"/>
              <a:gd name="T3" fmla="*/ 2147483647 h 206"/>
              <a:gd name="T4" fmla="*/ 0 60000 65536"/>
              <a:gd name="T5" fmla="*/ 0 60000 65536"/>
              <a:gd name="T6" fmla="*/ 0 w 845"/>
              <a:gd name="T7" fmla="*/ 0 h 206"/>
              <a:gd name="T8" fmla="*/ 845 w 845"/>
              <a:gd name="T9" fmla="*/ 206 h 2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5" h="206">
                <a:moveTo>
                  <a:pt x="845" y="0"/>
                </a:moveTo>
                <a:lnTo>
                  <a:pt x="0" y="20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3205163" y="2600325"/>
            <a:ext cx="1774825" cy="468313"/>
          </a:xfrm>
          <a:custGeom>
            <a:avLst/>
            <a:gdLst>
              <a:gd name="T0" fmla="*/ 2147483647 w 1118"/>
              <a:gd name="T1" fmla="*/ 0 h 295"/>
              <a:gd name="T2" fmla="*/ 0 w 1118"/>
              <a:gd name="T3" fmla="*/ 2147483647 h 295"/>
              <a:gd name="T4" fmla="*/ 0 60000 65536"/>
              <a:gd name="T5" fmla="*/ 0 60000 65536"/>
              <a:gd name="T6" fmla="*/ 0 w 1118"/>
              <a:gd name="T7" fmla="*/ 0 h 295"/>
              <a:gd name="T8" fmla="*/ 1118 w 1118"/>
              <a:gd name="T9" fmla="*/ 295 h 2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295">
                <a:moveTo>
                  <a:pt x="1118" y="0"/>
                </a:moveTo>
                <a:lnTo>
                  <a:pt x="0" y="2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2587625" y="3392488"/>
            <a:ext cx="2389188" cy="600075"/>
          </a:xfrm>
          <a:custGeom>
            <a:avLst/>
            <a:gdLst>
              <a:gd name="T0" fmla="*/ 2147483647 w 1505"/>
              <a:gd name="T1" fmla="*/ 0 h 378"/>
              <a:gd name="T2" fmla="*/ 0 w 1505"/>
              <a:gd name="T3" fmla="*/ 2147483647 h 378"/>
              <a:gd name="T4" fmla="*/ 0 60000 65536"/>
              <a:gd name="T5" fmla="*/ 0 60000 65536"/>
              <a:gd name="T6" fmla="*/ 0 w 1505"/>
              <a:gd name="T7" fmla="*/ 0 h 378"/>
              <a:gd name="T8" fmla="*/ 1505 w 1505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5" h="378">
                <a:moveTo>
                  <a:pt x="1505" y="0"/>
                </a:moveTo>
                <a:lnTo>
                  <a:pt x="0" y="3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6" name="Oval 30"/>
          <p:cNvSpPr>
            <a:spLocks noChangeArrowheads="1"/>
          </p:cNvSpPr>
          <p:nvPr/>
        </p:nvSpPr>
        <p:spPr bwMode="auto">
          <a:xfrm>
            <a:off x="3563938" y="2103438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7" name="Oval 31"/>
          <p:cNvSpPr>
            <a:spLocks noChangeArrowheads="1"/>
          </p:cNvSpPr>
          <p:nvPr/>
        </p:nvSpPr>
        <p:spPr bwMode="auto">
          <a:xfrm>
            <a:off x="3132138" y="3040063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8" name="Oval 32"/>
          <p:cNvSpPr>
            <a:spLocks noChangeArrowheads="1"/>
          </p:cNvSpPr>
          <p:nvPr/>
        </p:nvSpPr>
        <p:spPr bwMode="auto">
          <a:xfrm>
            <a:off x="2532063" y="3957638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9" name="Rectangle 33"/>
          <p:cNvSpPr>
            <a:spLocks noChangeArrowheads="1"/>
          </p:cNvSpPr>
          <p:nvPr/>
        </p:nvSpPr>
        <p:spPr bwMode="auto">
          <a:xfrm>
            <a:off x="0" y="3459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3924300" y="4770438"/>
          <a:ext cx="3370263" cy="674687"/>
        </p:xfrm>
        <a:graphic>
          <a:graphicData uri="http://schemas.openxmlformats.org/presentationml/2006/ole">
            <p:oleObj spid="_x0000_s1027" name="Формула" r:id="rId5" imgW="2171520" imgH="431640" progId="Equation.3">
              <p:embed/>
            </p:oleObj>
          </a:graphicData>
        </a:graphic>
      </p:graphicFrame>
      <p:graphicFrame>
        <p:nvGraphicFramePr>
          <p:cNvPr id="1028" name="Object 35"/>
          <p:cNvGraphicFramePr>
            <a:graphicFrameLocks noChangeAspect="1"/>
          </p:cNvGraphicFramePr>
          <p:nvPr/>
        </p:nvGraphicFramePr>
        <p:xfrm>
          <a:off x="3346450" y="5808663"/>
          <a:ext cx="630238" cy="357187"/>
        </p:xfrm>
        <a:graphic>
          <a:graphicData uri="http://schemas.openxmlformats.org/presentationml/2006/ole">
            <p:oleObj spid="_x0000_s1028" name="Формула" r:id="rId6" imgW="406080" imgH="228600" progId="Equation.3">
              <p:embed/>
            </p:oleObj>
          </a:graphicData>
        </a:graphic>
      </p:graphicFrame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059113" y="57943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>
                <a:latin typeface="Arial Black" pitchFamily="34" charset="0"/>
              </a:rPr>
              <a:t>          : Preference function</a:t>
            </a:r>
            <a:r>
              <a:rPr lang="ru-RU">
                <a:latin typeface="Arial Black" pitchFamily="34" charset="0"/>
              </a:rPr>
              <a:t> </a:t>
            </a:r>
            <a:endParaRPr lang="en-US">
              <a:latin typeface="Arial Black" pitchFamily="34" charset="0"/>
            </a:endParaRPr>
          </a:p>
        </p:txBody>
      </p:sp>
      <p:pic>
        <p:nvPicPr>
          <p:cNvPr id="4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838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Verdana" pitchFamily="34" charset="0"/>
              </a:rPr>
              <a:t>Subjective entropy: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800" i="1">
                <a:latin typeface="Verdana" pitchFamily="34" charset="0"/>
              </a:rPr>
              <a:t>measure of uncertainty</a:t>
            </a:r>
            <a:endParaRPr lang="ru-RU" sz="2800" i="1">
              <a:latin typeface="Verdana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62000" y="1055688"/>
          <a:ext cx="4573588" cy="1306512"/>
        </p:xfrm>
        <a:graphic>
          <a:graphicData uri="http://schemas.openxmlformats.org/presentationml/2006/ole">
            <p:oleObj spid="_x0000_s2050" name="Формула" r:id="rId6" imgW="1498320" imgH="43164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6248400" y="1260475"/>
          <a:ext cx="2046288" cy="763588"/>
        </p:xfrm>
        <a:graphic>
          <a:graphicData uri="http://schemas.openxmlformats.org/presentationml/2006/ole">
            <p:oleObj spid="_x0000_s2051" name="Формула" r:id="rId7" imgW="647640" imgH="241200" progId="Equation.3">
              <p:embed/>
            </p:oleObj>
          </a:graphicData>
        </a:graphic>
      </p:graphicFrame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285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838200" y="2251075"/>
          <a:ext cx="4087813" cy="1254125"/>
        </p:xfrm>
        <a:graphic>
          <a:graphicData uri="http://schemas.openxmlformats.org/presentationml/2006/ole">
            <p:oleObj spid="_x0000_s2052" name="Формула" r:id="rId8" imgW="1396800" imgH="431640" progId="Equation.3">
              <p:embed/>
            </p:oleObj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85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6248400" y="2479675"/>
          <a:ext cx="1524000" cy="639763"/>
        </p:xfrm>
        <a:graphic>
          <a:graphicData uri="http://schemas.openxmlformats.org/presentationml/2006/ole">
            <p:oleObj spid="_x0000_s2053" name="Формула" r:id="rId9" imgW="571320" imgH="241200" progId="Equation.3">
              <p:embed/>
            </p:oleObj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9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447800" y="3487738"/>
          <a:ext cx="6248400" cy="1236662"/>
        </p:xfrm>
        <a:graphic>
          <a:graphicData uri="http://schemas.openxmlformats.org/presentationml/2006/ole">
            <p:oleObj spid="_x0000_s2054" name="Формула" r:id="rId10" imgW="2171520" imgH="431640" progId="Equation.3">
              <p:embed/>
            </p:oleObj>
          </a:graphicData>
        </a:graphic>
      </p:graphicFrame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341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2438400" y="5481638"/>
          <a:ext cx="4267200" cy="690562"/>
        </p:xfrm>
        <a:graphic>
          <a:graphicData uri="http://schemas.openxmlformats.org/presentationml/2006/ole">
            <p:oleObj spid="_x0000_s2055" name="Формула" r:id="rId11" imgW="1968500" imgH="266700" progId="Equation.3">
              <p:embed/>
            </p:oleObj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10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38200" y="47244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latin typeface="Verdana" pitchFamily="34" charset="0"/>
              </a:rPr>
              <a:t>Subjective information </a:t>
            </a:r>
            <a:endParaRPr lang="ru-RU" sz="2800" i="1">
              <a:latin typeface="Verdana" pitchFamily="34" charset="0"/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215338" y="428604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196290" y="4929198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286776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6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6063" y="990600"/>
          <a:ext cx="8653462" cy="1295400"/>
        </p:xfrm>
        <a:graphic>
          <a:graphicData uri="http://schemas.openxmlformats.org/presentationml/2006/ole">
            <p:oleObj spid="_x0000_s3074" name="Формула" r:id="rId4" imgW="3644640" imgH="4316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191000"/>
            <a:ext cx="6434138" cy="2449513"/>
            <a:chOff x="960" y="2704"/>
            <a:chExt cx="4053" cy="1543"/>
          </a:xfrm>
        </p:grpSpPr>
        <p:sp>
          <p:nvSpPr>
            <p:cNvPr id="4112" name="Rectangle 6"/>
            <p:cNvSpPr>
              <a:spLocks noChangeArrowheads="1"/>
            </p:cNvSpPr>
            <p:nvPr/>
          </p:nvSpPr>
          <p:spPr bwMode="auto">
            <a:xfrm>
              <a:off x="2064" y="3834"/>
              <a:ext cx="29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Char char="•"/>
              </a:pPr>
              <a:r>
                <a:rPr lang="en-US">
                  <a:latin typeface="Arial Black" pitchFamily="34" charset="0"/>
                </a:rPr>
                <a:t> function of an alternative harm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60" y="2704"/>
              <a:ext cx="3452" cy="1543"/>
              <a:chOff x="971" y="2704"/>
              <a:chExt cx="3452" cy="1543"/>
            </a:xfrm>
          </p:grpSpPr>
          <p:graphicFrame>
            <p:nvGraphicFramePr>
              <p:cNvPr id="4103" name="Object 8"/>
              <p:cNvGraphicFramePr>
                <a:graphicFrameLocks noChangeAspect="1"/>
              </p:cNvGraphicFramePr>
              <p:nvPr/>
            </p:nvGraphicFramePr>
            <p:xfrm>
              <a:off x="971" y="2704"/>
              <a:ext cx="1080" cy="1450"/>
            </p:xfrm>
            <a:graphic>
              <a:graphicData uri="http://schemas.openxmlformats.org/presentationml/2006/ole">
                <p:oleObj spid="_x0000_s3079" name="Формула" r:id="rId5" imgW="1104840" imgH="1473120" progId="Equation.3">
                  <p:embed/>
                </p:oleObj>
              </a:graphicData>
            </a:graphic>
          </p:graphicFrame>
          <p:sp>
            <p:nvSpPr>
              <p:cNvPr id="4114" name="Rectangle 9"/>
              <p:cNvSpPr>
                <a:spLocks noChangeArrowheads="1"/>
              </p:cNvSpPr>
              <p:nvPr/>
            </p:nvSpPr>
            <p:spPr bwMode="auto">
              <a:xfrm>
                <a:off x="2064" y="2745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required resources</a:t>
                </a:r>
              </a:p>
            </p:txBody>
          </p:sp>
          <p:sp>
            <p:nvSpPr>
              <p:cNvPr id="4115" name="Rectangle 10"/>
              <p:cNvSpPr>
                <a:spLocks noChangeArrowheads="1"/>
              </p:cNvSpPr>
              <p:nvPr/>
            </p:nvSpPr>
            <p:spPr bwMode="auto">
              <a:xfrm>
                <a:off x="2063" y="2972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disposal resources</a:t>
                </a:r>
              </a:p>
            </p:txBody>
          </p:sp>
          <p:sp>
            <p:nvSpPr>
              <p:cNvPr id="4116" name="Rectangle 11"/>
              <p:cNvSpPr>
                <a:spLocks noChangeArrowheads="1"/>
              </p:cNvSpPr>
              <p:nvPr/>
            </p:nvSpPr>
            <p:spPr bwMode="auto">
              <a:xfrm>
                <a:off x="2063" y="3612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utility function</a:t>
                </a:r>
              </a:p>
            </p:txBody>
          </p:sp>
          <p:sp>
            <p:nvSpPr>
              <p:cNvPr id="4117" name="Oval 12"/>
              <p:cNvSpPr>
                <a:spLocks noChangeArrowheads="1"/>
              </p:cNvSpPr>
              <p:nvPr/>
            </p:nvSpPr>
            <p:spPr bwMode="auto">
              <a:xfrm>
                <a:off x="2246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18" name="Oval 13"/>
              <p:cNvSpPr>
                <a:spLocks noChangeArrowheads="1"/>
              </p:cNvSpPr>
              <p:nvPr/>
            </p:nvSpPr>
            <p:spPr bwMode="auto">
              <a:xfrm>
                <a:off x="2473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19" name="Oval 14"/>
              <p:cNvSpPr>
                <a:spLocks noChangeArrowheads="1"/>
              </p:cNvSpPr>
              <p:nvPr/>
            </p:nvSpPr>
            <p:spPr bwMode="auto">
              <a:xfrm>
                <a:off x="269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0" name="Oval 15"/>
              <p:cNvSpPr>
                <a:spLocks noChangeArrowheads="1"/>
              </p:cNvSpPr>
              <p:nvPr/>
            </p:nvSpPr>
            <p:spPr bwMode="auto">
              <a:xfrm>
                <a:off x="2972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1" name="Oval 16"/>
              <p:cNvSpPr>
                <a:spLocks noChangeArrowheads="1"/>
              </p:cNvSpPr>
              <p:nvPr/>
            </p:nvSpPr>
            <p:spPr bwMode="auto">
              <a:xfrm>
                <a:off x="319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2" name="Oval 17"/>
              <p:cNvSpPr>
                <a:spLocks noChangeArrowheads="1"/>
              </p:cNvSpPr>
              <p:nvPr/>
            </p:nvSpPr>
            <p:spPr bwMode="auto">
              <a:xfrm>
                <a:off x="3425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3" name="Oval 18"/>
              <p:cNvSpPr>
                <a:spLocks noChangeArrowheads="1"/>
              </p:cNvSpPr>
              <p:nvPr/>
            </p:nvSpPr>
            <p:spPr bwMode="auto">
              <a:xfrm>
                <a:off x="1566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4" name="Oval 19"/>
              <p:cNvSpPr>
                <a:spLocks noChangeArrowheads="1"/>
              </p:cNvSpPr>
              <p:nvPr/>
            </p:nvSpPr>
            <p:spPr bwMode="auto">
              <a:xfrm>
                <a:off x="1793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5" name="Oval 20"/>
              <p:cNvSpPr>
                <a:spLocks noChangeArrowheads="1"/>
              </p:cNvSpPr>
              <p:nvPr/>
            </p:nvSpPr>
            <p:spPr bwMode="auto">
              <a:xfrm>
                <a:off x="201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609600" y="304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Particular case</a:t>
            </a:r>
            <a:endParaRPr lang="ru-RU" sz="3200">
              <a:latin typeface="Verdana" pitchFamily="34" charset="0"/>
            </a:endParaRPr>
          </a:p>
        </p:txBody>
      </p:sp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1600200" y="2470150"/>
          <a:ext cx="2057400" cy="1311275"/>
        </p:xfrm>
        <a:graphic>
          <a:graphicData uri="http://schemas.openxmlformats.org/presentationml/2006/ole">
            <p:oleObj spid="_x0000_s3075" name="Формула" r:id="rId6" imgW="711000" imgH="457200" progId="Equation.3">
              <p:embed/>
            </p:oleObj>
          </a:graphicData>
        </a:graphic>
      </p:graphicFrame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953000" y="2743200"/>
          <a:ext cx="1600200" cy="622300"/>
        </p:xfrm>
        <a:graphic>
          <a:graphicData uri="http://schemas.openxmlformats.org/presentationml/2006/ole">
            <p:oleObj spid="_x0000_s3076" name="Формула" r:id="rId7" imgW="685502" imgH="266584" progId="Equation.3">
              <p:embed/>
            </p:oleObj>
          </a:graphicData>
        </a:graphic>
      </p:graphicFrame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8213725" y="5873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4101" name="Object 26"/>
          <p:cNvGraphicFramePr>
            <a:graphicFrameLocks noChangeAspect="1"/>
          </p:cNvGraphicFramePr>
          <p:nvPr/>
        </p:nvGraphicFramePr>
        <p:xfrm>
          <a:off x="5105400" y="4211638"/>
          <a:ext cx="609600" cy="487362"/>
        </p:xfrm>
        <a:graphic>
          <a:graphicData uri="http://schemas.openxmlformats.org/presentationml/2006/ole">
            <p:oleObj spid="_x0000_s3077" name="Формула" r:id="rId8" imgW="304560" imgH="228600" progId="Equation.3">
              <p:embed/>
            </p:oleObj>
          </a:graphicData>
        </a:graphic>
      </p:graphicFrame>
      <p:sp>
        <p:nvSpPr>
          <p:cNvPr id="4110" name="Text Box 27"/>
          <p:cNvSpPr txBox="1">
            <a:spLocks noChangeArrowheads="1"/>
          </p:cNvSpPr>
          <p:nvPr/>
        </p:nvSpPr>
        <p:spPr bwMode="auto">
          <a:xfrm>
            <a:off x="5867400" y="4241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Utility function</a:t>
            </a:r>
            <a:endParaRPr lang="ru-RU" b="1">
              <a:latin typeface="Verdana" pitchFamily="34" charset="0"/>
            </a:endParaRPr>
          </a:p>
        </p:txBody>
      </p:sp>
      <p:graphicFrame>
        <p:nvGraphicFramePr>
          <p:cNvPr id="4102" name="Object 28"/>
          <p:cNvGraphicFramePr>
            <a:graphicFrameLocks noChangeAspect="1"/>
          </p:cNvGraphicFramePr>
          <p:nvPr/>
        </p:nvGraphicFramePr>
        <p:xfrm>
          <a:off x="5105400" y="4775200"/>
          <a:ext cx="609600" cy="498475"/>
        </p:xfrm>
        <a:graphic>
          <a:graphicData uri="http://schemas.openxmlformats.org/presentationml/2006/ole">
            <p:oleObj spid="_x0000_s3078" name="Формула" r:id="rId9" imgW="279360" imgH="228600" progId="Equation.3">
              <p:embed/>
            </p:oleObj>
          </a:graphicData>
        </a:graphic>
      </p:graphicFrame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5943600" y="4775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Harm function</a:t>
            </a:r>
            <a:endParaRPr lang="ru-RU" b="1">
              <a:latin typeface="Verdana" pitchFamily="34" charset="0"/>
            </a:endParaRPr>
          </a:p>
        </p:txBody>
      </p:sp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442912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28588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Analogy to the social justice subjective analysis category.</a:t>
            </a:r>
            <a:r>
              <a:rPr lang="ru-RU" sz="3600" b="1" dirty="0" smtClean="0"/>
              <a:t> </a:t>
            </a:r>
            <a:r>
              <a:rPr lang="en-US" sz="3600" b="1" dirty="0" smtClean="0"/>
              <a:t>Numerical estimations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0E18-A516-41E7-BA04-8609E47CCB71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84973"/>
            <a:ext cx="8315516" cy="444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1500166" y="1500174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http://iscs-journal.npu.edu.ua/article/viewFile/153866/153447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67BB-7CF1-4B1E-8D7A-6229C4AB46B1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804" y="357166"/>
            <a:ext cx="8229600" cy="57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53282" y="4095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17658"/>
            <a:ext cx="8462953" cy="352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6786578" y="714356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28624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63708"/>
            <a:ext cx="8600702" cy="29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86644" y="78579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28624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B496-F519-4BBA-990B-546050D991BE}" type="datetime1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552" y="1396999"/>
            <a:ext cx="7537538" cy="51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5286380" y="642918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4429124" y="642918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3643306" y="642918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2643174" y="64291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1714480" y="642918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1071538" y="642918"/>
            <a:ext cx="304800" cy="304800"/>
          </a:xfrm>
          <a:prstGeom prst="rect">
            <a:avLst/>
          </a:prstGeom>
        </p:spPr>
      </p:pic>
      <p:pic>
        <p:nvPicPr>
          <p:cNvPr id="11" name="~PP2211.WAV">
            <a:hlinkClick r:id="" action="ppaction://media"/>
          </p:cNvPr>
          <p:cNvPicPr>
            <a:picLocks noRot="1" noChangeAspect="1"/>
          </p:cNvPicPr>
          <p:nvPr>
            <a:wavAudioFile r:embed="rId7" name="~PP2211.WAV"/>
          </p:nvPr>
        </p:nvPicPr>
        <p:blipFill>
          <a:blip r:embed="rId11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6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177</Words>
  <PresentationFormat>Экран (4:3)</PresentationFormat>
  <Paragraphs>60</Paragraphs>
  <Slides>17</Slides>
  <Notes>0</Notes>
  <HiddenSlides>0</HiddenSlides>
  <MMClips>21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PRINCIPLE OF THE SUBJECTIVE ENTROPY MAXIMUM AND ITS APPLICATIONS TO THE MENTAL CONFLICTS</vt:lpstr>
      <vt:lpstr>Слайд 2</vt:lpstr>
      <vt:lpstr>Слайд 3</vt:lpstr>
      <vt:lpstr>Слайд 4</vt:lpstr>
      <vt:lpstr>Analogy to the social justice subjective analysis category. Numerical estimations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OF THE SUBJECTIVE ENTROPY MAXIMUM AND ITS APPLICATIONS TO THE MENTAL CONFLICTS</dc:title>
  <dc:creator>user</dc:creator>
  <cp:lastModifiedBy>user</cp:lastModifiedBy>
  <cp:revision>44</cp:revision>
  <dcterms:created xsi:type="dcterms:W3CDTF">2019-03-12T16:10:07Z</dcterms:created>
  <dcterms:modified xsi:type="dcterms:W3CDTF">2019-03-17T15:54:06Z</dcterms:modified>
</cp:coreProperties>
</file>